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1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32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5"/>
  </p:sldMasterIdLst>
  <p:notesMasterIdLst>
    <p:notesMasterId r:id="rId59"/>
  </p:notesMasterIdLst>
  <p:sldIdLst>
    <p:sldId id="334" r:id="rId6"/>
    <p:sldId id="335" r:id="rId7"/>
    <p:sldId id="336" r:id="rId8"/>
    <p:sldId id="337" r:id="rId9"/>
    <p:sldId id="338" r:id="rId10"/>
    <p:sldId id="339" r:id="rId11"/>
    <p:sldId id="340" r:id="rId12"/>
    <p:sldId id="341" r:id="rId13"/>
    <p:sldId id="342" r:id="rId14"/>
    <p:sldId id="343" r:id="rId15"/>
    <p:sldId id="344" r:id="rId16"/>
    <p:sldId id="345" r:id="rId17"/>
    <p:sldId id="346" r:id="rId18"/>
    <p:sldId id="347" r:id="rId19"/>
    <p:sldId id="348" r:id="rId20"/>
    <p:sldId id="349" r:id="rId21"/>
    <p:sldId id="350" r:id="rId22"/>
    <p:sldId id="351" r:id="rId23"/>
    <p:sldId id="352" r:id="rId24"/>
    <p:sldId id="353" r:id="rId25"/>
    <p:sldId id="354" r:id="rId26"/>
    <p:sldId id="355" r:id="rId27"/>
    <p:sldId id="356" r:id="rId28"/>
    <p:sldId id="357" r:id="rId29"/>
    <p:sldId id="358" r:id="rId30"/>
    <p:sldId id="359" r:id="rId31"/>
    <p:sldId id="360" r:id="rId32"/>
    <p:sldId id="361" r:id="rId33"/>
    <p:sldId id="362" r:id="rId34"/>
    <p:sldId id="363" r:id="rId35"/>
    <p:sldId id="364" r:id="rId36"/>
    <p:sldId id="365" r:id="rId37"/>
    <p:sldId id="366" r:id="rId38"/>
    <p:sldId id="367" r:id="rId39"/>
    <p:sldId id="368" r:id="rId40"/>
    <p:sldId id="369" r:id="rId41"/>
    <p:sldId id="370" r:id="rId42"/>
    <p:sldId id="371" r:id="rId43"/>
    <p:sldId id="372" r:id="rId44"/>
    <p:sldId id="373" r:id="rId45"/>
    <p:sldId id="374" r:id="rId46"/>
    <p:sldId id="375" r:id="rId47"/>
    <p:sldId id="376" r:id="rId48"/>
    <p:sldId id="377" r:id="rId49"/>
    <p:sldId id="378" r:id="rId50"/>
    <p:sldId id="379" r:id="rId51"/>
    <p:sldId id="380" r:id="rId52"/>
    <p:sldId id="309" r:id="rId53"/>
    <p:sldId id="332" r:id="rId54"/>
    <p:sldId id="308" r:id="rId55"/>
    <p:sldId id="333" r:id="rId56"/>
    <p:sldId id="310" r:id="rId57"/>
    <p:sldId id="267" r:id="rId58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185">
          <p15:clr>
            <a:srgbClr val="A4A3A4"/>
          </p15:clr>
        </p15:guide>
        <p15:guide id="2" pos="39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E5E5"/>
    <a:srgbClr val="0B3860"/>
    <a:srgbClr val="FFC100"/>
    <a:srgbClr val="69ACDE"/>
    <a:srgbClr val="EBF1FA"/>
    <a:srgbClr val="0E4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20244D6-CC8D-6911-096E-FBB309B8EBBF}" v="64" dt="2025-08-18T15:08:22.911"/>
    <p1510:client id="{915B15D4-208A-1C47-A9CD-5FA71D3C8D1C}" v="1" dt="2025-08-18T15:10:18.546"/>
    <p1510:client id="{D19E19D8-7E4D-FB0F-C6EF-F28D8784D85C}" v="54" dt="2025-08-19T14:14:00.17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58"/>
  </p:normalViewPr>
  <p:slideViewPr>
    <p:cSldViewPr snapToGrid="0">
      <p:cViewPr varScale="1">
        <p:scale>
          <a:sx n="160" d="100"/>
          <a:sy n="160" d="100"/>
        </p:scale>
        <p:origin x="784" y="176"/>
      </p:cViewPr>
      <p:guideLst>
        <p:guide orient="horz" pos="3185"/>
        <p:guide pos="39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63" Type="http://schemas.openxmlformats.org/officeDocument/2006/relationships/tableStyles" Target="tableStyle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5" Type="http://schemas.openxmlformats.org/officeDocument/2006/relationships/slideMaster" Target="slideMasters/slideMaster1.xml"/><Relationship Id="rId61" Type="http://schemas.openxmlformats.org/officeDocument/2006/relationships/viewProps" Target="viewProps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microsoft.com/office/2016/11/relationships/changesInfo" Target="changesInfos/changesInfo1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presProps" Target="presProps.xml"/><Relationship Id="rId65" Type="http://schemas.microsoft.com/office/2015/10/relationships/revisionInfo" Target="revisionInfo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9" Type="http://schemas.openxmlformats.org/officeDocument/2006/relationships/slide" Target="slides/slide3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ndsay Buchko" userId="S::lindsay.buchko@gallaudet.edu::9ae5b1a2-488f-4a48-9c6a-4d0823317e21" providerId="AD" clId="Web-{3D7E886C-6A11-3BA8-95BE-05410790C798}"/>
    <pc:docChg chg="addSld modSld sldOrd">
      <pc:chgData name="Lindsay Buchko" userId="S::lindsay.buchko@gallaudet.edu::9ae5b1a2-488f-4a48-9c6a-4d0823317e21" providerId="AD" clId="Web-{3D7E886C-6A11-3BA8-95BE-05410790C798}" dt="2025-08-12T12:26:49.028" v="73" actId="20577"/>
      <pc:docMkLst>
        <pc:docMk/>
      </pc:docMkLst>
      <pc:sldChg chg="modSp ord">
        <pc:chgData name="Lindsay Buchko" userId="S::lindsay.buchko@gallaudet.edu::9ae5b1a2-488f-4a48-9c6a-4d0823317e21" providerId="AD" clId="Web-{3D7E886C-6A11-3BA8-95BE-05410790C798}" dt="2025-08-12T12:26:49.028" v="73" actId="20577"/>
        <pc:sldMkLst>
          <pc:docMk/>
          <pc:sldMk cId="4279255779" sldId="308"/>
        </pc:sldMkLst>
        <pc:spChg chg="mod">
          <ac:chgData name="Lindsay Buchko" userId="S::lindsay.buchko@gallaudet.edu::9ae5b1a2-488f-4a48-9c6a-4d0823317e21" providerId="AD" clId="Web-{3D7E886C-6A11-3BA8-95BE-05410790C798}" dt="2025-08-12T12:26:49.028" v="73" actId="20577"/>
          <ac:spMkLst>
            <pc:docMk/>
            <pc:sldMk cId="4279255779" sldId="308"/>
            <ac:spMk id="139" creationId="{BC1704E5-E8A0-0255-51DF-CD0412670335}"/>
          </ac:spMkLst>
        </pc:spChg>
      </pc:sldChg>
      <pc:sldChg chg="modSp ord">
        <pc:chgData name="Lindsay Buchko" userId="S::lindsay.buchko@gallaudet.edu::9ae5b1a2-488f-4a48-9c6a-4d0823317e21" providerId="AD" clId="Web-{3D7E886C-6A11-3BA8-95BE-05410790C798}" dt="2025-08-12T12:26:12.714" v="53" actId="20577"/>
        <pc:sldMkLst>
          <pc:docMk/>
          <pc:sldMk cId="1294070965" sldId="332"/>
        </pc:sldMkLst>
        <pc:spChg chg="mod">
          <ac:chgData name="Lindsay Buchko" userId="S::lindsay.buchko@gallaudet.edu::9ae5b1a2-488f-4a48-9c6a-4d0823317e21" providerId="AD" clId="Web-{3D7E886C-6A11-3BA8-95BE-05410790C798}" dt="2025-08-12T12:24:48.897" v="42" actId="20577"/>
          <ac:spMkLst>
            <pc:docMk/>
            <pc:sldMk cId="1294070965" sldId="332"/>
            <ac:spMk id="138" creationId="{A5F112B7-E460-9CE1-950A-C6240BABCE45}"/>
          </ac:spMkLst>
        </pc:spChg>
        <pc:spChg chg="mod">
          <ac:chgData name="Lindsay Buchko" userId="S::lindsay.buchko@gallaudet.edu::9ae5b1a2-488f-4a48-9c6a-4d0823317e21" providerId="AD" clId="Web-{3D7E886C-6A11-3BA8-95BE-05410790C798}" dt="2025-08-12T12:26:12.714" v="53" actId="20577"/>
          <ac:spMkLst>
            <pc:docMk/>
            <pc:sldMk cId="1294070965" sldId="332"/>
            <ac:spMk id="139" creationId="{16C87011-4D10-8255-8469-443A8A5F77E4}"/>
          </ac:spMkLst>
        </pc:spChg>
      </pc:sldChg>
      <pc:sldChg chg="modSp add replId">
        <pc:chgData name="Lindsay Buchko" userId="S::lindsay.buchko@gallaudet.edu::9ae5b1a2-488f-4a48-9c6a-4d0823317e21" providerId="AD" clId="Web-{3D7E886C-6A11-3BA8-95BE-05410790C798}" dt="2025-08-12T12:23:20.985" v="22" actId="20577"/>
        <pc:sldMkLst>
          <pc:docMk/>
          <pc:sldMk cId="1331512107" sldId="333"/>
        </pc:sldMkLst>
      </pc:sldChg>
    </pc:docChg>
  </pc:docChgLst>
  <pc:docChgLst>
    <pc:chgData name="Kati Mitchell" userId="S::kati.mitchell@gallaudet.edu::0d81f87f-eed9-4d34-a420-b9d3a8ae150e" providerId="AD" clId="Web-{515DF332-A09E-CFD0-413B-8BA85FEB5E28}"/>
    <pc:docChg chg="addSld delSld modSld">
      <pc:chgData name="Kati Mitchell" userId="S::kati.mitchell@gallaudet.edu::0d81f87f-eed9-4d34-a420-b9d3a8ae150e" providerId="AD" clId="Web-{515DF332-A09E-CFD0-413B-8BA85FEB5E28}" dt="2025-08-15T20:00:07.749" v="330" actId="20577"/>
      <pc:docMkLst>
        <pc:docMk/>
      </pc:docMkLst>
      <pc:sldChg chg="modSp add replId">
        <pc:chgData name="Kati Mitchell" userId="S::kati.mitchell@gallaudet.edu::0d81f87f-eed9-4d34-a420-b9d3a8ae150e" providerId="AD" clId="Web-{515DF332-A09E-CFD0-413B-8BA85FEB5E28}" dt="2025-08-15T20:00:07.749" v="330" actId="20577"/>
        <pc:sldMkLst>
          <pc:docMk/>
          <pc:sldMk cId="905628010" sldId="333"/>
        </pc:sldMkLst>
        <pc:spChg chg="mod">
          <ac:chgData name="Kati Mitchell" userId="S::kati.mitchell@gallaudet.edu::0d81f87f-eed9-4d34-a420-b9d3a8ae150e" providerId="AD" clId="Web-{515DF332-A09E-CFD0-413B-8BA85FEB5E28}" dt="2025-08-15T19:58:58.900" v="159" actId="20577"/>
          <ac:spMkLst>
            <pc:docMk/>
            <pc:sldMk cId="905628010" sldId="333"/>
            <ac:spMk id="138" creationId="{2E9056ED-416D-81EF-7261-D045F012642B}"/>
          </ac:spMkLst>
        </pc:spChg>
        <pc:spChg chg="mod">
          <ac:chgData name="Kati Mitchell" userId="S::kati.mitchell@gallaudet.edu::0d81f87f-eed9-4d34-a420-b9d3a8ae150e" providerId="AD" clId="Web-{515DF332-A09E-CFD0-413B-8BA85FEB5E28}" dt="2025-08-15T20:00:07.749" v="330" actId="20577"/>
          <ac:spMkLst>
            <pc:docMk/>
            <pc:sldMk cId="905628010" sldId="333"/>
            <ac:spMk id="139" creationId="{4DBF0B54-39EB-452A-2E8C-2232A738754A}"/>
          </ac:spMkLst>
        </pc:spChg>
      </pc:sldChg>
      <pc:sldChg chg="modSp del">
        <pc:chgData name="Kati Mitchell" userId="S::kati.mitchell@gallaudet.edu::0d81f87f-eed9-4d34-a420-b9d3a8ae150e" providerId="AD" clId="Web-{515DF332-A09E-CFD0-413B-8BA85FEB5E28}" dt="2025-08-15T19:35:06.122" v="147"/>
        <pc:sldMkLst>
          <pc:docMk/>
          <pc:sldMk cId="1331512107" sldId="333"/>
        </pc:sldMkLst>
      </pc:sldChg>
    </pc:docChg>
  </pc:docChgLst>
  <pc:docChgLst>
    <pc:chgData name="Sara Finklea Vizzuto" userId="S::sara.finklea.vizzuto@gallaudet.edu::57de52ff-3476-44f8-be6a-866d18601e41" providerId="AD" clId="Web-{C137E460-0081-83DF-489F-64D1854186B8}"/>
    <pc:docChg chg="modSld">
      <pc:chgData name="Sara Finklea Vizzuto" userId="S::sara.finklea.vizzuto@gallaudet.edu::57de52ff-3476-44f8-be6a-866d18601e41" providerId="AD" clId="Web-{C137E460-0081-83DF-489F-64D1854186B8}" dt="2025-07-24T20:16:38.102" v="2"/>
      <pc:docMkLst>
        <pc:docMk/>
      </pc:docMkLst>
      <pc:sldChg chg="modSp">
        <pc:chgData name="Sara Finklea Vizzuto" userId="S::sara.finklea.vizzuto@gallaudet.edu::57de52ff-3476-44f8-be6a-866d18601e41" providerId="AD" clId="Web-{C137E460-0081-83DF-489F-64D1854186B8}" dt="2025-07-24T20:15:09.784" v="1"/>
        <pc:sldMkLst>
          <pc:docMk/>
          <pc:sldMk cId="1837731387" sldId="311"/>
        </pc:sldMkLst>
        <pc:graphicFrameChg chg="mod modGraphic">
          <ac:chgData name="Sara Finklea Vizzuto" userId="S::sara.finklea.vizzuto@gallaudet.edu::57de52ff-3476-44f8-be6a-866d18601e41" providerId="AD" clId="Web-{C137E460-0081-83DF-489F-64D1854186B8}" dt="2025-07-24T20:15:09.784" v="1"/>
          <ac:graphicFrameMkLst>
            <pc:docMk/>
            <pc:sldMk cId="1837731387" sldId="311"/>
            <ac:graphicFrameMk id="4" creationId="{9C75C324-68AC-4536-5489-DF87E8C0E233}"/>
          </ac:graphicFrameMkLst>
        </pc:graphicFrameChg>
      </pc:sldChg>
      <pc:sldChg chg="modSp">
        <pc:chgData name="Sara Finklea Vizzuto" userId="S::sara.finklea.vizzuto@gallaudet.edu::57de52ff-3476-44f8-be6a-866d18601e41" providerId="AD" clId="Web-{C137E460-0081-83DF-489F-64D1854186B8}" dt="2025-07-24T20:16:38.102" v="2"/>
        <pc:sldMkLst>
          <pc:docMk/>
          <pc:sldMk cId="202801823" sldId="312"/>
        </pc:sldMkLst>
        <pc:graphicFrameChg chg="modGraphic">
          <ac:chgData name="Sara Finklea Vizzuto" userId="S::sara.finklea.vizzuto@gallaudet.edu::57de52ff-3476-44f8-be6a-866d18601e41" providerId="AD" clId="Web-{C137E460-0081-83DF-489F-64D1854186B8}" dt="2025-07-24T20:16:38.102" v="2"/>
          <ac:graphicFrameMkLst>
            <pc:docMk/>
            <pc:sldMk cId="202801823" sldId="312"/>
            <ac:graphicFrameMk id="4" creationId="{9F959CF2-FE3D-6E86-69D1-2D03CE299A37}"/>
          </ac:graphicFrameMkLst>
        </pc:graphicFrameChg>
      </pc:sldChg>
    </pc:docChg>
  </pc:docChgLst>
  <pc:docChgLst>
    <pc:chgData name="Lindsay Buchko" userId="9ae5b1a2-488f-4a48-9c6a-4d0823317e21" providerId="ADAL" clId="{3482994C-9D56-5CFE-8BED-7CD61466B44F}"/>
    <pc:docChg chg="undo custSel addSld delSld modSld">
      <pc:chgData name="Lindsay Buchko" userId="9ae5b1a2-488f-4a48-9c6a-4d0823317e21" providerId="ADAL" clId="{3482994C-9D56-5CFE-8BED-7CD61466B44F}" dt="2025-08-18T15:11:16.717" v="5" actId="2696"/>
      <pc:docMkLst>
        <pc:docMk/>
      </pc:docMkLst>
      <pc:sldChg chg="del">
        <pc:chgData name="Lindsay Buchko" userId="9ae5b1a2-488f-4a48-9c6a-4d0823317e21" providerId="ADAL" clId="{3482994C-9D56-5CFE-8BED-7CD61466B44F}" dt="2025-08-18T15:10:40.203" v="1" actId="2696"/>
        <pc:sldMkLst>
          <pc:docMk/>
          <pc:sldMk cId="0" sldId="256"/>
        </pc:sldMkLst>
      </pc:sldChg>
      <pc:sldChg chg="del">
        <pc:chgData name="Lindsay Buchko" userId="9ae5b1a2-488f-4a48-9c6a-4d0823317e21" providerId="ADAL" clId="{3482994C-9D56-5CFE-8BED-7CD61466B44F}" dt="2025-08-18T15:10:40.203" v="1" actId="2696"/>
        <pc:sldMkLst>
          <pc:docMk/>
          <pc:sldMk cId="0" sldId="260"/>
        </pc:sldMkLst>
      </pc:sldChg>
      <pc:sldChg chg="del">
        <pc:chgData name="Lindsay Buchko" userId="9ae5b1a2-488f-4a48-9c6a-4d0823317e21" providerId="ADAL" clId="{3482994C-9D56-5CFE-8BED-7CD61466B44F}" dt="2025-08-18T15:10:40.203" v="1" actId="2696"/>
        <pc:sldMkLst>
          <pc:docMk/>
          <pc:sldMk cId="1706629074" sldId="268"/>
        </pc:sldMkLst>
      </pc:sldChg>
      <pc:sldChg chg="del">
        <pc:chgData name="Lindsay Buchko" userId="9ae5b1a2-488f-4a48-9c6a-4d0823317e21" providerId="ADAL" clId="{3482994C-9D56-5CFE-8BED-7CD61466B44F}" dt="2025-08-18T15:10:40.203" v="1" actId="2696"/>
        <pc:sldMkLst>
          <pc:docMk/>
          <pc:sldMk cId="4002291713" sldId="269"/>
        </pc:sldMkLst>
      </pc:sldChg>
      <pc:sldChg chg="del">
        <pc:chgData name="Lindsay Buchko" userId="9ae5b1a2-488f-4a48-9c6a-4d0823317e21" providerId="ADAL" clId="{3482994C-9D56-5CFE-8BED-7CD61466B44F}" dt="2025-08-18T15:10:40.203" v="1" actId="2696"/>
        <pc:sldMkLst>
          <pc:docMk/>
          <pc:sldMk cId="1539001957" sldId="270"/>
        </pc:sldMkLst>
      </pc:sldChg>
      <pc:sldChg chg="del">
        <pc:chgData name="Lindsay Buchko" userId="9ae5b1a2-488f-4a48-9c6a-4d0823317e21" providerId="ADAL" clId="{3482994C-9D56-5CFE-8BED-7CD61466B44F}" dt="2025-08-18T15:10:40.203" v="1" actId="2696"/>
        <pc:sldMkLst>
          <pc:docMk/>
          <pc:sldMk cId="220727932" sldId="271"/>
        </pc:sldMkLst>
      </pc:sldChg>
      <pc:sldChg chg="del">
        <pc:chgData name="Lindsay Buchko" userId="9ae5b1a2-488f-4a48-9c6a-4d0823317e21" providerId="ADAL" clId="{3482994C-9D56-5CFE-8BED-7CD61466B44F}" dt="2025-08-18T15:10:40.203" v="1" actId="2696"/>
        <pc:sldMkLst>
          <pc:docMk/>
          <pc:sldMk cId="3257194337" sldId="272"/>
        </pc:sldMkLst>
      </pc:sldChg>
      <pc:sldChg chg="del">
        <pc:chgData name="Lindsay Buchko" userId="9ae5b1a2-488f-4a48-9c6a-4d0823317e21" providerId="ADAL" clId="{3482994C-9D56-5CFE-8BED-7CD61466B44F}" dt="2025-08-18T15:10:40.203" v="1" actId="2696"/>
        <pc:sldMkLst>
          <pc:docMk/>
          <pc:sldMk cId="2752651113" sldId="273"/>
        </pc:sldMkLst>
      </pc:sldChg>
      <pc:sldChg chg="del">
        <pc:chgData name="Lindsay Buchko" userId="9ae5b1a2-488f-4a48-9c6a-4d0823317e21" providerId="ADAL" clId="{3482994C-9D56-5CFE-8BED-7CD61466B44F}" dt="2025-08-18T15:10:40.203" v="1" actId="2696"/>
        <pc:sldMkLst>
          <pc:docMk/>
          <pc:sldMk cId="317483499" sldId="274"/>
        </pc:sldMkLst>
      </pc:sldChg>
      <pc:sldChg chg="del">
        <pc:chgData name="Lindsay Buchko" userId="9ae5b1a2-488f-4a48-9c6a-4d0823317e21" providerId="ADAL" clId="{3482994C-9D56-5CFE-8BED-7CD61466B44F}" dt="2025-08-18T15:10:40.203" v="1" actId="2696"/>
        <pc:sldMkLst>
          <pc:docMk/>
          <pc:sldMk cId="3643243849" sldId="275"/>
        </pc:sldMkLst>
      </pc:sldChg>
      <pc:sldChg chg="del">
        <pc:chgData name="Lindsay Buchko" userId="9ae5b1a2-488f-4a48-9c6a-4d0823317e21" providerId="ADAL" clId="{3482994C-9D56-5CFE-8BED-7CD61466B44F}" dt="2025-08-18T15:10:40.203" v="1" actId="2696"/>
        <pc:sldMkLst>
          <pc:docMk/>
          <pc:sldMk cId="3225248238" sldId="276"/>
        </pc:sldMkLst>
      </pc:sldChg>
      <pc:sldChg chg="del">
        <pc:chgData name="Lindsay Buchko" userId="9ae5b1a2-488f-4a48-9c6a-4d0823317e21" providerId="ADAL" clId="{3482994C-9D56-5CFE-8BED-7CD61466B44F}" dt="2025-08-18T15:10:40.203" v="1" actId="2696"/>
        <pc:sldMkLst>
          <pc:docMk/>
          <pc:sldMk cId="3594413838" sldId="277"/>
        </pc:sldMkLst>
      </pc:sldChg>
      <pc:sldChg chg="del">
        <pc:chgData name="Lindsay Buchko" userId="9ae5b1a2-488f-4a48-9c6a-4d0823317e21" providerId="ADAL" clId="{3482994C-9D56-5CFE-8BED-7CD61466B44F}" dt="2025-08-18T15:10:40.203" v="1" actId="2696"/>
        <pc:sldMkLst>
          <pc:docMk/>
          <pc:sldMk cId="3751873599" sldId="278"/>
        </pc:sldMkLst>
      </pc:sldChg>
      <pc:sldChg chg="del">
        <pc:chgData name="Lindsay Buchko" userId="9ae5b1a2-488f-4a48-9c6a-4d0823317e21" providerId="ADAL" clId="{3482994C-9D56-5CFE-8BED-7CD61466B44F}" dt="2025-08-18T15:10:40.203" v="1" actId="2696"/>
        <pc:sldMkLst>
          <pc:docMk/>
          <pc:sldMk cId="3740383071" sldId="279"/>
        </pc:sldMkLst>
      </pc:sldChg>
      <pc:sldChg chg="del">
        <pc:chgData name="Lindsay Buchko" userId="9ae5b1a2-488f-4a48-9c6a-4d0823317e21" providerId="ADAL" clId="{3482994C-9D56-5CFE-8BED-7CD61466B44F}" dt="2025-08-18T15:10:40.203" v="1" actId="2696"/>
        <pc:sldMkLst>
          <pc:docMk/>
          <pc:sldMk cId="1281798658" sldId="281"/>
        </pc:sldMkLst>
      </pc:sldChg>
      <pc:sldChg chg="del">
        <pc:chgData name="Lindsay Buchko" userId="9ae5b1a2-488f-4a48-9c6a-4d0823317e21" providerId="ADAL" clId="{3482994C-9D56-5CFE-8BED-7CD61466B44F}" dt="2025-08-18T15:10:40.203" v="1" actId="2696"/>
        <pc:sldMkLst>
          <pc:docMk/>
          <pc:sldMk cId="2924160955" sldId="282"/>
        </pc:sldMkLst>
      </pc:sldChg>
      <pc:sldChg chg="del">
        <pc:chgData name="Lindsay Buchko" userId="9ae5b1a2-488f-4a48-9c6a-4d0823317e21" providerId="ADAL" clId="{3482994C-9D56-5CFE-8BED-7CD61466B44F}" dt="2025-08-18T15:10:40.203" v="1" actId="2696"/>
        <pc:sldMkLst>
          <pc:docMk/>
          <pc:sldMk cId="2792457244" sldId="283"/>
        </pc:sldMkLst>
      </pc:sldChg>
      <pc:sldChg chg="del">
        <pc:chgData name="Lindsay Buchko" userId="9ae5b1a2-488f-4a48-9c6a-4d0823317e21" providerId="ADAL" clId="{3482994C-9D56-5CFE-8BED-7CD61466B44F}" dt="2025-08-18T15:10:40.203" v="1" actId="2696"/>
        <pc:sldMkLst>
          <pc:docMk/>
          <pc:sldMk cId="1980442739" sldId="284"/>
        </pc:sldMkLst>
      </pc:sldChg>
      <pc:sldChg chg="del">
        <pc:chgData name="Lindsay Buchko" userId="9ae5b1a2-488f-4a48-9c6a-4d0823317e21" providerId="ADAL" clId="{3482994C-9D56-5CFE-8BED-7CD61466B44F}" dt="2025-08-18T15:10:40.203" v="1" actId="2696"/>
        <pc:sldMkLst>
          <pc:docMk/>
          <pc:sldMk cId="2324839943" sldId="285"/>
        </pc:sldMkLst>
      </pc:sldChg>
      <pc:sldChg chg="del">
        <pc:chgData name="Lindsay Buchko" userId="9ae5b1a2-488f-4a48-9c6a-4d0823317e21" providerId="ADAL" clId="{3482994C-9D56-5CFE-8BED-7CD61466B44F}" dt="2025-08-18T15:10:40.203" v="1" actId="2696"/>
        <pc:sldMkLst>
          <pc:docMk/>
          <pc:sldMk cId="3561352813" sldId="286"/>
        </pc:sldMkLst>
      </pc:sldChg>
      <pc:sldChg chg="del">
        <pc:chgData name="Lindsay Buchko" userId="9ae5b1a2-488f-4a48-9c6a-4d0823317e21" providerId="ADAL" clId="{3482994C-9D56-5CFE-8BED-7CD61466B44F}" dt="2025-08-18T15:10:40.203" v="1" actId="2696"/>
        <pc:sldMkLst>
          <pc:docMk/>
          <pc:sldMk cId="3870678794" sldId="292"/>
        </pc:sldMkLst>
      </pc:sldChg>
      <pc:sldChg chg="del">
        <pc:chgData name="Lindsay Buchko" userId="9ae5b1a2-488f-4a48-9c6a-4d0823317e21" providerId="ADAL" clId="{3482994C-9D56-5CFE-8BED-7CD61466B44F}" dt="2025-08-18T15:10:40.203" v="1" actId="2696"/>
        <pc:sldMkLst>
          <pc:docMk/>
          <pc:sldMk cId="2516559717" sldId="296"/>
        </pc:sldMkLst>
      </pc:sldChg>
      <pc:sldChg chg="del">
        <pc:chgData name="Lindsay Buchko" userId="9ae5b1a2-488f-4a48-9c6a-4d0823317e21" providerId="ADAL" clId="{3482994C-9D56-5CFE-8BED-7CD61466B44F}" dt="2025-08-18T15:10:40.203" v="1" actId="2696"/>
        <pc:sldMkLst>
          <pc:docMk/>
          <pc:sldMk cId="1954967762" sldId="297"/>
        </pc:sldMkLst>
      </pc:sldChg>
      <pc:sldChg chg="del">
        <pc:chgData name="Lindsay Buchko" userId="9ae5b1a2-488f-4a48-9c6a-4d0823317e21" providerId="ADAL" clId="{3482994C-9D56-5CFE-8BED-7CD61466B44F}" dt="2025-08-18T15:10:40.203" v="1" actId="2696"/>
        <pc:sldMkLst>
          <pc:docMk/>
          <pc:sldMk cId="2122442597" sldId="298"/>
        </pc:sldMkLst>
      </pc:sldChg>
      <pc:sldChg chg="del">
        <pc:chgData name="Lindsay Buchko" userId="9ae5b1a2-488f-4a48-9c6a-4d0823317e21" providerId="ADAL" clId="{3482994C-9D56-5CFE-8BED-7CD61466B44F}" dt="2025-08-18T15:10:40.203" v="1" actId="2696"/>
        <pc:sldMkLst>
          <pc:docMk/>
          <pc:sldMk cId="1625830931" sldId="299"/>
        </pc:sldMkLst>
      </pc:sldChg>
      <pc:sldChg chg="del">
        <pc:chgData name="Lindsay Buchko" userId="9ae5b1a2-488f-4a48-9c6a-4d0823317e21" providerId="ADAL" clId="{3482994C-9D56-5CFE-8BED-7CD61466B44F}" dt="2025-08-18T15:10:40.203" v="1" actId="2696"/>
        <pc:sldMkLst>
          <pc:docMk/>
          <pc:sldMk cId="1220292212" sldId="300"/>
        </pc:sldMkLst>
      </pc:sldChg>
      <pc:sldChg chg="del">
        <pc:chgData name="Lindsay Buchko" userId="9ae5b1a2-488f-4a48-9c6a-4d0823317e21" providerId="ADAL" clId="{3482994C-9D56-5CFE-8BED-7CD61466B44F}" dt="2025-08-18T15:10:40.203" v="1" actId="2696"/>
        <pc:sldMkLst>
          <pc:docMk/>
          <pc:sldMk cId="1563967111" sldId="302"/>
        </pc:sldMkLst>
      </pc:sldChg>
      <pc:sldChg chg="del">
        <pc:chgData name="Lindsay Buchko" userId="9ae5b1a2-488f-4a48-9c6a-4d0823317e21" providerId="ADAL" clId="{3482994C-9D56-5CFE-8BED-7CD61466B44F}" dt="2025-08-18T15:10:40.203" v="1" actId="2696"/>
        <pc:sldMkLst>
          <pc:docMk/>
          <pc:sldMk cId="709810471" sldId="307"/>
        </pc:sldMkLst>
      </pc:sldChg>
      <pc:sldChg chg="del">
        <pc:chgData name="Lindsay Buchko" userId="9ae5b1a2-488f-4a48-9c6a-4d0823317e21" providerId="ADAL" clId="{3482994C-9D56-5CFE-8BED-7CD61466B44F}" dt="2025-08-18T15:10:40.203" v="1" actId="2696"/>
        <pc:sldMkLst>
          <pc:docMk/>
          <pc:sldMk cId="1837731387" sldId="311"/>
        </pc:sldMkLst>
      </pc:sldChg>
      <pc:sldChg chg="del">
        <pc:chgData name="Lindsay Buchko" userId="9ae5b1a2-488f-4a48-9c6a-4d0823317e21" providerId="ADAL" clId="{3482994C-9D56-5CFE-8BED-7CD61466B44F}" dt="2025-08-18T15:10:40.203" v="1" actId="2696"/>
        <pc:sldMkLst>
          <pc:docMk/>
          <pc:sldMk cId="202801823" sldId="312"/>
        </pc:sldMkLst>
      </pc:sldChg>
      <pc:sldChg chg="del">
        <pc:chgData name="Lindsay Buchko" userId="9ae5b1a2-488f-4a48-9c6a-4d0823317e21" providerId="ADAL" clId="{3482994C-9D56-5CFE-8BED-7CD61466B44F}" dt="2025-08-18T15:10:40.203" v="1" actId="2696"/>
        <pc:sldMkLst>
          <pc:docMk/>
          <pc:sldMk cId="1325787411" sldId="313"/>
        </pc:sldMkLst>
      </pc:sldChg>
      <pc:sldChg chg="del">
        <pc:chgData name="Lindsay Buchko" userId="9ae5b1a2-488f-4a48-9c6a-4d0823317e21" providerId="ADAL" clId="{3482994C-9D56-5CFE-8BED-7CD61466B44F}" dt="2025-08-18T15:10:40.203" v="1" actId="2696"/>
        <pc:sldMkLst>
          <pc:docMk/>
          <pc:sldMk cId="420809369" sldId="314"/>
        </pc:sldMkLst>
      </pc:sldChg>
      <pc:sldChg chg="del">
        <pc:chgData name="Lindsay Buchko" userId="9ae5b1a2-488f-4a48-9c6a-4d0823317e21" providerId="ADAL" clId="{3482994C-9D56-5CFE-8BED-7CD61466B44F}" dt="2025-08-18T15:10:40.203" v="1" actId="2696"/>
        <pc:sldMkLst>
          <pc:docMk/>
          <pc:sldMk cId="1026071746" sldId="315"/>
        </pc:sldMkLst>
      </pc:sldChg>
      <pc:sldChg chg="del">
        <pc:chgData name="Lindsay Buchko" userId="9ae5b1a2-488f-4a48-9c6a-4d0823317e21" providerId="ADAL" clId="{3482994C-9D56-5CFE-8BED-7CD61466B44F}" dt="2025-08-18T15:10:40.203" v="1" actId="2696"/>
        <pc:sldMkLst>
          <pc:docMk/>
          <pc:sldMk cId="3084020035" sldId="317"/>
        </pc:sldMkLst>
      </pc:sldChg>
      <pc:sldChg chg="del">
        <pc:chgData name="Lindsay Buchko" userId="9ae5b1a2-488f-4a48-9c6a-4d0823317e21" providerId="ADAL" clId="{3482994C-9D56-5CFE-8BED-7CD61466B44F}" dt="2025-08-18T15:10:40.203" v="1" actId="2696"/>
        <pc:sldMkLst>
          <pc:docMk/>
          <pc:sldMk cId="1953896731" sldId="318"/>
        </pc:sldMkLst>
      </pc:sldChg>
      <pc:sldChg chg="del">
        <pc:chgData name="Lindsay Buchko" userId="9ae5b1a2-488f-4a48-9c6a-4d0823317e21" providerId="ADAL" clId="{3482994C-9D56-5CFE-8BED-7CD61466B44F}" dt="2025-08-18T15:10:40.203" v="1" actId="2696"/>
        <pc:sldMkLst>
          <pc:docMk/>
          <pc:sldMk cId="2212399094" sldId="320"/>
        </pc:sldMkLst>
      </pc:sldChg>
      <pc:sldChg chg="del">
        <pc:chgData name="Lindsay Buchko" userId="9ae5b1a2-488f-4a48-9c6a-4d0823317e21" providerId="ADAL" clId="{3482994C-9D56-5CFE-8BED-7CD61466B44F}" dt="2025-08-18T15:10:40.203" v="1" actId="2696"/>
        <pc:sldMkLst>
          <pc:docMk/>
          <pc:sldMk cId="1486009984" sldId="321"/>
        </pc:sldMkLst>
      </pc:sldChg>
      <pc:sldChg chg="del">
        <pc:chgData name="Lindsay Buchko" userId="9ae5b1a2-488f-4a48-9c6a-4d0823317e21" providerId="ADAL" clId="{3482994C-9D56-5CFE-8BED-7CD61466B44F}" dt="2025-08-18T15:10:40.203" v="1" actId="2696"/>
        <pc:sldMkLst>
          <pc:docMk/>
          <pc:sldMk cId="622707478" sldId="322"/>
        </pc:sldMkLst>
      </pc:sldChg>
      <pc:sldChg chg="del">
        <pc:chgData name="Lindsay Buchko" userId="9ae5b1a2-488f-4a48-9c6a-4d0823317e21" providerId="ADAL" clId="{3482994C-9D56-5CFE-8BED-7CD61466B44F}" dt="2025-08-18T15:10:40.203" v="1" actId="2696"/>
        <pc:sldMkLst>
          <pc:docMk/>
          <pc:sldMk cId="3945249514" sldId="323"/>
        </pc:sldMkLst>
      </pc:sldChg>
      <pc:sldChg chg="del">
        <pc:chgData name="Lindsay Buchko" userId="9ae5b1a2-488f-4a48-9c6a-4d0823317e21" providerId="ADAL" clId="{3482994C-9D56-5CFE-8BED-7CD61466B44F}" dt="2025-08-18T15:10:40.203" v="1" actId="2696"/>
        <pc:sldMkLst>
          <pc:docMk/>
          <pc:sldMk cId="1614660631" sldId="324"/>
        </pc:sldMkLst>
      </pc:sldChg>
      <pc:sldChg chg="del">
        <pc:chgData name="Lindsay Buchko" userId="9ae5b1a2-488f-4a48-9c6a-4d0823317e21" providerId="ADAL" clId="{3482994C-9D56-5CFE-8BED-7CD61466B44F}" dt="2025-08-18T15:10:40.203" v="1" actId="2696"/>
        <pc:sldMkLst>
          <pc:docMk/>
          <pc:sldMk cId="923992207" sldId="325"/>
        </pc:sldMkLst>
      </pc:sldChg>
      <pc:sldChg chg="del">
        <pc:chgData name="Lindsay Buchko" userId="9ae5b1a2-488f-4a48-9c6a-4d0823317e21" providerId="ADAL" clId="{3482994C-9D56-5CFE-8BED-7CD61466B44F}" dt="2025-08-18T15:10:40.203" v="1" actId="2696"/>
        <pc:sldMkLst>
          <pc:docMk/>
          <pc:sldMk cId="3388545053" sldId="326"/>
        </pc:sldMkLst>
      </pc:sldChg>
      <pc:sldChg chg="del">
        <pc:chgData name="Lindsay Buchko" userId="9ae5b1a2-488f-4a48-9c6a-4d0823317e21" providerId="ADAL" clId="{3482994C-9D56-5CFE-8BED-7CD61466B44F}" dt="2025-08-18T15:10:40.203" v="1" actId="2696"/>
        <pc:sldMkLst>
          <pc:docMk/>
          <pc:sldMk cId="2011474565" sldId="328"/>
        </pc:sldMkLst>
      </pc:sldChg>
      <pc:sldChg chg="del">
        <pc:chgData name="Lindsay Buchko" userId="9ae5b1a2-488f-4a48-9c6a-4d0823317e21" providerId="ADAL" clId="{3482994C-9D56-5CFE-8BED-7CD61466B44F}" dt="2025-08-18T15:10:40.203" v="1" actId="2696"/>
        <pc:sldMkLst>
          <pc:docMk/>
          <pc:sldMk cId="4165978445" sldId="329"/>
        </pc:sldMkLst>
      </pc:sldChg>
      <pc:sldChg chg="del">
        <pc:chgData name="Lindsay Buchko" userId="9ae5b1a2-488f-4a48-9c6a-4d0823317e21" providerId="ADAL" clId="{3482994C-9D56-5CFE-8BED-7CD61466B44F}" dt="2025-08-18T15:10:40.203" v="1" actId="2696"/>
        <pc:sldMkLst>
          <pc:docMk/>
          <pc:sldMk cId="3958254013" sldId="330"/>
        </pc:sldMkLst>
      </pc:sldChg>
      <pc:sldChg chg="del">
        <pc:chgData name="Lindsay Buchko" userId="9ae5b1a2-488f-4a48-9c6a-4d0823317e21" providerId="ADAL" clId="{3482994C-9D56-5CFE-8BED-7CD61466B44F}" dt="2025-08-18T15:10:40.203" v="1" actId="2696"/>
        <pc:sldMkLst>
          <pc:docMk/>
          <pc:sldMk cId="1733776156" sldId="331"/>
        </pc:sldMkLst>
      </pc:sldChg>
      <pc:sldChg chg="add">
        <pc:chgData name="Lindsay Buchko" userId="9ae5b1a2-488f-4a48-9c6a-4d0823317e21" providerId="ADAL" clId="{3482994C-9D56-5CFE-8BED-7CD61466B44F}" dt="2025-08-18T15:10:18.544" v="0"/>
        <pc:sldMkLst>
          <pc:docMk/>
          <pc:sldMk cId="0" sldId="334"/>
        </pc:sldMkLst>
      </pc:sldChg>
      <pc:sldChg chg="add">
        <pc:chgData name="Lindsay Buchko" userId="9ae5b1a2-488f-4a48-9c6a-4d0823317e21" providerId="ADAL" clId="{3482994C-9D56-5CFE-8BED-7CD61466B44F}" dt="2025-08-18T15:10:18.544" v="0"/>
        <pc:sldMkLst>
          <pc:docMk/>
          <pc:sldMk cId="0" sldId="335"/>
        </pc:sldMkLst>
      </pc:sldChg>
      <pc:sldChg chg="add">
        <pc:chgData name="Lindsay Buchko" userId="9ae5b1a2-488f-4a48-9c6a-4d0823317e21" providerId="ADAL" clId="{3482994C-9D56-5CFE-8BED-7CD61466B44F}" dt="2025-08-18T15:10:18.544" v="0"/>
        <pc:sldMkLst>
          <pc:docMk/>
          <pc:sldMk cId="2380743566" sldId="336"/>
        </pc:sldMkLst>
      </pc:sldChg>
      <pc:sldChg chg="add">
        <pc:chgData name="Lindsay Buchko" userId="9ae5b1a2-488f-4a48-9c6a-4d0823317e21" providerId="ADAL" clId="{3482994C-9D56-5CFE-8BED-7CD61466B44F}" dt="2025-08-18T15:10:18.544" v="0"/>
        <pc:sldMkLst>
          <pc:docMk/>
          <pc:sldMk cId="2283170791" sldId="337"/>
        </pc:sldMkLst>
      </pc:sldChg>
      <pc:sldChg chg="add">
        <pc:chgData name="Lindsay Buchko" userId="9ae5b1a2-488f-4a48-9c6a-4d0823317e21" providerId="ADAL" clId="{3482994C-9D56-5CFE-8BED-7CD61466B44F}" dt="2025-08-18T15:10:18.544" v="0"/>
        <pc:sldMkLst>
          <pc:docMk/>
          <pc:sldMk cId="3946866658" sldId="338"/>
        </pc:sldMkLst>
      </pc:sldChg>
      <pc:sldChg chg="add">
        <pc:chgData name="Lindsay Buchko" userId="9ae5b1a2-488f-4a48-9c6a-4d0823317e21" providerId="ADAL" clId="{3482994C-9D56-5CFE-8BED-7CD61466B44F}" dt="2025-08-18T15:10:18.544" v="0"/>
        <pc:sldMkLst>
          <pc:docMk/>
          <pc:sldMk cId="1170394749" sldId="339"/>
        </pc:sldMkLst>
      </pc:sldChg>
      <pc:sldChg chg="add">
        <pc:chgData name="Lindsay Buchko" userId="9ae5b1a2-488f-4a48-9c6a-4d0823317e21" providerId="ADAL" clId="{3482994C-9D56-5CFE-8BED-7CD61466B44F}" dt="2025-08-18T15:10:18.544" v="0"/>
        <pc:sldMkLst>
          <pc:docMk/>
          <pc:sldMk cId="4135917419" sldId="340"/>
        </pc:sldMkLst>
      </pc:sldChg>
      <pc:sldChg chg="add">
        <pc:chgData name="Lindsay Buchko" userId="9ae5b1a2-488f-4a48-9c6a-4d0823317e21" providerId="ADAL" clId="{3482994C-9D56-5CFE-8BED-7CD61466B44F}" dt="2025-08-18T15:10:18.544" v="0"/>
        <pc:sldMkLst>
          <pc:docMk/>
          <pc:sldMk cId="3686288486" sldId="341"/>
        </pc:sldMkLst>
      </pc:sldChg>
      <pc:sldChg chg="add">
        <pc:chgData name="Lindsay Buchko" userId="9ae5b1a2-488f-4a48-9c6a-4d0823317e21" providerId="ADAL" clId="{3482994C-9D56-5CFE-8BED-7CD61466B44F}" dt="2025-08-18T15:10:18.544" v="0"/>
        <pc:sldMkLst>
          <pc:docMk/>
          <pc:sldMk cId="2891491535" sldId="342"/>
        </pc:sldMkLst>
      </pc:sldChg>
      <pc:sldChg chg="add">
        <pc:chgData name="Lindsay Buchko" userId="9ae5b1a2-488f-4a48-9c6a-4d0823317e21" providerId="ADAL" clId="{3482994C-9D56-5CFE-8BED-7CD61466B44F}" dt="2025-08-18T15:10:18.544" v="0"/>
        <pc:sldMkLst>
          <pc:docMk/>
          <pc:sldMk cId="1080335929" sldId="343"/>
        </pc:sldMkLst>
      </pc:sldChg>
      <pc:sldChg chg="add">
        <pc:chgData name="Lindsay Buchko" userId="9ae5b1a2-488f-4a48-9c6a-4d0823317e21" providerId="ADAL" clId="{3482994C-9D56-5CFE-8BED-7CD61466B44F}" dt="2025-08-18T15:10:18.544" v="0"/>
        <pc:sldMkLst>
          <pc:docMk/>
          <pc:sldMk cId="3806915271" sldId="344"/>
        </pc:sldMkLst>
      </pc:sldChg>
      <pc:sldChg chg="add">
        <pc:chgData name="Lindsay Buchko" userId="9ae5b1a2-488f-4a48-9c6a-4d0823317e21" providerId="ADAL" clId="{3482994C-9D56-5CFE-8BED-7CD61466B44F}" dt="2025-08-18T15:10:18.544" v="0"/>
        <pc:sldMkLst>
          <pc:docMk/>
          <pc:sldMk cId="3486198480" sldId="345"/>
        </pc:sldMkLst>
      </pc:sldChg>
      <pc:sldChg chg="add">
        <pc:chgData name="Lindsay Buchko" userId="9ae5b1a2-488f-4a48-9c6a-4d0823317e21" providerId="ADAL" clId="{3482994C-9D56-5CFE-8BED-7CD61466B44F}" dt="2025-08-18T15:10:18.544" v="0"/>
        <pc:sldMkLst>
          <pc:docMk/>
          <pc:sldMk cId="2936903400" sldId="346"/>
        </pc:sldMkLst>
      </pc:sldChg>
      <pc:sldChg chg="add">
        <pc:chgData name="Lindsay Buchko" userId="9ae5b1a2-488f-4a48-9c6a-4d0823317e21" providerId="ADAL" clId="{3482994C-9D56-5CFE-8BED-7CD61466B44F}" dt="2025-08-18T15:10:18.544" v="0"/>
        <pc:sldMkLst>
          <pc:docMk/>
          <pc:sldMk cId="3701916416" sldId="347"/>
        </pc:sldMkLst>
      </pc:sldChg>
      <pc:sldChg chg="add">
        <pc:chgData name="Lindsay Buchko" userId="9ae5b1a2-488f-4a48-9c6a-4d0823317e21" providerId="ADAL" clId="{3482994C-9D56-5CFE-8BED-7CD61466B44F}" dt="2025-08-18T15:10:18.544" v="0"/>
        <pc:sldMkLst>
          <pc:docMk/>
          <pc:sldMk cId="3513035800" sldId="348"/>
        </pc:sldMkLst>
      </pc:sldChg>
      <pc:sldChg chg="add">
        <pc:chgData name="Lindsay Buchko" userId="9ae5b1a2-488f-4a48-9c6a-4d0823317e21" providerId="ADAL" clId="{3482994C-9D56-5CFE-8BED-7CD61466B44F}" dt="2025-08-18T15:10:18.544" v="0"/>
        <pc:sldMkLst>
          <pc:docMk/>
          <pc:sldMk cId="1663146194" sldId="349"/>
        </pc:sldMkLst>
      </pc:sldChg>
      <pc:sldChg chg="add">
        <pc:chgData name="Lindsay Buchko" userId="9ae5b1a2-488f-4a48-9c6a-4d0823317e21" providerId="ADAL" clId="{3482994C-9D56-5CFE-8BED-7CD61466B44F}" dt="2025-08-18T15:10:18.544" v="0"/>
        <pc:sldMkLst>
          <pc:docMk/>
          <pc:sldMk cId="796261396" sldId="350"/>
        </pc:sldMkLst>
      </pc:sldChg>
      <pc:sldChg chg="add">
        <pc:chgData name="Lindsay Buchko" userId="9ae5b1a2-488f-4a48-9c6a-4d0823317e21" providerId="ADAL" clId="{3482994C-9D56-5CFE-8BED-7CD61466B44F}" dt="2025-08-18T15:10:18.544" v="0"/>
        <pc:sldMkLst>
          <pc:docMk/>
          <pc:sldMk cId="4226807481" sldId="351"/>
        </pc:sldMkLst>
      </pc:sldChg>
      <pc:sldChg chg="add">
        <pc:chgData name="Lindsay Buchko" userId="9ae5b1a2-488f-4a48-9c6a-4d0823317e21" providerId="ADAL" clId="{3482994C-9D56-5CFE-8BED-7CD61466B44F}" dt="2025-08-18T15:10:18.544" v="0"/>
        <pc:sldMkLst>
          <pc:docMk/>
          <pc:sldMk cId="4037413224" sldId="352"/>
        </pc:sldMkLst>
      </pc:sldChg>
      <pc:sldChg chg="add">
        <pc:chgData name="Lindsay Buchko" userId="9ae5b1a2-488f-4a48-9c6a-4d0823317e21" providerId="ADAL" clId="{3482994C-9D56-5CFE-8BED-7CD61466B44F}" dt="2025-08-18T15:10:18.544" v="0"/>
        <pc:sldMkLst>
          <pc:docMk/>
          <pc:sldMk cId="1906738948" sldId="353"/>
        </pc:sldMkLst>
      </pc:sldChg>
      <pc:sldChg chg="add">
        <pc:chgData name="Lindsay Buchko" userId="9ae5b1a2-488f-4a48-9c6a-4d0823317e21" providerId="ADAL" clId="{3482994C-9D56-5CFE-8BED-7CD61466B44F}" dt="2025-08-18T15:10:18.544" v="0"/>
        <pc:sldMkLst>
          <pc:docMk/>
          <pc:sldMk cId="2437305714" sldId="354"/>
        </pc:sldMkLst>
      </pc:sldChg>
      <pc:sldChg chg="add">
        <pc:chgData name="Lindsay Buchko" userId="9ae5b1a2-488f-4a48-9c6a-4d0823317e21" providerId="ADAL" clId="{3482994C-9D56-5CFE-8BED-7CD61466B44F}" dt="2025-08-18T15:10:18.544" v="0"/>
        <pc:sldMkLst>
          <pc:docMk/>
          <pc:sldMk cId="305613194" sldId="355"/>
        </pc:sldMkLst>
      </pc:sldChg>
      <pc:sldChg chg="add">
        <pc:chgData name="Lindsay Buchko" userId="9ae5b1a2-488f-4a48-9c6a-4d0823317e21" providerId="ADAL" clId="{3482994C-9D56-5CFE-8BED-7CD61466B44F}" dt="2025-08-18T15:10:18.544" v="0"/>
        <pc:sldMkLst>
          <pc:docMk/>
          <pc:sldMk cId="2739263177" sldId="356"/>
        </pc:sldMkLst>
      </pc:sldChg>
      <pc:sldChg chg="add">
        <pc:chgData name="Lindsay Buchko" userId="9ae5b1a2-488f-4a48-9c6a-4d0823317e21" providerId="ADAL" clId="{3482994C-9D56-5CFE-8BED-7CD61466B44F}" dt="2025-08-18T15:10:18.544" v="0"/>
        <pc:sldMkLst>
          <pc:docMk/>
          <pc:sldMk cId="880446022" sldId="357"/>
        </pc:sldMkLst>
      </pc:sldChg>
      <pc:sldChg chg="add">
        <pc:chgData name="Lindsay Buchko" userId="9ae5b1a2-488f-4a48-9c6a-4d0823317e21" providerId="ADAL" clId="{3482994C-9D56-5CFE-8BED-7CD61466B44F}" dt="2025-08-18T15:10:18.544" v="0"/>
        <pc:sldMkLst>
          <pc:docMk/>
          <pc:sldMk cId="2634512010" sldId="358"/>
        </pc:sldMkLst>
      </pc:sldChg>
      <pc:sldChg chg="add">
        <pc:chgData name="Lindsay Buchko" userId="9ae5b1a2-488f-4a48-9c6a-4d0823317e21" providerId="ADAL" clId="{3482994C-9D56-5CFE-8BED-7CD61466B44F}" dt="2025-08-18T15:10:18.544" v="0"/>
        <pc:sldMkLst>
          <pc:docMk/>
          <pc:sldMk cId="1695453167" sldId="359"/>
        </pc:sldMkLst>
      </pc:sldChg>
      <pc:sldChg chg="add">
        <pc:chgData name="Lindsay Buchko" userId="9ae5b1a2-488f-4a48-9c6a-4d0823317e21" providerId="ADAL" clId="{3482994C-9D56-5CFE-8BED-7CD61466B44F}" dt="2025-08-18T15:10:18.544" v="0"/>
        <pc:sldMkLst>
          <pc:docMk/>
          <pc:sldMk cId="3716480882" sldId="360"/>
        </pc:sldMkLst>
      </pc:sldChg>
      <pc:sldChg chg="add">
        <pc:chgData name="Lindsay Buchko" userId="9ae5b1a2-488f-4a48-9c6a-4d0823317e21" providerId="ADAL" clId="{3482994C-9D56-5CFE-8BED-7CD61466B44F}" dt="2025-08-18T15:10:18.544" v="0"/>
        <pc:sldMkLst>
          <pc:docMk/>
          <pc:sldMk cId="612747206" sldId="361"/>
        </pc:sldMkLst>
      </pc:sldChg>
      <pc:sldChg chg="add">
        <pc:chgData name="Lindsay Buchko" userId="9ae5b1a2-488f-4a48-9c6a-4d0823317e21" providerId="ADAL" clId="{3482994C-9D56-5CFE-8BED-7CD61466B44F}" dt="2025-08-18T15:10:18.544" v="0"/>
        <pc:sldMkLst>
          <pc:docMk/>
          <pc:sldMk cId="3624776517" sldId="362"/>
        </pc:sldMkLst>
      </pc:sldChg>
      <pc:sldChg chg="add">
        <pc:chgData name="Lindsay Buchko" userId="9ae5b1a2-488f-4a48-9c6a-4d0823317e21" providerId="ADAL" clId="{3482994C-9D56-5CFE-8BED-7CD61466B44F}" dt="2025-08-18T15:10:18.544" v="0"/>
        <pc:sldMkLst>
          <pc:docMk/>
          <pc:sldMk cId="3883790855" sldId="363"/>
        </pc:sldMkLst>
      </pc:sldChg>
      <pc:sldChg chg="add">
        <pc:chgData name="Lindsay Buchko" userId="9ae5b1a2-488f-4a48-9c6a-4d0823317e21" providerId="ADAL" clId="{3482994C-9D56-5CFE-8BED-7CD61466B44F}" dt="2025-08-18T15:10:18.544" v="0"/>
        <pc:sldMkLst>
          <pc:docMk/>
          <pc:sldMk cId="4235624534" sldId="364"/>
        </pc:sldMkLst>
      </pc:sldChg>
      <pc:sldChg chg="add">
        <pc:chgData name="Lindsay Buchko" userId="9ae5b1a2-488f-4a48-9c6a-4d0823317e21" providerId="ADAL" clId="{3482994C-9D56-5CFE-8BED-7CD61466B44F}" dt="2025-08-18T15:10:18.544" v="0"/>
        <pc:sldMkLst>
          <pc:docMk/>
          <pc:sldMk cId="2281032975" sldId="365"/>
        </pc:sldMkLst>
      </pc:sldChg>
      <pc:sldChg chg="add">
        <pc:chgData name="Lindsay Buchko" userId="9ae5b1a2-488f-4a48-9c6a-4d0823317e21" providerId="ADAL" clId="{3482994C-9D56-5CFE-8BED-7CD61466B44F}" dt="2025-08-18T15:10:18.544" v="0"/>
        <pc:sldMkLst>
          <pc:docMk/>
          <pc:sldMk cId="2096451505" sldId="366"/>
        </pc:sldMkLst>
      </pc:sldChg>
      <pc:sldChg chg="add">
        <pc:chgData name="Lindsay Buchko" userId="9ae5b1a2-488f-4a48-9c6a-4d0823317e21" providerId="ADAL" clId="{3482994C-9D56-5CFE-8BED-7CD61466B44F}" dt="2025-08-18T15:10:18.544" v="0"/>
        <pc:sldMkLst>
          <pc:docMk/>
          <pc:sldMk cId="1548918927" sldId="367"/>
        </pc:sldMkLst>
      </pc:sldChg>
      <pc:sldChg chg="add del">
        <pc:chgData name="Lindsay Buchko" userId="9ae5b1a2-488f-4a48-9c6a-4d0823317e21" providerId="ADAL" clId="{3482994C-9D56-5CFE-8BED-7CD61466B44F}" dt="2025-08-18T15:11:16.717" v="5" actId="2696"/>
        <pc:sldMkLst>
          <pc:docMk/>
          <pc:sldMk cId="1867371994" sldId="368"/>
        </pc:sldMkLst>
      </pc:sldChg>
      <pc:sldChg chg="add del">
        <pc:chgData name="Lindsay Buchko" userId="9ae5b1a2-488f-4a48-9c6a-4d0823317e21" providerId="ADAL" clId="{3482994C-9D56-5CFE-8BED-7CD61466B44F}" dt="2025-08-18T15:11:16.717" v="5" actId="2696"/>
        <pc:sldMkLst>
          <pc:docMk/>
          <pc:sldMk cId="2560786470" sldId="369"/>
        </pc:sldMkLst>
      </pc:sldChg>
      <pc:sldChg chg="add">
        <pc:chgData name="Lindsay Buchko" userId="9ae5b1a2-488f-4a48-9c6a-4d0823317e21" providerId="ADAL" clId="{3482994C-9D56-5CFE-8BED-7CD61466B44F}" dt="2025-08-18T15:10:18.544" v="0"/>
        <pc:sldMkLst>
          <pc:docMk/>
          <pc:sldMk cId="2625380217" sldId="370"/>
        </pc:sldMkLst>
      </pc:sldChg>
      <pc:sldChg chg="add">
        <pc:chgData name="Lindsay Buchko" userId="9ae5b1a2-488f-4a48-9c6a-4d0823317e21" providerId="ADAL" clId="{3482994C-9D56-5CFE-8BED-7CD61466B44F}" dt="2025-08-18T15:10:18.544" v="0"/>
        <pc:sldMkLst>
          <pc:docMk/>
          <pc:sldMk cId="634554356" sldId="371"/>
        </pc:sldMkLst>
      </pc:sldChg>
      <pc:sldChg chg="add">
        <pc:chgData name="Lindsay Buchko" userId="9ae5b1a2-488f-4a48-9c6a-4d0823317e21" providerId="ADAL" clId="{3482994C-9D56-5CFE-8BED-7CD61466B44F}" dt="2025-08-18T15:10:18.544" v="0"/>
        <pc:sldMkLst>
          <pc:docMk/>
          <pc:sldMk cId="3853654976" sldId="372"/>
        </pc:sldMkLst>
      </pc:sldChg>
      <pc:sldChg chg="add">
        <pc:chgData name="Lindsay Buchko" userId="9ae5b1a2-488f-4a48-9c6a-4d0823317e21" providerId="ADAL" clId="{3482994C-9D56-5CFE-8BED-7CD61466B44F}" dt="2025-08-18T15:10:18.544" v="0"/>
        <pc:sldMkLst>
          <pc:docMk/>
          <pc:sldMk cId="530659140" sldId="373"/>
        </pc:sldMkLst>
      </pc:sldChg>
      <pc:sldChg chg="add">
        <pc:chgData name="Lindsay Buchko" userId="9ae5b1a2-488f-4a48-9c6a-4d0823317e21" providerId="ADAL" clId="{3482994C-9D56-5CFE-8BED-7CD61466B44F}" dt="2025-08-18T15:10:18.544" v="0"/>
        <pc:sldMkLst>
          <pc:docMk/>
          <pc:sldMk cId="2782707028" sldId="374"/>
        </pc:sldMkLst>
      </pc:sldChg>
      <pc:sldChg chg="add">
        <pc:chgData name="Lindsay Buchko" userId="9ae5b1a2-488f-4a48-9c6a-4d0823317e21" providerId="ADAL" clId="{3482994C-9D56-5CFE-8BED-7CD61466B44F}" dt="2025-08-18T15:10:18.544" v="0"/>
        <pc:sldMkLst>
          <pc:docMk/>
          <pc:sldMk cId="3340754381" sldId="375"/>
        </pc:sldMkLst>
      </pc:sldChg>
      <pc:sldChg chg="add">
        <pc:chgData name="Lindsay Buchko" userId="9ae5b1a2-488f-4a48-9c6a-4d0823317e21" providerId="ADAL" clId="{3482994C-9D56-5CFE-8BED-7CD61466B44F}" dt="2025-08-18T15:10:18.544" v="0"/>
        <pc:sldMkLst>
          <pc:docMk/>
          <pc:sldMk cId="3379336495" sldId="376"/>
        </pc:sldMkLst>
      </pc:sldChg>
      <pc:sldChg chg="add">
        <pc:chgData name="Lindsay Buchko" userId="9ae5b1a2-488f-4a48-9c6a-4d0823317e21" providerId="ADAL" clId="{3482994C-9D56-5CFE-8BED-7CD61466B44F}" dt="2025-08-18T15:10:18.544" v="0"/>
        <pc:sldMkLst>
          <pc:docMk/>
          <pc:sldMk cId="3969164644" sldId="377"/>
        </pc:sldMkLst>
      </pc:sldChg>
      <pc:sldChg chg="add">
        <pc:chgData name="Lindsay Buchko" userId="9ae5b1a2-488f-4a48-9c6a-4d0823317e21" providerId="ADAL" clId="{3482994C-9D56-5CFE-8BED-7CD61466B44F}" dt="2025-08-18T15:10:18.544" v="0"/>
        <pc:sldMkLst>
          <pc:docMk/>
          <pc:sldMk cId="3210745040" sldId="378"/>
        </pc:sldMkLst>
      </pc:sldChg>
      <pc:sldChg chg="add">
        <pc:chgData name="Lindsay Buchko" userId="9ae5b1a2-488f-4a48-9c6a-4d0823317e21" providerId="ADAL" clId="{3482994C-9D56-5CFE-8BED-7CD61466B44F}" dt="2025-08-18T15:10:18.544" v="0"/>
        <pc:sldMkLst>
          <pc:docMk/>
          <pc:sldMk cId="315925665" sldId="379"/>
        </pc:sldMkLst>
      </pc:sldChg>
      <pc:sldChg chg="add">
        <pc:chgData name="Lindsay Buchko" userId="9ae5b1a2-488f-4a48-9c6a-4d0823317e21" providerId="ADAL" clId="{3482994C-9D56-5CFE-8BED-7CD61466B44F}" dt="2025-08-18T15:10:18.544" v="0"/>
        <pc:sldMkLst>
          <pc:docMk/>
          <pc:sldMk cId="571877148" sldId="380"/>
        </pc:sldMkLst>
      </pc:sldChg>
      <pc:sldChg chg="add del">
        <pc:chgData name="Lindsay Buchko" userId="9ae5b1a2-488f-4a48-9c6a-4d0823317e21" providerId="ADAL" clId="{3482994C-9D56-5CFE-8BED-7CD61466B44F}" dt="2025-08-18T15:11:01.574" v="2" actId="2696"/>
        <pc:sldMkLst>
          <pc:docMk/>
          <pc:sldMk cId="1254773305" sldId="381"/>
        </pc:sldMkLst>
      </pc:sldChg>
      <pc:sldChg chg="add del">
        <pc:chgData name="Lindsay Buchko" userId="9ae5b1a2-488f-4a48-9c6a-4d0823317e21" providerId="ADAL" clId="{3482994C-9D56-5CFE-8BED-7CD61466B44F}" dt="2025-08-18T15:11:01.574" v="2" actId="2696"/>
        <pc:sldMkLst>
          <pc:docMk/>
          <pc:sldMk cId="159842328" sldId="382"/>
        </pc:sldMkLst>
      </pc:sldChg>
      <pc:sldChg chg="add del">
        <pc:chgData name="Lindsay Buchko" userId="9ae5b1a2-488f-4a48-9c6a-4d0823317e21" providerId="ADAL" clId="{3482994C-9D56-5CFE-8BED-7CD61466B44F}" dt="2025-08-18T15:11:01.574" v="2" actId="2696"/>
        <pc:sldMkLst>
          <pc:docMk/>
          <pc:sldMk cId="285657296" sldId="383"/>
        </pc:sldMkLst>
      </pc:sldChg>
      <pc:sldChg chg="add del">
        <pc:chgData name="Lindsay Buchko" userId="9ae5b1a2-488f-4a48-9c6a-4d0823317e21" providerId="ADAL" clId="{3482994C-9D56-5CFE-8BED-7CD61466B44F}" dt="2025-08-18T15:11:01.574" v="2" actId="2696"/>
        <pc:sldMkLst>
          <pc:docMk/>
          <pc:sldMk cId="2526547541" sldId="384"/>
        </pc:sldMkLst>
      </pc:sldChg>
      <pc:sldChg chg="add del">
        <pc:chgData name="Lindsay Buchko" userId="9ae5b1a2-488f-4a48-9c6a-4d0823317e21" providerId="ADAL" clId="{3482994C-9D56-5CFE-8BED-7CD61466B44F}" dt="2025-08-18T15:11:01.574" v="2" actId="2696"/>
        <pc:sldMkLst>
          <pc:docMk/>
          <pc:sldMk cId="3439073047" sldId="385"/>
        </pc:sldMkLst>
      </pc:sldChg>
      <pc:sldChg chg="add del">
        <pc:chgData name="Lindsay Buchko" userId="9ae5b1a2-488f-4a48-9c6a-4d0823317e21" providerId="ADAL" clId="{3482994C-9D56-5CFE-8BED-7CD61466B44F}" dt="2025-08-18T15:11:02.957" v="3" actId="2696"/>
        <pc:sldMkLst>
          <pc:docMk/>
          <pc:sldMk cId="0" sldId="386"/>
        </pc:sldMkLst>
      </pc:sldChg>
    </pc:docChg>
  </pc:docChgLst>
  <pc:docChgLst>
    <pc:chgData name="Lindsay Buchko" userId="S::lindsay.buchko@gallaudet.edu::9ae5b1a2-488f-4a48-9c6a-4d0823317e21" providerId="AD" clId="Web-{D19E19D8-7E4D-FB0F-C6EF-F28D8784D85C}"/>
    <pc:docChg chg="delSld sldOrd">
      <pc:chgData name="Lindsay Buchko" userId="S::lindsay.buchko@gallaudet.edu::9ae5b1a2-488f-4a48-9c6a-4d0823317e21" providerId="AD" clId="Web-{D19E19D8-7E4D-FB0F-C6EF-F28D8784D85C}" dt="2025-08-19T14:14:00.175" v="53"/>
      <pc:docMkLst>
        <pc:docMk/>
      </pc:docMkLst>
      <pc:sldChg chg="del">
        <pc:chgData name="Lindsay Buchko" userId="S::lindsay.buchko@gallaudet.edu::9ae5b1a2-488f-4a48-9c6a-4d0823317e21" providerId="AD" clId="Web-{D19E19D8-7E4D-FB0F-C6EF-F28D8784D85C}" dt="2025-08-19T14:14:00.175" v="47"/>
        <pc:sldMkLst>
          <pc:docMk/>
          <pc:sldMk cId="0" sldId="256"/>
        </pc:sldMkLst>
      </pc:sldChg>
      <pc:sldChg chg="del">
        <pc:chgData name="Lindsay Buchko" userId="S::lindsay.buchko@gallaudet.edu::9ae5b1a2-488f-4a48-9c6a-4d0823317e21" providerId="AD" clId="Web-{D19E19D8-7E4D-FB0F-C6EF-F28D8784D85C}" dt="2025-08-19T14:14:00.160" v="46"/>
        <pc:sldMkLst>
          <pc:docMk/>
          <pc:sldMk cId="0" sldId="260"/>
        </pc:sldMkLst>
      </pc:sldChg>
      <pc:sldChg chg="del">
        <pc:chgData name="Lindsay Buchko" userId="S::lindsay.buchko@gallaudet.edu::9ae5b1a2-488f-4a48-9c6a-4d0823317e21" providerId="AD" clId="Web-{D19E19D8-7E4D-FB0F-C6EF-F28D8784D85C}" dt="2025-08-19T14:14:00.160" v="45"/>
        <pc:sldMkLst>
          <pc:docMk/>
          <pc:sldMk cId="1706629074" sldId="268"/>
        </pc:sldMkLst>
      </pc:sldChg>
      <pc:sldChg chg="del">
        <pc:chgData name="Lindsay Buchko" userId="S::lindsay.buchko@gallaudet.edu::9ae5b1a2-488f-4a48-9c6a-4d0823317e21" providerId="AD" clId="Web-{D19E19D8-7E4D-FB0F-C6EF-F28D8784D85C}" dt="2025-08-19T14:14:00.160" v="44"/>
        <pc:sldMkLst>
          <pc:docMk/>
          <pc:sldMk cId="4002291713" sldId="269"/>
        </pc:sldMkLst>
      </pc:sldChg>
      <pc:sldChg chg="del">
        <pc:chgData name="Lindsay Buchko" userId="S::lindsay.buchko@gallaudet.edu::9ae5b1a2-488f-4a48-9c6a-4d0823317e21" providerId="AD" clId="Web-{D19E19D8-7E4D-FB0F-C6EF-F28D8784D85C}" dt="2025-08-19T14:14:00.144" v="40"/>
        <pc:sldMkLst>
          <pc:docMk/>
          <pc:sldMk cId="1539001957" sldId="270"/>
        </pc:sldMkLst>
      </pc:sldChg>
      <pc:sldChg chg="del">
        <pc:chgData name="Lindsay Buchko" userId="S::lindsay.buchko@gallaudet.edu::9ae5b1a2-488f-4a48-9c6a-4d0823317e21" providerId="AD" clId="Web-{D19E19D8-7E4D-FB0F-C6EF-F28D8784D85C}" dt="2025-08-19T14:14:00.144" v="41"/>
        <pc:sldMkLst>
          <pc:docMk/>
          <pc:sldMk cId="220727932" sldId="271"/>
        </pc:sldMkLst>
      </pc:sldChg>
      <pc:sldChg chg="del">
        <pc:chgData name="Lindsay Buchko" userId="S::lindsay.buchko@gallaudet.edu::9ae5b1a2-488f-4a48-9c6a-4d0823317e21" providerId="AD" clId="Web-{D19E19D8-7E4D-FB0F-C6EF-F28D8784D85C}" dt="2025-08-19T14:14:00.160" v="42"/>
        <pc:sldMkLst>
          <pc:docMk/>
          <pc:sldMk cId="3257194337" sldId="272"/>
        </pc:sldMkLst>
      </pc:sldChg>
      <pc:sldChg chg="del">
        <pc:chgData name="Lindsay Buchko" userId="S::lindsay.buchko@gallaudet.edu::9ae5b1a2-488f-4a48-9c6a-4d0823317e21" providerId="AD" clId="Web-{D19E19D8-7E4D-FB0F-C6EF-F28D8784D85C}" dt="2025-08-19T14:14:00.144" v="39"/>
        <pc:sldMkLst>
          <pc:docMk/>
          <pc:sldMk cId="2752651113" sldId="273"/>
        </pc:sldMkLst>
      </pc:sldChg>
      <pc:sldChg chg="del">
        <pc:chgData name="Lindsay Buchko" userId="S::lindsay.buchko@gallaudet.edu::9ae5b1a2-488f-4a48-9c6a-4d0823317e21" providerId="AD" clId="Web-{D19E19D8-7E4D-FB0F-C6EF-F28D8784D85C}" dt="2025-08-19T14:14:00.066" v="10"/>
        <pc:sldMkLst>
          <pc:docMk/>
          <pc:sldMk cId="317483499" sldId="274"/>
        </pc:sldMkLst>
      </pc:sldChg>
      <pc:sldChg chg="del">
        <pc:chgData name="Lindsay Buchko" userId="S::lindsay.buchko@gallaudet.edu::9ae5b1a2-488f-4a48-9c6a-4d0823317e21" providerId="AD" clId="Web-{D19E19D8-7E4D-FB0F-C6EF-F28D8784D85C}" dt="2025-08-19T14:14:00.144" v="37"/>
        <pc:sldMkLst>
          <pc:docMk/>
          <pc:sldMk cId="3643243849" sldId="275"/>
        </pc:sldMkLst>
      </pc:sldChg>
      <pc:sldChg chg="del">
        <pc:chgData name="Lindsay Buchko" userId="S::lindsay.buchko@gallaudet.edu::9ae5b1a2-488f-4a48-9c6a-4d0823317e21" providerId="AD" clId="Web-{D19E19D8-7E4D-FB0F-C6EF-F28D8784D85C}" dt="2025-08-19T14:14:00.066" v="9"/>
        <pc:sldMkLst>
          <pc:docMk/>
          <pc:sldMk cId="3225248238" sldId="276"/>
        </pc:sldMkLst>
      </pc:sldChg>
      <pc:sldChg chg="del">
        <pc:chgData name="Lindsay Buchko" userId="S::lindsay.buchko@gallaudet.edu::9ae5b1a2-488f-4a48-9c6a-4d0823317e21" providerId="AD" clId="Web-{D19E19D8-7E4D-FB0F-C6EF-F28D8784D85C}" dt="2025-08-19T14:14:00.097" v="19"/>
        <pc:sldMkLst>
          <pc:docMk/>
          <pc:sldMk cId="3594413838" sldId="277"/>
        </pc:sldMkLst>
      </pc:sldChg>
      <pc:sldChg chg="del">
        <pc:chgData name="Lindsay Buchko" userId="S::lindsay.buchko@gallaudet.edu::9ae5b1a2-488f-4a48-9c6a-4d0823317e21" providerId="AD" clId="Web-{D19E19D8-7E4D-FB0F-C6EF-F28D8784D85C}" dt="2025-08-19T14:14:00.128" v="36"/>
        <pc:sldMkLst>
          <pc:docMk/>
          <pc:sldMk cId="3751873599" sldId="278"/>
        </pc:sldMkLst>
      </pc:sldChg>
      <pc:sldChg chg="del">
        <pc:chgData name="Lindsay Buchko" userId="S::lindsay.buchko@gallaudet.edu::9ae5b1a2-488f-4a48-9c6a-4d0823317e21" providerId="AD" clId="Web-{D19E19D8-7E4D-FB0F-C6EF-F28D8784D85C}" dt="2025-08-19T14:14:00.097" v="21"/>
        <pc:sldMkLst>
          <pc:docMk/>
          <pc:sldMk cId="3740383071" sldId="279"/>
        </pc:sldMkLst>
      </pc:sldChg>
      <pc:sldChg chg="del">
        <pc:chgData name="Lindsay Buchko" userId="S::lindsay.buchko@gallaudet.edu::9ae5b1a2-488f-4a48-9c6a-4d0823317e21" providerId="AD" clId="Web-{D19E19D8-7E4D-FB0F-C6EF-F28D8784D85C}" dt="2025-08-19T14:14:00.066" v="11"/>
        <pc:sldMkLst>
          <pc:docMk/>
          <pc:sldMk cId="1281798658" sldId="281"/>
        </pc:sldMkLst>
      </pc:sldChg>
      <pc:sldChg chg="del">
        <pc:chgData name="Lindsay Buchko" userId="S::lindsay.buchko@gallaudet.edu::9ae5b1a2-488f-4a48-9c6a-4d0823317e21" providerId="AD" clId="Web-{D19E19D8-7E4D-FB0F-C6EF-F28D8784D85C}" dt="2025-08-19T14:14:00.128" v="35"/>
        <pc:sldMkLst>
          <pc:docMk/>
          <pc:sldMk cId="2924160955" sldId="282"/>
        </pc:sldMkLst>
      </pc:sldChg>
      <pc:sldChg chg="del">
        <pc:chgData name="Lindsay Buchko" userId="S::lindsay.buchko@gallaudet.edu::9ae5b1a2-488f-4a48-9c6a-4d0823317e21" providerId="AD" clId="Web-{D19E19D8-7E4D-FB0F-C6EF-F28D8784D85C}" dt="2025-08-19T14:14:00.128" v="34"/>
        <pc:sldMkLst>
          <pc:docMk/>
          <pc:sldMk cId="2792457244" sldId="283"/>
        </pc:sldMkLst>
      </pc:sldChg>
      <pc:sldChg chg="del">
        <pc:chgData name="Lindsay Buchko" userId="S::lindsay.buchko@gallaudet.edu::9ae5b1a2-488f-4a48-9c6a-4d0823317e21" providerId="AD" clId="Web-{D19E19D8-7E4D-FB0F-C6EF-F28D8784D85C}" dt="2025-08-19T14:14:00.113" v="28"/>
        <pc:sldMkLst>
          <pc:docMk/>
          <pc:sldMk cId="1980442739" sldId="284"/>
        </pc:sldMkLst>
      </pc:sldChg>
      <pc:sldChg chg="del">
        <pc:chgData name="Lindsay Buchko" userId="S::lindsay.buchko@gallaudet.edu::9ae5b1a2-488f-4a48-9c6a-4d0823317e21" providerId="AD" clId="Web-{D19E19D8-7E4D-FB0F-C6EF-F28D8784D85C}" dt="2025-08-19T14:14:00.082" v="17"/>
        <pc:sldMkLst>
          <pc:docMk/>
          <pc:sldMk cId="2324839943" sldId="285"/>
        </pc:sldMkLst>
      </pc:sldChg>
      <pc:sldChg chg="del">
        <pc:chgData name="Lindsay Buchko" userId="S::lindsay.buchko@gallaudet.edu::9ae5b1a2-488f-4a48-9c6a-4d0823317e21" providerId="AD" clId="Web-{D19E19D8-7E4D-FB0F-C6EF-F28D8784D85C}" dt="2025-08-19T14:14:00.082" v="16"/>
        <pc:sldMkLst>
          <pc:docMk/>
          <pc:sldMk cId="3561352813" sldId="286"/>
        </pc:sldMkLst>
      </pc:sldChg>
      <pc:sldChg chg="del">
        <pc:chgData name="Lindsay Buchko" userId="S::lindsay.buchko@gallaudet.edu::9ae5b1a2-488f-4a48-9c6a-4d0823317e21" providerId="AD" clId="Web-{D19E19D8-7E4D-FB0F-C6EF-F28D8784D85C}" dt="2025-08-19T14:14:00.128" v="33"/>
        <pc:sldMkLst>
          <pc:docMk/>
          <pc:sldMk cId="3870678794" sldId="292"/>
        </pc:sldMkLst>
      </pc:sldChg>
      <pc:sldChg chg="del">
        <pc:chgData name="Lindsay Buchko" userId="S::lindsay.buchko@gallaudet.edu::9ae5b1a2-488f-4a48-9c6a-4d0823317e21" providerId="AD" clId="Web-{D19E19D8-7E4D-FB0F-C6EF-F28D8784D85C}" dt="2025-08-19T14:14:00.035" v="4"/>
        <pc:sldMkLst>
          <pc:docMk/>
          <pc:sldMk cId="2516559717" sldId="296"/>
        </pc:sldMkLst>
      </pc:sldChg>
      <pc:sldChg chg="del">
        <pc:chgData name="Lindsay Buchko" userId="S::lindsay.buchko@gallaudet.edu::9ae5b1a2-488f-4a48-9c6a-4d0823317e21" providerId="AD" clId="Web-{D19E19D8-7E4D-FB0F-C6EF-F28D8784D85C}" dt="2025-08-19T14:14:00.035" v="3"/>
        <pc:sldMkLst>
          <pc:docMk/>
          <pc:sldMk cId="1954967762" sldId="297"/>
        </pc:sldMkLst>
      </pc:sldChg>
      <pc:sldChg chg="del">
        <pc:chgData name="Lindsay Buchko" userId="S::lindsay.buchko@gallaudet.edu::9ae5b1a2-488f-4a48-9c6a-4d0823317e21" providerId="AD" clId="Web-{D19E19D8-7E4D-FB0F-C6EF-F28D8784D85C}" dt="2025-08-19T14:14:00.082" v="14"/>
        <pc:sldMkLst>
          <pc:docMk/>
          <pc:sldMk cId="2122442597" sldId="298"/>
        </pc:sldMkLst>
      </pc:sldChg>
      <pc:sldChg chg="del">
        <pc:chgData name="Lindsay Buchko" userId="S::lindsay.buchko@gallaudet.edu::9ae5b1a2-488f-4a48-9c6a-4d0823317e21" providerId="AD" clId="Web-{D19E19D8-7E4D-FB0F-C6EF-F28D8784D85C}" dt="2025-08-19T14:14:00.082" v="15"/>
        <pc:sldMkLst>
          <pc:docMk/>
          <pc:sldMk cId="1625830931" sldId="299"/>
        </pc:sldMkLst>
      </pc:sldChg>
      <pc:sldChg chg="del">
        <pc:chgData name="Lindsay Buchko" userId="S::lindsay.buchko@gallaudet.edu::9ae5b1a2-488f-4a48-9c6a-4d0823317e21" providerId="AD" clId="Web-{D19E19D8-7E4D-FB0F-C6EF-F28D8784D85C}" dt="2025-08-19T14:14:00.066" v="13"/>
        <pc:sldMkLst>
          <pc:docMk/>
          <pc:sldMk cId="1220292212" sldId="300"/>
        </pc:sldMkLst>
      </pc:sldChg>
      <pc:sldChg chg="del">
        <pc:chgData name="Lindsay Buchko" userId="S::lindsay.buchko@gallaudet.edu::9ae5b1a2-488f-4a48-9c6a-4d0823317e21" providerId="AD" clId="Web-{D19E19D8-7E4D-FB0F-C6EF-F28D8784D85C}" dt="2025-08-19T14:14:00.097" v="25"/>
        <pc:sldMkLst>
          <pc:docMk/>
          <pc:sldMk cId="1563967111" sldId="302"/>
        </pc:sldMkLst>
      </pc:sldChg>
      <pc:sldChg chg="del">
        <pc:chgData name="Lindsay Buchko" userId="S::lindsay.buchko@gallaudet.edu::9ae5b1a2-488f-4a48-9c6a-4d0823317e21" providerId="AD" clId="Web-{D19E19D8-7E4D-FB0F-C6EF-F28D8784D85C}" dt="2025-08-19T14:14:00.035" v="2"/>
        <pc:sldMkLst>
          <pc:docMk/>
          <pc:sldMk cId="709810471" sldId="307"/>
        </pc:sldMkLst>
      </pc:sldChg>
      <pc:sldChg chg="del">
        <pc:chgData name="Lindsay Buchko" userId="S::lindsay.buchko@gallaudet.edu::9ae5b1a2-488f-4a48-9c6a-4d0823317e21" providerId="AD" clId="Web-{D19E19D8-7E4D-FB0F-C6EF-F28D8784D85C}" dt="2025-08-19T14:14:00.050" v="8"/>
        <pc:sldMkLst>
          <pc:docMk/>
          <pc:sldMk cId="1837731387" sldId="311"/>
        </pc:sldMkLst>
      </pc:sldChg>
      <pc:sldChg chg="del">
        <pc:chgData name="Lindsay Buchko" userId="S::lindsay.buchko@gallaudet.edu::9ae5b1a2-488f-4a48-9c6a-4d0823317e21" providerId="AD" clId="Web-{D19E19D8-7E4D-FB0F-C6EF-F28D8784D85C}" dt="2025-08-19T14:14:00.050" v="7"/>
        <pc:sldMkLst>
          <pc:docMk/>
          <pc:sldMk cId="202801823" sldId="312"/>
        </pc:sldMkLst>
      </pc:sldChg>
      <pc:sldChg chg="del">
        <pc:chgData name="Lindsay Buchko" userId="S::lindsay.buchko@gallaudet.edu::9ae5b1a2-488f-4a48-9c6a-4d0823317e21" providerId="AD" clId="Web-{D19E19D8-7E4D-FB0F-C6EF-F28D8784D85C}" dt="2025-08-19T14:14:00.050" v="6"/>
        <pc:sldMkLst>
          <pc:docMk/>
          <pc:sldMk cId="1325787411" sldId="313"/>
        </pc:sldMkLst>
      </pc:sldChg>
      <pc:sldChg chg="del">
        <pc:chgData name="Lindsay Buchko" userId="S::lindsay.buchko@gallaudet.edu::9ae5b1a2-488f-4a48-9c6a-4d0823317e21" providerId="AD" clId="Web-{D19E19D8-7E4D-FB0F-C6EF-F28D8784D85C}" dt="2025-08-19T14:14:00.035" v="5"/>
        <pc:sldMkLst>
          <pc:docMk/>
          <pc:sldMk cId="420809369" sldId="314"/>
        </pc:sldMkLst>
      </pc:sldChg>
      <pc:sldChg chg="del">
        <pc:chgData name="Lindsay Buchko" userId="S::lindsay.buchko@gallaudet.edu::9ae5b1a2-488f-4a48-9c6a-4d0823317e21" providerId="AD" clId="Web-{D19E19D8-7E4D-FB0F-C6EF-F28D8784D85C}" dt="2025-08-19T14:14:00.144" v="38"/>
        <pc:sldMkLst>
          <pc:docMk/>
          <pc:sldMk cId="1026071746" sldId="315"/>
        </pc:sldMkLst>
      </pc:sldChg>
      <pc:sldChg chg="del">
        <pc:chgData name="Lindsay Buchko" userId="S::lindsay.buchko@gallaudet.edu::9ae5b1a2-488f-4a48-9c6a-4d0823317e21" providerId="AD" clId="Web-{D19E19D8-7E4D-FB0F-C6EF-F28D8784D85C}" dt="2025-08-19T14:14:00.160" v="43"/>
        <pc:sldMkLst>
          <pc:docMk/>
          <pc:sldMk cId="3084020035" sldId="317"/>
        </pc:sldMkLst>
      </pc:sldChg>
      <pc:sldChg chg="del">
        <pc:chgData name="Lindsay Buchko" userId="S::lindsay.buchko@gallaudet.edu::9ae5b1a2-488f-4a48-9c6a-4d0823317e21" providerId="AD" clId="Web-{D19E19D8-7E4D-FB0F-C6EF-F28D8784D85C}" dt="2025-08-19T14:14:00.113" v="26"/>
        <pc:sldMkLst>
          <pc:docMk/>
          <pc:sldMk cId="1953896731" sldId="318"/>
        </pc:sldMkLst>
      </pc:sldChg>
      <pc:sldChg chg="del">
        <pc:chgData name="Lindsay Buchko" userId="S::lindsay.buchko@gallaudet.edu::9ae5b1a2-488f-4a48-9c6a-4d0823317e21" providerId="AD" clId="Web-{D19E19D8-7E4D-FB0F-C6EF-F28D8784D85C}" dt="2025-08-19T14:14:00.113" v="27"/>
        <pc:sldMkLst>
          <pc:docMk/>
          <pc:sldMk cId="2212399094" sldId="320"/>
        </pc:sldMkLst>
      </pc:sldChg>
      <pc:sldChg chg="del">
        <pc:chgData name="Lindsay Buchko" userId="S::lindsay.buchko@gallaudet.edu::9ae5b1a2-488f-4a48-9c6a-4d0823317e21" providerId="AD" clId="Web-{D19E19D8-7E4D-FB0F-C6EF-F28D8784D85C}" dt="2025-08-19T14:14:00.097" v="24"/>
        <pc:sldMkLst>
          <pc:docMk/>
          <pc:sldMk cId="1486009984" sldId="321"/>
        </pc:sldMkLst>
      </pc:sldChg>
      <pc:sldChg chg="del">
        <pc:chgData name="Lindsay Buchko" userId="S::lindsay.buchko@gallaudet.edu::9ae5b1a2-488f-4a48-9c6a-4d0823317e21" providerId="AD" clId="Web-{D19E19D8-7E4D-FB0F-C6EF-F28D8784D85C}" dt="2025-08-19T14:14:00.097" v="23"/>
        <pc:sldMkLst>
          <pc:docMk/>
          <pc:sldMk cId="622707478" sldId="322"/>
        </pc:sldMkLst>
      </pc:sldChg>
      <pc:sldChg chg="del">
        <pc:chgData name="Lindsay Buchko" userId="S::lindsay.buchko@gallaudet.edu::9ae5b1a2-488f-4a48-9c6a-4d0823317e21" providerId="AD" clId="Web-{D19E19D8-7E4D-FB0F-C6EF-F28D8784D85C}" dt="2025-08-19T14:14:00.113" v="32"/>
        <pc:sldMkLst>
          <pc:docMk/>
          <pc:sldMk cId="3945249514" sldId="323"/>
        </pc:sldMkLst>
      </pc:sldChg>
      <pc:sldChg chg="del">
        <pc:chgData name="Lindsay Buchko" userId="S::lindsay.buchko@gallaudet.edu::9ae5b1a2-488f-4a48-9c6a-4d0823317e21" providerId="AD" clId="Web-{D19E19D8-7E4D-FB0F-C6EF-F28D8784D85C}" dt="2025-08-19T14:14:00.113" v="31"/>
        <pc:sldMkLst>
          <pc:docMk/>
          <pc:sldMk cId="1614660631" sldId="324"/>
        </pc:sldMkLst>
      </pc:sldChg>
      <pc:sldChg chg="del">
        <pc:chgData name="Lindsay Buchko" userId="S::lindsay.buchko@gallaudet.edu::9ae5b1a2-488f-4a48-9c6a-4d0823317e21" providerId="AD" clId="Web-{D19E19D8-7E4D-FB0F-C6EF-F28D8784D85C}" dt="2025-08-19T14:14:00.113" v="30"/>
        <pc:sldMkLst>
          <pc:docMk/>
          <pc:sldMk cId="923992207" sldId="325"/>
        </pc:sldMkLst>
      </pc:sldChg>
      <pc:sldChg chg="del">
        <pc:chgData name="Lindsay Buchko" userId="S::lindsay.buchko@gallaudet.edu::9ae5b1a2-488f-4a48-9c6a-4d0823317e21" providerId="AD" clId="Web-{D19E19D8-7E4D-FB0F-C6EF-F28D8784D85C}" dt="2025-08-19T14:14:00.113" v="29"/>
        <pc:sldMkLst>
          <pc:docMk/>
          <pc:sldMk cId="3388545053" sldId="326"/>
        </pc:sldMkLst>
      </pc:sldChg>
      <pc:sldChg chg="del">
        <pc:chgData name="Lindsay Buchko" userId="S::lindsay.buchko@gallaudet.edu::9ae5b1a2-488f-4a48-9c6a-4d0823317e21" providerId="AD" clId="Web-{D19E19D8-7E4D-FB0F-C6EF-F28D8784D85C}" dt="2025-08-19T14:14:00.097" v="20"/>
        <pc:sldMkLst>
          <pc:docMk/>
          <pc:sldMk cId="2011474565" sldId="328"/>
        </pc:sldMkLst>
      </pc:sldChg>
      <pc:sldChg chg="del">
        <pc:chgData name="Lindsay Buchko" userId="S::lindsay.buchko@gallaudet.edu::9ae5b1a2-488f-4a48-9c6a-4d0823317e21" providerId="AD" clId="Web-{D19E19D8-7E4D-FB0F-C6EF-F28D8784D85C}" dt="2025-08-19T14:14:00.097" v="22"/>
        <pc:sldMkLst>
          <pc:docMk/>
          <pc:sldMk cId="4165978445" sldId="329"/>
        </pc:sldMkLst>
      </pc:sldChg>
      <pc:sldChg chg="del">
        <pc:chgData name="Lindsay Buchko" userId="S::lindsay.buchko@gallaudet.edu::9ae5b1a2-488f-4a48-9c6a-4d0823317e21" providerId="AD" clId="Web-{D19E19D8-7E4D-FB0F-C6EF-F28D8784D85C}" dt="2025-08-19T14:14:00.097" v="18"/>
        <pc:sldMkLst>
          <pc:docMk/>
          <pc:sldMk cId="3958254013" sldId="330"/>
        </pc:sldMkLst>
      </pc:sldChg>
      <pc:sldChg chg="del">
        <pc:chgData name="Lindsay Buchko" userId="S::lindsay.buchko@gallaudet.edu::9ae5b1a2-488f-4a48-9c6a-4d0823317e21" providerId="AD" clId="Web-{D19E19D8-7E4D-FB0F-C6EF-F28D8784D85C}" dt="2025-08-19T14:14:00.066" v="12"/>
        <pc:sldMkLst>
          <pc:docMk/>
          <pc:sldMk cId="1733776156" sldId="331"/>
        </pc:sldMkLst>
      </pc:sldChg>
      <pc:sldChg chg="ord">
        <pc:chgData name="Lindsay Buchko" userId="S::lindsay.buchko@gallaudet.edu::9ae5b1a2-488f-4a48-9c6a-4d0823317e21" providerId="AD" clId="Web-{D19E19D8-7E4D-FB0F-C6EF-F28D8784D85C}" dt="2025-08-19T14:12:03.871" v="1"/>
        <pc:sldMkLst>
          <pc:docMk/>
          <pc:sldMk cId="0" sldId="334"/>
        </pc:sldMkLst>
      </pc:sldChg>
      <pc:sldChg chg="del">
        <pc:chgData name="Lindsay Buchko" userId="S::lindsay.buchko@gallaudet.edu::9ae5b1a2-488f-4a48-9c6a-4d0823317e21" providerId="AD" clId="Web-{D19E19D8-7E4D-FB0F-C6EF-F28D8784D85C}" dt="2025-08-19T14:14:00.175" v="53"/>
        <pc:sldMkLst>
          <pc:docMk/>
          <pc:sldMk cId="1254773305" sldId="381"/>
        </pc:sldMkLst>
      </pc:sldChg>
      <pc:sldChg chg="del">
        <pc:chgData name="Lindsay Buchko" userId="S::lindsay.buchko@gallaudet.edu::9ae5b1a2-488f-4a48-9c6a-4d0823317e21" providerId="AD" clId="Web-{D19E19D8-7E4D-FB0F-C6EF-F28D8784D85C}" dt="2025-08-19T14:14:00.175" v="52"/>
        <pc:sldMkLst>
          <pc:docMk/>
          <pc:sldMk cId="159842328" sldId="382"/>
        </pc:sldMkLst>
      </pc:sldChg>
      <pc:sldChg chg="del">
        <pc:chgData name="Lindsay Buchko" userId="S::lindsay.buchko@gallaudet.edu::9ae5b1a2-488f-4a48-9c6a-4d0823317e21" providerId="AD" clId="Web-{D19E19D8-7E4D-FB0F-C6EF-F28D8784D85C}" dt="2025-08-19T14:14:00.175" v="51"/>
        <pc:sldMkLst>
          <pc:docMk/>
          <pc:sldMk cId="285657296" sldId="383"/>
        </pc:sldMkLst>
      </pc:sldChg>
      <pc:sldChg chg="del">
        <pc:chgData name="Lindsay Buchko" userId="S::lindsay.buchko@gallaudet.edu::9ae5b1a2-488f-4a48-9c6a-4d0823317e21" providerId="AD" clId="Web-{D19E19D8-7E4D-FB0F-C6EF-F28D8784D85C}" dt="2025-08-19T14:14:00.175" v="50"/>
        <pc:sldMkLst>
          <pc:docMk/>
          <pc:sldMk cId="2526547541" sldId="384"/>
        </pc:sldMkLst>
      </pc:sldChg>
      <pc:sldChg chg="del">
        <pc:chgData name="Lindsay Buchko" userId="S::lindsay.buchko@gallaudet.edu::9ae5b1a2-488f-4a48-9c6a-4d0823317e21" providerId="AD" clId="Web-{D19E19D8-7E4D-FB0F-C6EF-F28D8784D85C}" dt="2025-08-19T14:14:00.175" v="49"/>
        <pc:sldMkLst>
          <pc:docMk/>
          <pc:sldMk cId="3439073047" sldId="385"/>
        </pc:sldMkLst>
      </pc:sldChg>
      <pc:sldChg chg="del">
        <pc:chgData name="Lindsay Buchko" userId="S::lindsay.buchko@gallaudet.edu::9ae5b1a2-488f-4a48-9c6a-4d0823317e21" providerId="AD" clId="Web-{D19E19D8-7E4D-FB0F-C6EF-F28D8784D85C}" dt="2025-08-19T14:14:00.175" v="48"/>
        <pc:sldMkLst>
          <pc:docMk/>
          <pc:sldMk cId="0" sldId="386"/>
        </pc:sldMkLst>
      </pc:sldChg>
    </pc:docChg>
  </pc:docChgLst>
  <pc:docChgLst>
    <pc:chgData name="Lindsay Buchko" userId="S::lindsay.buchko@gallaudet.edu::9ae5b1a2-488f-4a48-9c6a-4d0823317e21" providerId="AD" clId="Web-{020244D6-CC8D-6911-096E-FBB309B8EBBF}"/>
    <pc:docChg chg="delSld modSld">
      <pc:chgData name="Lindsay Buchko" userId="S::lindsay.buchko@gallaudet.edu::9ae5b1a2-488f-4a48-9c6a-4d0823317e21" providerId="AD" clId="Web-{020244D6-CC8D-6911-096E-FBB309B8EBBF}" dt="2025-08-18T15:08:22.911" v="62" actId="20577"/>
      <pc:docMkLst>
        <pc:docMk/>
      </pc:docMkLst>
      <pc:sldChg chg="modSp">
        <pc:chgData name="Lindsay Buchko" userId="S::lindsay.buchko@gallaudet.edu::9ae5b1a2-488f-4a48-9c6a-4d0823317e21" providerId="AD" clId="Web-{020244D6-CC8D-6911-096E-FBB309B8EBBF}" dt="2025-08-18T15:08:22.911" v="62" actId="20577"/>
        <pc:sldMkLst>
          <pc:docMk/>
          <pc:sldMk cId="709810471" sldId="307"/>
        </pc:sldMkLst>
        <pc:spChg chg="mod">
          <ac:chgData name="Lindsay Buchko" userId="S::lindsay.buchko@gallaudet.edu::9ae5b1a2-488f-4a48-9c6a-4d0823317e21" providerId="AD" clId="Web-{020244D6-CC8D-6911-096E-FBB309B8EBBF}" dt="2025-08-18T15:08:22.911" v="62" actId="20577"/>
          <ac:spMkLst>
            <pc:docMk/>
            <pc:sldMk cId="709810471" sldId="307"/>
            <ac:spMk id="139" creationId="{1FC6D409-A445-5200-F5C7-BC0A5E749048}"/>
          </ac:spMkLst>
        </pc:spChg>
      </pc:sldChg>
      <pc:sldChg chg="del">
        <pc:chgData name="Lindsay Buchko" userId="S::lindsay.buchko@gallaudet.edu::9ae5b1a2-488f-4a48-9c6a-4d0823317e21" providerId="AD" clId="Web-{020244D6-CC8D-6911-096E-FBB309B8EBBF}" dt="2025-08-18T15:04:48.999" v="0"/>
        <pc:sldMkLst>
          <pc:docMk/>
          <pc:sldMk cId="2682077675" sldId="316"/>
        </pc:sldMkLst>
      </pc:sldChg>
    </pc:docChg>
  </pc:docChgLst>
  <pc:docChgLst>
    <pc:chgData name="Sara Finklea Vizzuto" userId="57de52ff-3476-44f8-be6a-866d18601e41" providerId="ADAL" clId="{2F499D23-98A2-5334-A638-254A40C44581}"/>
    <pc:docChg chg="modSld">
      <pc:chgData name="Sara Finklea Vizzuto" userId="57de52ff-3476-44f8-be6a-866d18601e41" providerId="ADAL" clId="{2F499D23-98A2-5334-A638-254A40C44581}" dt="2025-07-23T19:17:36.830" v="0" actId="1076"/>
      <pc:docMkLst>
        <pc:docMk/>
      </pc:docMkLst>
      <pc:sldChg chg="modSp mod">
        <pc:chgData name="Sara Finklea Vizzuto" userId="57de52ff-3476-44f8-be6a-866d18601e41" providerId="ADAL" clId="{2F499D23-98A2-5334-A638-254A40C44581}" dt="2025-07-23T19:17:36.830" v="0" actId="1076"/>
        <pc:sldMkLst>
          <pc:docMk/>
          <pc:sldMk cId="1281798658" sldId="281"/>
        </pc:sldMkLst>
        <pc:graphicFrameChg chg="mod">
          <ac:chgData name="Sara Finklea Vizzuto" userId="57de52ff-3476-44f8-be6a-866d18601e41" providerId="ADAL" clId="{2F499D23-98A2-5334-A638-254A40C44581}" dt="2025-07-23T19:17:36.830" v="0" actId="1076"/>
          <ac:graphicFrameMkLst>
            <pc:docMk/>
            <pc:sldMk cId="1281798658" sldId="281"/>
            <ac:graphicFrameMk id="5" creationId="{A00416AC-9C4E-9480-23CA-FCF3B2D40754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gallaudet.sharepoint.com/sites/intranet-document-center/Documents/Institutional%20Research%20and%20Student%20Success/Institutional%20Research/Campus%20Climate_SSI_ESS/Spring%202025/ESS/Charts%20and%20tables%20for%20ESS%202025%20report%20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gallaudet.sharepoint.com/sites/intranet-document-center/Documents/Institutional%20Research%20and%20Student%20Success/Institutional%20Research/Campus%20Climate_SSI_ESS/Spring%202025/ESS/Charts%20and%20tables%20for%20ESS%202025%20report%20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sara.finklea.vizzuto\Desktop\Charts%20and%20tables%20for%20ESS%202025%20report%20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sara.finklea.vizzuto\Desktop\Charts%20and%20tables%20for%20ESS%202025%20report%20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1600" b="0" i="0" u="none" strike="noStrike" kern="1200" spc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likely would you be to recommend this institution to friends or family looking to enroll at a college or university like this one?</a:t>
            </a:r>
          </a:p>
        </c:rich>
      </c:tx>
      <c:layout>
        <c:manualLayout>
          <c:xMode val="edge"/>
          <c:yMode val="edge"/>
          <c:x val="0.10503421654840321"/>
          <c:y val="3.3153772155269295E-2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'Overall Chart 1'!$B$40</c:f>
              <c:strCache>
                <c:ptCount val="1"/>
                <c:pt idx="0">
                  <c:v>Extremely Likely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'Overall Chart 1'!$C$39:$D$39</c:f>
              <c:strCache>
                <c:ptCount val="2"/>
                <c:pt idx="0">
                  <c:v>Somewhat and Extremely Likely</c:v>
                </c:pt>
                <c:pt idx="1">
                  <c:v>Somewhat and Extremely Unlikely</c:v>
                </c:pt>
              </c:strCache>
            </c:strRef>
          </c:cat>
          <c:val>
            <c:numRef>
              <c:f>'Overall Chart 1'!$C$40:$D$40</c:f>
              <c:numCache>
                <c:formatCode>General</c:formatCode>
                <c:ptCount val="2"/>
                <c:pt idx="0" formatCode="0%">
                  <c:v>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463-4241-90CD-7A83C8B5B2E8}"/>
            </c:ext>
          </c:extLst>
        </c:ser>
        <c:ser>
          <c:idx val="1"/>
          <c:order val="1"/>
          <c:tx>
            <c:strRef>
              <c:f>'Overall Chart 1'!$B$41</c:f>
              <c:strCache>
                <c:ptCount val="1"/>
                <c:pt idx="0">
                  <c:v>Somewhat Likely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bg1"/>
                      </a:solidFill>
                      <a:latin typeface="+mj-lt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5463-4241-90CD-7A83C8B5B2E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j-lt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'Overall Chart 1'!$C$39:$D$39</c:f>
              <c:strCache>
                <c:ptCount val="2"/>
                <c:pt idx="0">
                  <c:v>Somewhat and Extremely Likely</c:v>
                </c:pt>
                <c:pt idx="1">
                  <c:v>Somewhat and Extremely Unlikely</c:v>
                </c:pt>
              </c:strCache>
            </c:strRef>
          </c:cat>
          <c:val>
            <c:numRef>
              <c:f>'Overall Chart 1'!$C$41:$D$41</c:f>
              <c:numCache>
                <c:formatCode>General</c:formatCode>
                <c:ptCount val="2"/>
                <c:pt idx="0" formatCode="0%">
                  <c:v>0.41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463-4241-90CD-7A83C8B5B2E8}"/>
            </c:ext>
          </c:extLst>
        </c:ser>
        <c:ser>
          <c:idx val="2"/>
          <c:order val="2"/>
          <c:tx>
            <c:strRef>
              <c:f>'Overall Chart 1'!$B$42</c:f>
              <c:strCache>
                <c:ptCount val="1"/>
                <c:pt idx="0">
                  <c:v>Somewhat Unlikely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'Overall Chart 1'!$C$39:$D$39</c:f>
              <c:strCache>
                <c:ptCount val="2"/>
                <c:pt idx="0">
                  <c:v>Somewhat and Extremely Likely</c:v>
                </c:pt>
                <c:pt idx="1">
                  <c:v>Somewhat and Extremely Unlikely</c:v>
                </c:pt>
              </c:strCache>
            </c:strRef>
          </c:cat>
          <c:val>
            <c:numRef>
              <c:f>'Overall Chart 1'!$C$42:$D$42</c:f>
              <c:numCache>
                <c:formatCode>0%</c:formatCode>
                <c:ptCount val="2"/>
                <c:pt idx="1">
                  <c:v>0.19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463-4241-90CD-7A83C8B5B2E8}"/>
            </c:ext>
          </c:extLst>
        </c:ser>
        <c:ser>
          <c:idx val="3"/>
          <c:order val="3"/>
          <c:tx>
            <c:strRef>
              <c:f>'Overall Chart 1'!$B$43</c:f>
              <c:strCache>
                <c:ptCount val="1"/>
                <c:pt idx="0">
                  <c:v>Extremely Unlikely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'Overall Chart 1'!$C$39:$D$39</c:f>
              <c:strCache>
                <c:ptCount val="2"/>
                <c:pt idx="0">
                  <c:v>Somewhat and Extremely Likely</c:v>
                </c:pt>
                <c:pt idx="1">
                  <c:v>Somewhat and Extremely Unlikely</c:v>
                </c:pt>
              </c:strCache>
            </c:strRef>
          </c:cat>
          <c:val>
            <c:numRef>
              <c:f>'Overall Chart 1'!$C$43:$D$43</c:f>
              <c:numCache>
                <c:formatCode>0%</c:formatCode>
                <c:ptCount val="2"/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463-4241-90CD-7A83C8B5B2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1953463024"/>
        <c:axId val="1906556736"/>
      </c:barChart>
      <c:barChart>
        <c:barDir val="col"/>
        <c:grouping val="stacked"/>
        <c:varyColors val="0"/>
        <c:ser>
          <c:idx val="4"/>
          <c:order val="4"/>
          <c:tx>
            <c:strRef>
              <c:f>'Overall Chart 1'!$B$44</c:f>
              <c:strCache>
                <c:ptCount val="1"/>
                <c:pt idx="0">
                  <c:v>Total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.15065416302128892"/>
                  <c:y val="-5.5610236220472438E-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463-4241-90CD-7A83C8B5B2E8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463-4241-90CD-7A83C8B5B2E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'Overall Chart 1'!$C$39:$D$39</c:f>
              <c:strCache>
                <c:ptCount val="2"/>
                <c:pt idx="0">
                  <c:v>Somewhat and Extremely Likely</c:v>
                </c:pt>
                <c:pt idx="1">
                  <c:v>Somewhat and Extremely Unlikely</c:v>
                </c:pt>
              </c:strCache>
            </c:strRef>
          </c:cat>
          <c:val>
            <c:numRef>
              <c:f>'Overall Chart 1'!$C$44:$D$44</c:f>
              <c:numCache>
                <c:formatCode>0%</c:formatCode>
                <c:ptCount val="2"/>
                <c:pt idx="0">
                  <c:v>0.81</c:v>
                </c:pt>
                <c:pt idx="1">
                  <c:v>0.19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5463-4241-90CD-7A83C8B5B2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1959271312"/>
        <c:axId val="1959268352"/>
      </c:barChart>
      <c:catAx>
        <c:axId val="1953463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906556736"/>
        <c:crosses val="autoZero"/>
        <c:auto val="1"/>
        <c:lblAlgn val="ctr"/>
        <c:lblOffset val="100"/>
        <c:noMultiLvlLbl val="0"/>
      </c:catAx>
      <c:valAx>
        <c:axId val="1906556736"/>
        <c:scaling>
          <c:orientation val="minMax"/>
          <c:max val="1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solidFill>
              <a:schemeClr val="bg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953463024"/>
        <c:crosses val="autoZero"/>
        <c:crossBetween val="between"/>
      </c:valAx>
      <c:valAx>
        <c:axId val="1959268352"/>
        <c:scaling>
          <c:orientation val="minMax"/>
        </c:scaling>
        <c:delete val="1"/>
        <c:axPos val="r"/>
        <c:numFmt formatCode="0%" sourceLinked="1"/>
        <c:majorTickMark val="out"/>
        <c:minorTickMark val="none"/>
        <c:tickLblPos val="nextTo"/>
        <c:crossAx val="1959271312"/>
        <c:crosses val="max"/>
        <c:crossBetween val="between"/>
      </c:valAx>
      <c:catAx>
        <c:axId val="195927131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95926835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egendEntry>
        <c:idx val="4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likely</a:t>
            </a:r>
            <a:r>
              <a:rPr lang="en-US" sz="16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are you to recommend this institution as a good place to work? </a:t>
            </a:r>
            <a:endParaRPr lang="en-US" sz="16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1703904199475065"/>
          <c:y val="0.20138013998250223"/>
          <c:w val="0.8667572543015456"/>
          <c:h val="0.5688560804899387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'Overall Chart 1'!$F$89</c:f>
              <c:strCache>
                <c:ptCount val="1"/>
                <c:pt idx="0">
                  <c:v>Extremely Likely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69ACD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719B-1345-9140-D4F082522FE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'Overall Chart 1'!$G$88:$H$88</c:f>
              <c:strCache>
                <c:ptCount val="2"/>
                <c:pt idx="0">
                  <c:v>Somewhat and Extremely Likely</c:v>
                </c:pt>
                <c:pt idx="1">
                  <c:v>Somewhat and Extremely Unlikely</c:v>
                </c:pt>
              </c:strCache>
            </c:strRef>
          </c:cat>
          <c:val>
            <c:numRef>
              <c:f>'Overall Chart 1'!$G$89:$H$89</c:f>
              <c:numCache>
                <c:formatCode>General</c:formatCode>
                <c:ptCount val="2"/>
                <c:pt idx="0" formatCode="0%">
                  <c:v>0.45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9CB-0E4A-BBE1-DA48265480B5}"/>
            </c:ext>
          </c:extLst>
        </c:ser>
        <c:ser>
          <c:idx val="1"/>
          <c:order val="1"/>
          <c:tx>
            <c:strRef>
              <c:f>'Overall Chart 1'!$F$90</c:f>
              <c:strCache>
                <c:ptCount val="1"/>
                <c:pt idx="0">
                  <c:v>Somewhat Likely</c:v>
                </c:pt>
              </c:strCache>
            </c:strRef>
          </c:tx>
          <c:spPr>
            <a:solidFill>
              <a:srgbClr val="FFC1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'Overall Chart 1'!$G$88:$H$88</c:f>
              <c:strCache>
                <c:ptCount val="2"/>
                <c:pt idx="0">
                  <c:v>Somewhat and Extremely Likely</c:v>
                </c:pt>
                <c:pt idx="1">
                  <c:v>Somewhat and Extremely Unlikely</c:v>
                </c:pt>
              </c:strCache>
            </c:strRef>
          </c:cat>
          <c:val>
            <c:numRef>
              <c:f>'Overall Chart 1'!$G$90:$H$90</c:f>
              <c:numCache>
                <c:formatCode>General</c:formatCode>
                <c:ptCount val="2"/>
                <c:pt idx="0" formatCode="0%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9CB-0E4A-BBE1-DA48265480B5}"/>
            </c:ext>
          </c:extLst>
        </c:ser>
        <c:ser>
          <c:idx val="2"/>
          <c:order val="2"/>
          <c:tx>
            <c:strRef>
              <c:f>'Overall Chart 1'!$F$91</c:f>
              <c:strCache>
                <c:ptCount val="1"/>
                <c:pt idx="0">
                  <c:v>Somewhat Unlikely</c:v>
                </c:pt>
              </c:strCache>
            </c:strRef>
          </c:tx>
          <c:spPr>
            <a:solidFill>
              <a:srgbClr val="0B386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'Overall Chart 1'!$G$88:$H$88</c:f>
              <c:strCache>
                <c:ptCount val="2"/>
                <c:pt idx="0">
                  <c:v>Somewhat and Extremely Likely</c:v>
                </c:pt>
                <c:pt idx="1">
                  <c:v>Somewhat and Extremely Unlikely</c:v>
                </c:pt>
              </c:strCache>
            </c:strRef>
          </c:cat>
          <c:val>
            <c:numRef>
              <c:f>'Overall Chart 1'!$G$91:$H$91</c:f>
              <c:numCache>
                <c:formatCode>0%</c:formatCode>
                <c:ptCount val="2"/>
                <c:pt idx="1">
                  <c:v>0.24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9CB-0E4A-BBE1-DA48265480B5}"/>
            </c:ext>
          </c:extLst>
        </c:ser>
        <c:ser>
          <c:idx val="3"/>
          <c:order val="3"/>
          <c:tx>
            <c:strRef>
              <c:f>'Overall Chart 1'!$F$92</c:f>
              <c:strCache>
                <c:ptCount val="1"/>
                <c:pt idx="0">
                  <c:v>Extremely Unlikely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'Overall Chart 1'!$G$88:$H$88</c:f>
              <c:strCache>
                <c:ptCount val="2"/>
                <c:pt idx="0">
                  <c:v>Somewhat and Extremely Likely</c:v>
                </c:pt>
                <c:pt idx="1">
                  <c:v>Somewhat and Extremely Unlikely</c:v>
                </c:pt>
              </c:strCache>
            </c:strRef>
          </c:cat>
          <c:val>
            <c:numRef>
              <c:f>'Overall Chart 1'!$G$92:$H$92</c:f>
              <c:numCache>
                <c:formatCode>0%</c:formatCode>
                <c:ptCount val="2"/>
                <c:pt idx="1">
                  <c:v>0.11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9CB-0E4A-BBE1-DA48265480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76849840"/>
        <c:axId val="476785472"/>
      </c:barChart>
      <c:catAx>
        <c:axId val="4768498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76785472"/>
        <c:crosses val="autoZero"/>
        <c:auto val="1"/>
        <c:lblAlgn val="ctr"/>
        <c:lblOffset val="100"/>
        <c:noMultiLvlLbl val="0"/>
      </c:catAx>
      <c:valAx>
        <c:axId val="476785472"/>
        <c:scaling>
          <c:orientation val="minMax"/>
          <c:max val="1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solidFill>
              <a:schemeClr val="bg1">
                <a:lumMod val="8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76849840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3135536843618803"/>
          <c:y val="0.18627457692565749"/>
          <c:w val="0.77478215223097113"/>
          <c:h val="0.6108781351455342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'Employee Experience - I '!$A$3</c:f>
              <c:strCache>
                <c:ptCount val="1"/>
                <c:pt idx="0">
                  <c:v>Please rate you overall satisfaction with your employment at this institution thus far:</c:v>
                </c:pt>
              </c:strCache>
            </c:strRef>
          </c:tx>
          <c:spPr>
            <a:solidFill>
              <a:srgbClr val="0E4C8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'Employee Experience - I '!$B$2:$F$2</c:f>
              <c:strCache>
                <c:ptCount val="5"/>
                <c:pt idx="0">
                  <c:v>Extremely dissatisfied</c:v>
                </c:pt>
                <c:pt idx="1">
                  <c:v>Somewhat dissatisfied</c:v>
                </c:pt>
                <c:pt idx="2">
                  <c:v>Neither Satisfied nor dissatisfied </c:v>
                </c:pt>
                <c:pt idx="3">
                  <c:v>Somewhat satisfied</c:v>
                </c:pt>
                <c:pt idx="4">
                  <c:v>Extremely satisfied </c:v>
                </c:pt>
              </c:strCache>
            </c:strRef>
          </c:cat>
          <c:val>
            <c:numRef>
              <c:f>'Employee Experience - I '!$B$3:$F$3</c:f>
              <c:numCache>
                <c:formatCode>0%</c:formatCode>
                <c:ptCount val="5"/>
                <c:pt idx="0">
                  <c:v>7.2413793103448282E-2</c:v>
                </c:pt>
                <c:pt idx="1">
                  <c:v>0.1310344827586207</c:v>
                </c:pt>
                <c:pt idx="2">
                  <c:v>0.18620689655172415</c:v>
                </c:pt>
                <c:pt idx="3">
                  <c:v>0.4517241379310345</c:v>
                </c:pt>
                <c:pt idx="4">
                  <c:v>0.15862068965517243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F56-7F42-B5BF-B821A44476D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42631936"/>
        <c:axId val="442965808"/>
      </c:barChart>
      <c:catAx>
        <c:axId val="4426319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7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2965808"/>
        <c:crosses val="autoZero"/>
        <c:auto val="1"/>
        <c:lblAlgn val="ctr"/>
        <c:lblOffset val="100"/>
        <c:noMultiLvlLbl val="0"/>
      </c:catAx>
      <c:valAx>
        <c:axId val="442965808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solidFill>
              <a:schemeClr val="bg1">
                <a:lumMod val="7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2631936"/>
        <c:crosses val="autoZero"/>
        <c:crossBetween val="between"/>
        <c:majorUnit val="0.1"/>
      </c:valAx>
      <c:spPr>
        <a:noFill/>
        <a:ln w="6350">
          <a:solidFill>
            <a:schemeClr val="bg1"/>
          </a:solidFill>
        </a:ln>
        <a:effectLst/>
      </c:spPr>
    </c:plotArea>
    <c:plotVisOnly val="1"/>
    <c:dispBlanksAs val="zero"/>
    <c:showDLblsOverMax val="0"/>
  </c:chart>
  <c:spPr>
    <a:noFill/>
    <a:ln>
      <a:solidFill>
        <a:schemeClr val="bg1">
          <a:lumMod val="50000"/>
        </a:schemeClr>
      </a:solidFill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'Employee Experience - I '!$A$6</c:f>
              <c:strCache>
                <c:ptCount val="1"/>
                <c:pt idx="0">
                  <c:v>How likely would you be to continue to work at this institution if you were offered the same job at another institution?</c:v>
                </c:pt>
              </c:strCache>
            </c:strRef>
          </c:tx>
          <c:spPr>
            <a:solidFill>
              <a:srgbClr val="0E4C8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'Employee Experience - I '!$B$5:$F$5</c:f>
              <c:strCache>
                <c:ptCount val="5"/>
                <c:pt idx="0">
                  <c:v>Extremely unlikely</c:v>
                </c:pt>
                <c:pt idx="1">
                  <c:v>Somewhat unlikely</c:v>
                </c:pt>
                <c:pt idx="2">
                  <c:v>Neither likely or unlikely</c:v>
                </c:pt>
                <c:pt idx="3">
                  <c:v>Somewhat likely</c:v>
                </c:pt>
                <c:pt idx="4">
                  <c:v>Extremely likely</c:v>
                </c:pt>
              </c:strCache>
            </c:strRef>
          </c:cat>
          <c:val>
            <c:numRef>
              <c:f>'Employee Experience - I '!$B$6:$F$6</c:f>
              <c:numCache>
                <c:formatCode>0%</c:formatCode>
                <c:ptCount val="5"/>
                <c:pt idx="0">
                  <c:v>0.12110726643598616</c:v>
                </c:pt>
                <c:pt idx="1">
                  <c:v>0.16608996539792387</c:v>
                </c:pt>
                <c:pt idx="2">
                  <c:v>0.19031141868512111</c:v>
                </c:pt>
                <c:pt idx="3">
                  <c:v>0.28027681660899656</c:v>
                </c:pt>
                <c:pt idx="4">
                  <c:v>0.24221453287197231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33D-B643-92F4-3B108DB14B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80376416"/>
        <c:axId val="980351248"/>
      </c:barChart>
      <c:catAx>
        <c:axId val="980376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80351248"/>
        <c:crosses val="autoZero"/>
        <c:auto val="1"/>
        <c:lblAlgn val="ctr"/>
        <c:lblOffset val="100"/>
        <c:noMultiLvlLbl val="0"/>
      </c:catAx>
      <c:valAx>
        <c:axId val="980351248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solidFill>
              <a:schemeClr val="bg1">
                <a:lumMod val="7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80376416"/>
        <c:crosses val="autoZero"/>
        <c:crossBetween val="between"/>
        <c:majorUnit val="0.05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bg1">
          <a:lumMod val="50000"/>
        </a:schemeClr>
      </a:solidFill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0.40651</cdr:x>
      <cdr:y>0.36157</cdr:y>
    </cdr:from>
    <cdr:to>
      <cdr:x>0.44592</cdr:x>
      <cdr:y>0.75346</cdr:y>
    </cdr:to>
    <cdr:sp macro="" textlink="">
      <cdr:nvSpPr>
        <cdr:cNvPr id="3" name="Right Brace 2">
          <a:extLst xmlns:a="http://schemas.openxmlformats.org/drawingml/2006/main">
            <a:ext uri="{FF2B5EF4-FFF2-40B4-BE49-F238E27FC236}">
              <a16:creationId xmlns:a16="http://schemas.microsoft.com/office/drawing/2014/main" id="{CE8630AF-53F5-F2E1-A52C-DAAED14E21D8}"/>
            </a:ext>
          </a:extLst>
        </cdr:cNvPr>
        <cdr:cNvSpPr/>
      </cdr:nvSpPr>
      <cdr:spPr>
        <a:xfrm xmlns:a="http://schemas.openxmlformats.org/drawingml/2006/main">
          <a:off x="2230288" y="1322464"/>
          <a:ext cx="216192" cy="1433384"/>
        </a:xfrm>
        <a:prstGeom xmlns:a="http://schemas.openxmlformats.org/drawingml/2006/main" prst="rightBrace">
          <a:avLst/>
        </a:prstGeom>
        <a:ln xmlns:a="http://schemas.openxmlformats.org/drawingml/2006/main">
          <a:solidFill>
            <a:schemeClr val="tx1">
              <a:lumMod val="50000"/>
              <a:lumOff val="50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 kern="120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0.45489</cdr:x>
      <cdr:y>0.5419</cdr:y>
    </cdr:from>
    <cdr:to>
      <cdr:x>0.56908</cdr:x>
      <cdr:y>0.64607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D99F4A83-CEF5-FAB3-582B-768D05F05203}"/>
            </a:ext>
          </a:extLst>
        </cdr:cNvPr>
        <cdr:cNvSpPr txBox="1"/>
      </cdr:nvSpPr>
      <cdr:spPr>
        <a:xfrm xmlns:a="http://schemas.openxmlformats.org/drawingml/2006/main">
          <a:off x="2495693" y="1982052"/>
          <a:ext cx="626492" cy="3810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400" kern="1200" dirty="0">
              <a:latin typeface="Arial" panose="020B0604020202020204" pitchFamily="34" charset="0"/>
              <a:cs typeface="Arial" panose="020B0604020202020204" pitchFamily="34" charset="0"/>
            </a:rPr>
            <a:t>65%</a:t>
          </a:r>
        </a:p>
      </cdr:txBody>
    </cdr:sp>
  </cdr:relSizeAnchor>
  <cdr:relSizeAnchor xmlns:cdr="http://schemas.openxmlformats.org/drawingml/2006/chartDrawing">
    <cdr:from>
      <cdr:x>0.88499</cdr:x>
      <cdr:y>0.62639</cdr:y>
    </cdr:from>
    <cdr:to>
      <cdr:x>0.97758</cdr:x>
      <cdr:y>0.71898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702D5CED-2394-0D78-CBC7-084A4FD58ED8}"/>
            </a:ext>
          </a:extLst>
        </cdr:cNvPr>
        <cdr:cNvSpPr txBox="1"/>
      </cdr:nvSpPr>
      <cdr:spPr>
        <a:xfrm xmlns:a="http://schemas.openxmlformats.org/drawingml/2006/main">
          <a:off x="4855387" y="2291102"/>
          <a:ext cx="507986" cy="33865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400" kern="1200" dirty="0">
              <a:latin typeface="Arial" panose="020B0604020202020204" pitchFamily="34" charset="0"/>
              <a:cs typeface="Arial" panose="020B0604020202020204" pitchFamily="34" charset="0"/>
            </a:rPr>
            <a:t>35%</a:t>
          </a:r>
        </a:p>
      </cdr:txBody>
    </cdr:sp>
  </cdr:relSizeAnchor>
  <cdr:relSizeAnchor xmlns:cdr="http://schemas.openxmlformats.org/drawingml/2006/chartDrawing">
    <cdr:from>
      <cdr:x>0.85714</cdr:x>
      <cdr:y>0.57811</cdr:y>
    </cdr:from>
    <cdr:to>
      <cdr:x>0.88008</cdr:x>
      <cdr:y>0.76525</cdr:y>
    </cdr:to>
    <cdr:sp macro="" textlink="">
      <cdr:nvSpPr>
        <cdr:cNvPr id="4" name="Right Brace 3">
          <a:extLst xmlns:a="http://schemas.openxmlformats.org/drawingml/2006/main">
            <a:ext uri="{FF2B5EF4-FFF2-40B4-BE49-F238E27FC236}">
              <a16:creationId xmlns:a16="http://schemas.microsoft.com/office/drawing/2014/main" id="{9034E46F-0CEC-EFA3-B7CF-5EF6B325DC88}"/>
            </a:ext>
          </a:extLst>
        </cdr:cNvPr>
        <cdr:cNvSpPr/>
      </cdr:nvSpPr>
      <cdr:spPr>
        <a:xfrm xmlns:a="http://schemas.openxmlformats.org/drawingml/2006/main">
          <a:off x="4702613" y="2114502"/>
          <a:ext cx="125865" cy="684493"/>
        </a:xfrm>
        <a:prstGeom xmlns:a="http://schemas.openxmlformats.org/drawingml/2006/main" prst="rightBrace">
          <a:avLst/>
        </a:prstGeom>
        <a:ln xmlns:a="http://schemas.openxmlformats.org/drawingml/2006/main">
          <a:solidFill>
            <a:schemeClr val="tx1">
              <a:lumMod val="50000"/>
              <a:lumOff val="50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 kern="120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Great to see you here today. 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Campus Climate for employees is an extremely important topic. 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The format will be :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1) 40 minutes of presentation: me and Caroline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2) 20 minutes of Q and A and discussion</a:t>
            </a:r>
          </a:p>
        </p:txBody>
      </p:sp>
      <p:sp>
        <p:nvSpPr>
          <p:cNvPr id="109" name="Google Shape;10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>
          <a:extLst>
            <a:ext uri="{FF2B5EF4-FFF2-40B4-BE49-F238E27FC236}">
              <a16:creationId xmlns:a16="http://schemas.microsoft.com/office/drawing/2014/main" id="{B1D99627-F84C-6DE3-3F0F-B31018C9A7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5:notes">
            <a:extLst>
              <a:ext uri="{FF2B5EF4-FFF2-40B4-BE49-F238E27FC236}">
                <a16:creationId xmlns:a16="http://schemas.microsoft.com/office/drawing/2014/main" id="{9B7FDCC0-1D7D-338B-977C-2EBAD22EA17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5" name="Google Shape;135;p5:notes">
            <a:extLst>
              <a:ext uri="{FF2B5EF4-FFF2-40B4-BE49-F238E27FC236}">
                <a16:creationId xmlns:a16="http://schemas.microsoft.com/office/drawing/2014/main" id="{5267BE00-3E97-EA47-55F2-7AEBFEB5943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0908734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>
          <a:extLst>
            <a:ext uri="{FF2B5EF4-FFF2-40B4-BE49-F238E27FC236}">
              <a16:creationId xmlns:a16="http://schemas.microsoft.com/office/drawing/2014/main" id="{74353CD4-2A86-4B98-8680-556BFF7DCC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5:notes">
            <a:extLst>
              <a:ext uri="{FF2B5EF4-FFF2-40B4-BE49-F238E27FC236}">
                <a16:creationId xmlns:a16="http://schemas.microsoft.com/office/drawing/2014/main" id="{C6FC4FA2-011B-4C18-D416-E437EF34F0B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5" name="Google Shape;135;p5:notes">
            <a:extLst>
              <a:ext uri="{FF2B5EF4-FFF2-40B4-BE49-F238E27FC236}">
                <a16:creationId xmlns:a16="http://schemas.microsoft.com/office/drawing/2014/main" id="{AB7EBAB9-794C-085C-CA5D-27C3EDFD719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4869167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>
          <a:extLst>
            <a:ext uri="{FF2B5EF4-FFF2-40B4-BE49-F238E27FC236}">
              <a16:creationId xmlns:a16="http://schemas.microsoft.com/office/drawing/2014/main" id="{3264FEEA-5F09-5CE0-C152-D38A3177B0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5:notes">
            <a:extLst>
              <a:ext uri="{FF2B5EF4-FFF2-40B4-BE49-F238E27FC236}">
                <a16:creationId xmlns:a16="http://schemas.microsoft.com/office/drawing/2014/main" id="{1C25A76D-CA37-A0D8-73AF-F6D5354AC26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5" name="Google Shape;135;p5:notes">
            <a:extLst>
              <a:ext uri="{FF2B5EF4-FFF2-40B4-BE49-F238E27FC236}">
                <a16:creationId xmlns:a16="http://schemas.microsoft.com/office/drawing/2014/main" id="{C76316B5-0C2A-7708-E1E1-80528636BA0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6889762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>
          <a:extLst>
            <a:ext uri="{FF2B5EF4-FFF2-40B4-BE49-F238E27FC236}">
              <a16:creationId xmlns:a16="http://schemas.microsoft.com/office/drawing/2014/main" id="{E793DC88-3A2D-9C69-5714-271249747C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5:notes">
            <a:extLst>
              <a:ext uri="{FF2B5EF4-FFF2-40B4-BE49-F238E27FC236}">
                <a16:creationId xmlns:a16="http://schemas.microsoft.com/office/drawing/2014/main" id="{9BD02162-06C5-61C9-BA1E-C8D06610A01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5" name="Google Shape;135;p5:notes">
            <a:extLst>
              <a:ext uri="{FF2B5EF4-FFF2-40B4-BE49-F238E27FC236}">
                <a16:creationId xmlns:a16="http://schemas.microsoft.com/office/drawing/2014/main" id="{31F405DF-5B30-CBD6-A913-29E6AFBF65E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3737342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>
          <a:extLst>
            <a:ext uri="{FF2B5EF4-FFF2-40B4-BE49-F238E27FC236}">
              <a16:creationId xmlns:a16="http://schemas.microsoft.com/office/drawing/2014/main" id="{8B210353-768F-86E9-CA62-71C21661C3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5:notes">
            <a:extLst>
              <a:ext uri="{FF2B5EF4-FFF2-40B4-BE49-F238E27FC236}">
                <a16:creationId xmlns:a16="http://schemas.microsoft.com/office/drawing/2014/main" id="{E17A5FFA-6D0D-85EF-E6BD-BAE24983ABD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5" name="Google Shape;135;p5:notes">
            <a:extLst>
              <a:ext uri="{FF2B5EF4-FFF2-40B4-BE49-F238E27FC236}">
                <a16:creationId xmlns:a16="http://schemas.microsoft.com/office/drawing/2014/main" id="{08B073A1-69DF-0AB6-D190-E9344E4FE04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4352474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>
          <a:extLst>
            <a:ext uri="{FF2B5EF4-FFF2-40B4-BE49-F238E27FC236}">
              <a16:creationId xmlns:a16="http://schemas.microsoft.com/office/drawing/2014/main" id="{FB109C6E-67AE-8377-ECDE-D290DA74A8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5:notes">
            <a:extLst>
              <a:ext uri="{FF2B5EF4-FFF2-40B4-BE49-F238E27FC236}">
                <a16:creationId xmlns:a16="http://schemas.microsoft.com/office/drawing/2014/main" id="{EA995E4E-B066-EBD9-C73F-D81EAAE6C71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5" name="Google Shape;135;p5:notes">
            <a:extLst>
              <a:ext uri="{FF2B5EF4-FFF2-40B4-BE49-F238E27FC236}">
                <a16:creationId xmlns:a16="http://schemas.microsoft.com/office/drawing/2014/main" id="{8CFBE850-7F02-C707-B19E-6D877D48E72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1526056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>
          <a:extLst>
            <a:ext uri="{FF2B5EF4-FFF2-40B4-BE49-F238E27FC236}">
              <a16:creationId xmlns:a16="http://schemas.microsoft.com/office/drawing/2014/main" id="{5714AFC2-4D75-5308-A3A7-517BE126C0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5:notes">
            <a:extLst>
              <a:ext uri="{FF2B5EF4-FFF2-40B4-BE49-F238E27FC236}">
                <a16:creationId xmlns:a16="http://schemas.microsoft.com/office/drawing/2014/main" id="{5BBA63EB-133E-9324-57F3-C6DF0CE80C4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5" name="Google Shape;135;p5:notes">
            <a:extLst>
              <a:ext uri="{FF2B5EF4-FFF2-40B4-BE49-F238E27FC236}">
                <a16:creationId xmlns:a16="http://schemas.microsoft.com/office/drawing/2014/main" id="{57B84C01-AC15-A351-57A5-103AA9708D3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698860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>
          <a:extLst>
            <a:ext uri="{FF2B5EF4-FFF2-40B4-BE49-F238E27FC236}">
              <a16:creationId xmlns:a16="http://schemas.microsoft.com/office/drawing/2014/main" id="{612E3C85-5BD8-BADE-EE89-4D868C6C40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5:notes">
            <a:extLst>
              <a:ext uri="{FF2B5EF4-FFF2-40B4-BE49-F238E27FC236}">
                <a16:creationId xmlns:a16="http://schemas.microsoft.com/office/drawing/2014/main" id="{AE0FCEC5-FC55-C8BC-B2DD-F4EAAA85C6F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5" name="Google Shape;135;p5:notes">
            <a:extLst>
              <a:ext uri="{FF2B5EF4-FFF2-40B4-BE49-F238E27FC236}">
                <a16:creationId xmlns:a16="http://schemas.microsoft.com/office/drawing/2014/main" id="{0EACB03D-3930-4E19-D845-E0C3DD74B68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37976631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>
          <a:extLst>
            <a:ext uri="{FF2B5EF4-FFF2-40B4-BE49-F238E27FC236}">
              <a16:creationId xmlns:a16="http://schemas.microsoft.com/office/drawing/2014/main" id="{716B056B-1515-B545-00A3-0A502078C7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5:notes">
            <a:extLst>
              <a:ext uri="{FF2B5EF4-FFF2-40B4-BE49-F238E27FC236}">
                <a16:creationId xmlns:a16="http://schemas.microsoft.com/office/drawing/2014/main" id="{A73D545B-163C-6167-C897-E039DAECA7D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5" name="Google Shape;135;p5:notes">
            <a:extLst>
              <a:ext uri="{FF2B5EF4-FFF2-40B4-BE49-F238E27FC236}">
                <a16:creationId xmlns:a16="http://schemas.microsoft.com/office/drawing/2014/main" id="{1927395E-4C17-FB22-E7C7-283B2A72944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72227874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>
          <a:extLst>
            <a:ext uri="{FF2B5EF4-FFF2-40B4-BE49-F238E27FC236}">
              <a16:creationId xmlns:a16="http://schemas.microsoft.com/office/drawing/2014/main" id="{178965EB-0615-9BC9-22AB-EDFD785BF6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5:notes">
            <a:extLst>
              <a:ext uri="{FF2B5EF4-FFF2-40B4-BE49-F238E27FC236}">
                <a16:creationId xmlns:a16="http://schemas.microsoft.com/office/drawing/2014/main" id="{406A0806-2352-2418-E792-F7364804587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5" name="Google Shape;135;p5:notes">
            <a:extLst>
              <a:ext uri="{FF2B5EF4-FFF2-40B4-BE49-F238E27FC236}">
                <a16:creationId xmlns:a16="http://schemas.microsoft.com/office/drawing/2014/main" id="{66824078-336F-62B6-09EF-8539C2D3489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4826851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In higher education, camps climate can mean many different things: 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Diversity, sexual harassment, work environment. </a:t>
            </a:r>
            <a:br>
              <a:rPr lang="en-US"/>
            </a:br>
            <a:br>
              <a:rPr lang="en-US"/>
            </a:br>
            <a:r>
              <a:rPr lang="en-US"/>
              <a:t>Today, we will focus on the work environment, specifically employees’ satisfaction using the Employee Satisfaction Survey from Ruffalo Noel Levitz.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We will talk about the Employee Satisfaction Survey, the results, comparison of the last survey administration, and next steps.</a:t>
            </a:r>
            <a:endParaRPr/>
          </a:p>
        </p:txBody>
      </p:sp>
      <p:sp>
        <p:nvSpPr>
          <p:cNvPr id="135" name="Google Shape;13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>
          <a:extLst>
            <a:ext uri="{FF2B5EF4-FFF2-40B4-BE49-F238E27FC236}">
              <a16:creationId xmlns:a16="http://schemas.microsoft.com/office/drawing/2014/main" id="{40288DD6-876E-9ED6-5D54-72C398C8A4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5:notes">
            <a:extLst>
              <a:ext uri="{FF2B5EF4-FFF2-40B4-BE49-F238E27FC236}">
                <a16:creationId xmlns:a16="http://schemas.microsoft.com/office/drawing/2014/main" id="{DFA3B614-7960-3BB0-126E-FEE68A9356F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5" name="Google Shape;135;p5:notes">
            <a:extLst>
              <a:ext uri="{FF2B5EF4-FFF2-40B4-BE49-F238E27FC236}">
                <a16:creationId xmlns:a16="http://schemas.microsoft.com/office/drawing/2014/main" id="{0BD25EFE-0029-2AD0-549F-D4C5565380A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63810527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>
          <a:extLst>
            <a:ext uri="{FF2B5EF4-FFF2-40B4-BE49-F238E27FC236}">
              <a16:creationId xmlns:a16="http://schemas.microsoft.com/office/drawing/2014/main" id="{89766275-460E-B880-1E74-2D4A41022B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5:notes">
            <a:extLst>
              <a:ext uri="{FF2B5EF4-FFF2-40B4-BE49-F238E27FC236}">
                <a16:creationId xmlns:a16="http://schemas.microsoft.com/office/drawing/2014/main" id="{051D84EA-6E5A-AC09-475E-6E8EC500FB8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5" name="Google Shape;135;p5:notes">
            <a:extLst>
              <a:ext uri="{FF2B5EF4-FFF2-40B4-BE49-F238E27FC236}">
                <a16:creationId xmlns:a16="http://schemas.microsoft.com/office/drawing/2014/main" id="{8C64F242-226C-D9F9-3206-74C4E0D9841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61064998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>
          <a:extLst>
            <a:ext uri="{FF2B5EF4-FFF2-40B4-BE49-F238E27FC236}">
              <a16:creationId xmlns:a16="http://schemas.microsoft.com/office/drawing/2014/main" id="{C06F1261-644C-D816-022B-ECB5EA9C60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5:notes">
            <a:extLst>
              <a:ext uri="{FF2B5EF4-FFF2-40B4-BE49-F238E27FC236}">
                <a16:creationId xmlns:a16="http://schemas.microsoft.com/office/drawing/2014/main" id="{3494B555-D03F-2D75-9A15-CBF01E3E579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5" name="Google Shape;135;p5:notes">
            <a:extLst>
              <a:ext uri="{FF2B5EF4-FFF2-40B4-BE49-F238E27FC236}">
                <a16:creationId xmlns:a16="http://schemas.microsoft.com/office/drawing/2014/main" id="{41F60B27-D8BC-97C7-D635-C597D79E007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35514427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>
          <a:extLst>
            <a:ext uri="{FF2B5EF4-FFF2-40B4-BE49-F238E27FC236}">
              <a16:creationId xmlns:a16="http://schemas.microsoft.com/office/drawing/2014/main" id="{A6170A97-94F3-1E70-25F7-C15FE97C02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5:notes">
            <a:extLst>
              <a:ext uri="{FF2B5EF4-FFF2-40B4-BE49-F238E27FC236}">
                <a16:creationId xmlns:a16="http://schemas.microsoft.com/office/drawing/2014/main" id="{4B298636-1D6F-A6CB-B4AF-B52D0209C97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5" name="Google Shape;135;p5:notes">
            <a:extLst>
              <a:ext uri="{FF2B5EF4-FFF2-40B4-BE49-F238E27FC236}">
                <a16:creationId xmlns:a16="http://schemas.microsoft.com/office/drawing/2014/main" id="{DA15A102-97D6-A809-734F-A4D4F464BCB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2920413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>
          <a:extLst>
            <a:ext uri="{FF2B5EF4-FFF2-40B4-BE49-F238E27FC236}">
              <a16:creationId xmlns:a16="http://schemas.microsoft.com/office/drawing/2014/main" id="{E3DF4E1C-B7E5-AEAB-62E2-F126B63C9B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5:notes">
            <a:extLst>
              <a:ext uri="{FF2B5EF4-FFF2-40B4-BE49-F238E27FC236}">
                <a16:creationId xmlns:a16="http://schemas.microsoft.com/office/drawing/2014/main" id="{AE5455CC-1C89-2C66-6E2F-6C413B92DB6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5" name="Google Shape;135;p5:notes">
            <a:extLst>
              <a:ext uri="{FF2B5EF4-FFF2-40B4-BE49-F238E27FC236}">
                <a16:creationId xmlns:a16="http://schemas.microsoft.com/office/drawing/2014/main" id="{E1715554-5136-DF59-698F-585AC8C1BC3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49605127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>
          <a:extLst>
            <a:ext uri="{FF2B5EF4-FFF2-40B4-BE49-F238E27FC236}">
              <a16:creationId xmlns:a16="http://schemas.microsoft.com/office/drawing/2014/main" id="{925610F3-9E72-F263-B36D-D7E504C6A2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5:notes">
            <a:extLst>
              <a:ext uri="{FF2B5EF4-FFF2-40B4-BE49-F238E27FC236}">
                <a16:creationId xmlns:a16="http://schemas.microsoft.com/office/drawing/2014/main" id="{B16AAC1C-508E-2646-BECA-F3175CFF176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5" name="Google Shape;135;p5:notes">
            <a:extLst>
              <a:ext uri="{FF2B5EF4-FFF2-40B4-BE49-F238E27FC236}">
                <a16:creationId xmlns:a16="http://schemas.microsoft.com/office/drawing/2014/main" id="{2C1C0A5E-CE23-FC4C-141D-41B264A2684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28751206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>
          <a:extLst>
            <a:ext uri="{FF2B5EF4-FFF2-40B4-BE49-F238E27FC236}">
              <a16:creationId xmlns:a16="http://schemas.microsoft.com/office/drawing/2014/main" id="{1F01C636-983B-C94C-0EB3-B9C03CF042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5:notes">
            <a:extLst>
              <a:ext uri="{FF2B5EF4-FFF2-40B4-BE49-F238E27FC236}">
                <a16:creationId xmlns:a16="http://schemas.microsoft.com/office/drawing/2014/main" id="{B2F6D4E2-EFE0-47D1-50CA-25EAD471106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5" name="Google Shape;135;p5:notes">
            <a:extLst>
              <a:ext uri="{FF2B5EF4-FFF2-40B4-BE49-F238E27FC236}">
                <a16:creationId xmlns:a16="http://schemas.microsoft.com/office/drawing/2014/main" id="{E5DF5E2F-07D0-67E8-6CD6-48EFDC380BB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5200648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>
          <a:extLst>
            <a:ext uri="{FF2B5EF4-FFF2-40B4-BE49-F238E27FC236}">
              <a16:creationId xmlns:a16="http://schemas.microsoft.com/office/drawing/2014/main" id="{AC4D0607-8932-992F-DDA2-C19909710D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5:notes">
            <a:extLst>
              <a:ext uri="{FF2B5EF4-FFF2-40B4-BE49-F238E27FC236}">
                <a16:creationId xmlns:a16="http://schemas.microsoft.com/office/drawing/2014/main" id="{CAFB230C-47EE-4ECA-0E3B-744B0E86158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5" name="Google Shape;135;p5:notes">
            <a:extLst>
              <a:ext uri="{FF2B5EF4-FFF2-40B4-BE49-F238E27FC236}">
                <a16:creationId xmlns:a16="http://schemas.microsoft.com/office/drawing/2014/main" id="{967880BC-9755-E5CD-E064-0C3493BCEC0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9150478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>
          <a:extLst>
            <a:ext uri="{FF2B5EF4-FFF2-40B4-BE49-F238E27FC236}">
              <a16:creationId xmlns:a16="http://schemas.microsoft.com/office/drawing/2014/main" id="{7B2930A4-B01A-FACA-024C-BEF530D55F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5:notes">
            <a:extLst>
              <a:ext uri="{FF2B5EF4-FFF2-40B4-BE49-F238E27FC236}">
                <a16:creationId xmlns:a16="http://schemas.microsoft.com/office/drawing/2014/main" id="{465BFA8A-04AA-10B7-8DC0-655414982BA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5" name="Google Shape;135;p5:notes">
            <a:extLst>
              <a:ext uri="{FF2B5EF4-FFF2-40B4-BE49-F238E27FC236}">
                <a16:creationId xmlns:a16="http://schemas.microsoft.com/office/drawing/2014/main" id="{160EF43F-28C1-4310-236C-04A7373D2BF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6691234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>
          <a:extLst>
            <a:ext uri="{FF2B5EF4-FFF2-40B4-BE49-F238E27FC236}">
              <a16:creationId xmlns:a16="http://schemas.microsoft.com/office/drawing/2014/main" id="{A1449DF6-4BDE-74FD-7F16-1C2C5ECDBB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5:notes">
            <a:extLst>
              <a:ext uri="{FF2B5EF4-FFF2-40B4-BE49-F238E27FC236}">
                <a16:creationId xmlns:a16="http://schemas.microsoft.com/office/drawing/2014/main" id="{C2E84808-D680-3742-C4C4-34293EE13FA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5" name="Google Shape;135;p5:notes">
            <a:extLst>
              <a:ext uri="{FF2B5EF4-FFF2-40B4-BE49-F238E27FC236}">
                <a16:creationId xmlns:a16="http://schemas.microsoft.com/office/drawing/2014/main" id="{B26FA8E7-450B-F247-6ED0-62B68806ECB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7777808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>
          <a:extLst>
            <a:ext uri="{FF2B5EF4-FFF2-40B4-BE49-F238E27FC236}">
              <a16:creationId xmlns:a16="http://schemas.microsoft.com/office/drawing/2014/main" id="{75BD35EF-9444-0A54-A89A-5DDB934953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:notes">
            <a:extLst>
              <a:ext uri="{FF2B5EF4-FFF2-40B4-BE49-F238E27FC236}">
                <a16:creationId xmlns:a16="http://schemas.microsoft.com/office/drawing/2014/main" id="{D906A4C5-DE4B-DC1D-2D35-04DCD3900DE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6" name="Google Shape;116;p2:notes">
            <a:extLst>
              <a:ext uri="{FF2B5EF4-FFF2-40B4-BE49-F238E27FC236}">
                <a16:creationId xmlns:a16="http://schemas.microsoft.com/office/drawing/2014/main" id="{AA4CDB9B-C277-1C87-22FF-BC038EFE83F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5004152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>
          <a:extLst>
            <a:ext uri="{FF2B5EF4-FFF2-40B4-BE49-F238E27FC236}">
              <a16:creationId xmlns:a16="http://schemas.microsoft.com/office/drawing/2014/main" id="{DF688FF4-D48C-2D8A-A3F8-424EDF63AA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5:notes">
            <a:extLst>
              <a:ext uri="{FF2B5EF4-FFF2-40B4-BE49-F238E27FC236}">
                <a16:creationId xmlns:a16="http://schemas.microsoft.com/office/drawing/2014/main" id="{79F47A0A-49D7-7882-5579-4E1AFBD9067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5" name="Google Shape;135;p5:notes">
            <a:extLst>
              <a:ext uri="{FF2B5EF4-FFF2-40B4-BE49-F238E27FC236}">
                <a16:creationId xmlns:a16="http://schemas.microsoft.com/office/drawing/2014/main" id="{5459B2AB-DCB5-9E49-8B79-2668F3D8509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36727477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>
          <a:extLst>
            <a:ext uri="{FF2B5EF4-FFF2-40B4-BE49-F238E27FC236}">
              <a16:creationId xmlns:a16="http://schemas.microsoft.com/office/drawing/2014/main" id="{ACAE7E1A-5659-99C2-F95F-0A78850D50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5:notes">
            <a:extLst>
              <a:ext uri="{FF2B5EF4-FFF2-40B4-BE49-F238E27FC236}">
                <a16:creationId xmlns:a16="http://schemas.microsoft.com/office/drawing/2014/main" id="{CBAD8E6E-AAA0-0D3F-E20C-87864103F92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5" name="Google Shape;135;p5:notes">
            <a:extLst>
              <a:ext uri="{FF2B5EF4-FFF2-40B4-BE49-F238E27FC236}">
                <a16:creationId xmlns:a16="http://schemas.microsoft.com/office/drawing/2014/main" id="{5556E2BA-1768-8A43-473B-A644DB6D27E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42956339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>
          <a:extLst>
            <a:ext uri="{FF2B5EF4-FFF2-40B4-BE49-F238E27FC236}">
              <a16:creationId xmlns:a16="http://schemas.microsoft.com/office/drawing/2014/main" id="{D4A3ABA7-DD56-8F25-3281-CB6503B817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5:notes">
            <a:extLst>
              <a:ext uri="{FF2B5EF4-FFF2-40B4-BE49-F238E27FC236}">
                <a16:creationId xmlns:a16="http://schemas.microsoft.com/office/drawing/2014/main" id="{B6258958-7D39-BB95-1B36-4FB4F07A48A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5" name="Google Shape;135;p5:notes">
            <a:extLst>
              <a:ext uri="{FF2B5EF4-FFF2-40B4-BE49-F238E27FC236}">
                <a16:creationId xmlns:a16="http://schemas.microsoft.com/office/drawing/2014/main" id="{293AB702-60F3-4E5F-7C89-9C48B72D51B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71140836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>
          <a:extLst>
            <a:ext uri="{FF2B5EF4-FFF2-40B4-BE49-F238E27FC236}">
              <a16:creationId xmlns:a16="http://schemas.microsoft.com/office/drawing/2014/main" id="{8606629D-59D8-8824-2BEF-EDFF9D6744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5:notes">
            <a:extLst>
              <a:ext uri="{FF2B5EF4-FFF2-40B4-BE49-F238E27FC236}">
                <a16:creationId xmlns:a16="http://schemas.microsoft.com/office/drawing/2014/main" id="{17C2FDC3-0DB2-BABC-0617-468A130806F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5" name="Google Shape;135;p5:notes">
            <a:extLst>
              <a:ext uri="{FF2B5EF4-FFF2-40B4-BE49-F238E27FC236}">
                <a16:creationId xmlns:a16="http://schemas.microsoft.com/office/drawing/2014/main" id="{B557B4DA-EA98-5937-C88B-0C764041A95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44136556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34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7423733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>
          <a:extLst>
            <a:ext uri="{FF2B5EF4-FFF2-40B4-BE49-F238E27FC236}">
              <a16:creationId xmlns:a16="http://schemas.microsoft.com/office/drawing/2014/main" id="{CB914AF2-D96C-9C97-C0FF-6317DDE357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5:notes">
            <a:extLst>
              <a:ext uri="{FF2B5EF4-FFF2-40B4-BE49-F238E27FC236}">
                <a16:creationId xmlns:a16="http://schemas.microsoft.com/office/drawing/2014/main" id="{9A4EECE2-E955-8A8A-D81E-365E281A0FF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5" name="Google Shape;135;p5:notes">
            <a:extLst>
              <a:ext uri="{FF2B5EF4-FFF2-40B4-BE49-F238E27FC236}">
                <a16:creationId xmlns:a16="http://schemas.microsoft.com/office/drawing/2014/main" id="{90E5524B-1C80-40B1-6BD4-2796C0F5CDF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74080610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>
          <a:extLst>
            <a:ext uri="{FF2B5EF4-FFF2-40B4-BE49-F238E27FC236}">
              <a16:creationId xmlns:a16="http://schemas.microsoft.com/office/drawing/2014/main" id="{93763444-BAC2-1D8F-0DB9-4ABEF0D8DF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5:notes">
            <a:extLst>
              <a:ext uri="{FF2B5EF4-FFF2-40B4-BE49-F238E27FC236}">
                <a16:creationId xmlns:a16="http://schemas.microsoft.com/office/drawing/2014/main" id="{937B53E7-97BE-FF86-2A6F-084D22D6C61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5" name="Google Shape;135;p5:notes">
            <a:extLst>
              <a:ext uri="{FF2B5EF4-FFF2-40B4-BE49-F238E27FC236}">
                <a16:creationId xmlns:a16="http://schemas.microsoft.com/office/drawing/2014/main" id="{7974E886-5C16-D969-A1AC-8698BFC45B3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4668409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>
          <a:extLst>
            <a:ext uri="{FF2B5EF4-FFF2-40B4-BE49-F238E27FC236}">
              <a16:creationId xmlns:a16="http://schemas.microsoft.com/office/drawing/2014/main" id="{6A2CC49B-392F-E6A5-8418-B5CC6C1217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5:notes">
            <a:extLst>
              <a:ext uri="{FF2B5EF4-FFF2-40B4-BE49-F238E27FC236}">
                <a16:creationId xmlns:a16="http://schemas.microsoft.com/office/drawing/2014/main" id="{4A57290A-6784-C3AE-4066-8BF49545706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5" name="Google Shape;135;p5:notes">
            <a:extLst>
              <a:ext uri="{FF2B5EF4-FFF2-40B4-BE49-F238E27FC236}">
                <a16:creationId xmlns:a16="http://schemas.microsoft.com/office/drawing/2014/main" id="{325034B3-67DD-140D-F777-98668CF70EA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69382213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>
          <a:extLst>
            <a:ext uri="{FF2B5EF4-FFF2-40B4-BE49-F238E27FC236}">
              <a16:creationId xmlns:a16="http://schemas.microsoft.com/office/drawing/2014/main" id="{E5A05D1D-5337-AB4F-CCA8-8FD4F287DC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:notes">
            <a:extLst>
              <a:ext uri="{FF2B5EF4-FFF2-40B4-BE49-F238E27FC236}">
                <a16:creationId xmlns:a16="http://schemas.microsoft.com/office/drawing/2014/main" id="{A86A929B-C9D1-833D-8D99-88C4348FD2F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6" name="Google Shape;116;p2:notes">
            <a:extLst>
              <a:ext uri="{FF2B5EF4-FFF2-40B4-BE49-F238E27FC236}">
                <a16:creationId xmlns:a16="http://schemas.microsoft.com/office/drawing/2014/main" id="{F5C19618-1DAF-74C6-D49B-B35F49A2E88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23447575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>
          <a:extLst>
            <a:ext uri="{FF2B5EF4-FFF2-40B4-BE49-F238E27FC236}">
              <a16:creationId xmlns:a16="http://schemas.microsoft.com/office/drawing/2014/main" id="{8302F30D-BB08-5A50-0D34-7182B2F9D3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5:notes">
            <a:extLst>
              <a:ext uri="{FF2B5EF4-FFF2-40B4-BE49-F238E27FC236}">
                <a16:creationId xmlns:a16="http://schemas.microsoft.com/office/drawing/2014/main" id="{41D32875-173B-3ED6-2228-6CAA5480385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5" name="Google Shape;135;p5:notes">
            <a:extLst>
              <a:ext uri="{FF2B5EF4-FFF2-40B4-BE49-F238E27FC236}">
                <a16:creationId xmlns:a16="http://schemas.microsoft.com/office/drawing/2014/main" id="{8D5BF2B6-EDE5-828A-0072-D738CEDADA4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9604370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>
          <a:extLst>
            <a:ext uri="{FF2B5EF4-FFF2-40B4-BE49-F238E27FC236}">
              <a16:creationId xmlns:a16="http://schemas.microsoft.com/office/drawing/2014/main" id="{209BB2F5-B895-229F-4AFB-57D9859E5D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5:notes">
            <a:extLst>
              <a:ext uri="{FF2B5EF4-FFF2-40B4-BE49-F238E27FC236}">
                <a16:creationId xmlns:a16="http://schemas.microsoft.com/office/drawing/2014/main" id="{8D9D54B2-4050-A349-6673-5E7696AD498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Gallaudet initially had a homegrown survey starting in 2007. It evolved over time to assess areas that were important to the University.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It was administered annually from 2007 through 2014. 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In 2015, Gallaudet decided to move away from a homegrown survey to the Ruffalo Noel-Levitz survey because</a:t>
            </a:r>
          </a:p>
          <a:p>
            <a:pPr marL="17145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Tx/>
              <a:buChar char="-"/>
            </a:pPr>
            <a:r>
              <a:rPr lang="en-US"/>
              <a:t>Gallaudet and higher education concerns broadened</a:t>
            </a:r>
          </a:p>
          <a:p>
            <a:pPr marL="17145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Tx/>
              <a:buChar char="-"/>
            </a:pPr>
            <a:r>
              <a:rPr lang="en-US"/>
              <a:t>it is the same survey for all employees</a:t>
            </a:r>
          </a:p>
          <a:p>
            <a:pPr marL="17145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Tx/>
              <a:buChar char="-"/>
            </a:pPr>
            <a:r>
              <a:rPr lang="en-US"/>
              <a:t>allows for peer comparisons</a:t>
            </a:r>
          </a:p>
          <a:p>
            <a:pPr marL="17145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Tx/>
              <a:buChar char="-"/>
            </a:pPr>
            <a:r>
              <a:rPr lang="en-US"/>
              <a:t>provides multiple kinds of analyses on different areas (campus culture and policies, institutional goals, and work experience)</a:t>
            </a:r>
            <a:endParaRPr/>
          </a:p>
        </p:txBody>
      </p:sp>
      <p:sp>
        <p:nvSpPr>
          <p:cNvPr id="135" name="Google Shape;135;p5:notes">
            <a:extLst>
              <a:ext uri="{FF2B5EF4-FFF2-40B4-BE49-F238E27FC236}">
                <a16:creationId xmlns:a16="http://schemas.microsoft.com/office/drawing/2014/main" id="{EB9AC9D7-1021-A821-A897-C17B3C6E299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51959036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>
          <a:extLst>
            <a:ext uri="{FF2B5EF4-FFF2-40B4-BE49-F238E27FC236}">
              <a16:creationId xmlns:a16="http://schemas.microsoft.com/office/drawing/2014/main" id="{7CF04F69-A885-1BD8-5662-F4DE83C023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5:notes">
            <a:extLst>
              <a:ext uri="{FF2B5EF4-FFF2-40B4-BE49-F238E27FC236}">
                <a16:creationId xmlns:a16="http://schemas.microsoft.com/office/drawing/2014/main" id="{F53DEF1B-6C0D-B816-4F4D-5298C82C8D9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5" name="Google Shape;135;p5:notes">
            <a:extLst>
              <a:ext uri="{FF2B5EF4-FFF2-40B4-BE49-F238E27FC236}">
                <a16:creationId xmlns:a16="http://schemas.microsoft.com/office/drawing/2014/main" id="{6683E08A-E650-FFEE-1C10-E06AE356840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26165569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>
          <a:extLst>
            <a:ext uri="{FF2B5EF4-FFF2-40B4-BE49-F238E27FC236}">
              <a16:creationId xmlns:a16="http://schemas.microsoft.com/office/drawing/2014/main" id="{AB5B4159-221B-35D0-FFFB-C5BA6AD42B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5:notes">
            <a:extLst>
              <a:ext uri="{FF2B5EF4-FFF2-40B4-BE49-F238E27FC236}">
                <a16:creationId xmlns:a16="http://schemas.microsoft.com/office/drawing/2014/main" id="{855D0325-B72C-65BB-1287-0C4DB47827D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/>
              <a:t>2019: Max mean score was 3.08 and Min mean score was 1.75</a:t>
            </a:r>
          </a:p>
          <a:p>
            <a:r>
              <a:rPr lang="en-US"/>
              <a:t>2025: Max mean score was 3.57 and Min mean score was 1.99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5" name="Google Shape;135;p5:notes">
            <a:extLst>
              <a:ext uri="{FF2B5EF4-FFF2-40B4-BE49-F238E27FC236}">
                <a16:creationId xmlns:a16="http://schemas.microsoft.com/office/drawing/2014/main" id="{49E39FCA-BFFB-4D4C-1E5D-4271C455638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62092272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>
          <a:extLst>
            <a:ext uri="{FF2B5EF4-FFF2-40B4-BE49-F238E27FC236}">
              <a16:creationId xmlns:a16="http://schemas.microsoft.com/office/drawing/2014/main" id="{C97EE4BB-2D9D-83BD-3FF6-AC11AE7E1B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5:notes">
            <a:extLst>
              <a:ext uri="{FF2B5EF4-FFF2-40B4-BE49-F238E27FC236}">
                <a16:creationId xmlns:a16="http://schemas.microsoft.com/office/drawing/2014/main" id="{8C643748-077D-74C4-4C6A-7789F9D9ED3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5" name="Google Shape;135;p5:notes">
            <a:extLst>
              <a:ext uri="{FF2B5EF4-FFF2-40B4-BE49-F238E27FC236}">
                <a16:creationId xmlns:a16="http://schemas.microsoft.com/office/drawing/2014/main" id="{B64F5FCF-73FB-8082-4CC5-8E7C67CE198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80029061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>
          <a:extLst>
            <a:ext uri="{FF2B5EF4-FFF2-40B4-BE49-F238E27FC236}">
              <a16:creationId xmlns:a16="http://schemas.microsoft.com/office/drawing/2014/main" id="{E38E62F4-7411-F343-F418-15ECB1B94E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5:notes">
            <a:extLst>
              <a:ext uri="{FF2B5EF4-FFF2-40B4-BE49-F238E27FC236}">
                <a16:creationId xmlns:a16="http://schemas.microsoft.com/office/drawing/2014/main" id="{27444FAA-83A6-2BD5-D7E6-55600DDCB44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/>
              <a:t>2019: Max mean score was 3.08 and Min mean score was 1.75</a:t>
            </a:r>
          </a:p>
          <a:p>
            <a:r>
              <a:rPr lang="en-US"/>
              <a:t>2025: Max mean score was 3.57 and Min mean score was 1.99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 </a:t>
            </a:r>
            <a:endParaRPr/>
          </a:p>
        </p:txBody>
      </p:sp>
      <p:sp>
        <p:nvSpPr>
          <p:cNvPr id="135" name="Google Shape;135;p5:notes">
            <a:extLst>
              <a:ext uri="{FF2B5EF4-FFF2-40B4-BE49-F238E27FC236}">
                <a16:creationId xmlns:a16="http://schemas.microsoft.com/office/drawing/2014/main" id="{7E006591-B599-8976-A818-D881E9EDC9D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25760422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>
          <a:extLst>
            <a:ext uri="{FF2B5EF4-FFF2-40B4-BE49-F238E27FC236}">
              <a16:creationId xmlns:a16="http://schemas.microsoft.com/office/drawing/2014/main" id="{28D38AE5-2F5A-28F5-7B66-4FB139FE5F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5:notes">
            <a:extLst>
              <a:ext uri="{FF2B5EF4-FFF2-40B4-BE49-F238E27FC236}">
                <a16:creationId xmlns:a16="http://schemas.microsoft.com/office/drawing/2014/main" id="{2AA80069-AD1F-46D1-7956-D92DB90C656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5" name="Google Shape;135;p5:notes">
            <a:extLst>
              <a:ext uri="{FF2B5EF4-FFF2-40B4-BE49-F238E27FC236}">
                <a16:creationId xmlns:a16="http://schemas.microsoft.com/office/drawing/2014/main" id="{075131A9-453A-B412-FA99-AED25C1F20E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67769751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>
          <a:extLst>
            <a:ext uri="{FF2B5EF4-FFF2-40B4-BE49-F238E27FC236}">
              <a16:creationId xmlns:a16="http://schemas.microsoft.com/office/drawing/2014/main" id="{24760A8C-9EA0-AC5A-70C6-2BD636186A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5:notes">
            <a:extLst>
              <a:ext uri="{FF2B5EF4-FFF2-40B4-BE49-F238E27FC236}">
                <a16:creationId xmlns:a16="http://schemas.microsoft.com/office/drawing/2014/main" id="{58A20E1D-683F-69E7-F9D2-A73A6C46869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Add scale to the headers or slide.</a:t>
            </a:r>
            <a:endParaRPr/>
          </a:p>
        </p:txBody>
      </p:sp>
      <p:sp>
        <p:nvSpPr>
          <p:cNvPr id="135" name="Google Shape;135;p5:notes">
            <a:extLst>
              <a:ext uri="{FF2B5EF4-FFF2-40B4-BE49-F238E27FC236}">
                <a16:creationId xmlns:a16="http://schemas.microsoft.com/office/drawing/2014/main" id="{5D8E1CD7-7173-9DD7-F731-ADE017E6E0E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58185164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>
          <a:extLst>
            <a:ext uri="{FF2B5EF4-FFF2-40B4-BE49-F238E27FC236}">
              <a16:creationId xmlns:a16="http://schemas.microsoft.com/office/drawing/2014/main" id="{F092BCF6-1937-0642-1F2E-AA9FE044F5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:notes">
            <a:extLst>
              <a:ext uri="{FF2B5EF4-FFF2-40B4-BE49-F238E27FC236}">
                <a16:creationId xmlns:a16="http://schemas.microsoft.com/office/drawing/2014/main" id="{42DD150D-C4D8-92B3-8F00-2CBCD1EDFCE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6" name="Google Shape;116;p2:notes">
            <a:extLst>
              <a:ext uri="{FF2B5EF4-FFF2-40B4-BE49-F238E27FC236}">
                <a16:creationId xmlns:a16="http://schemas.microsoft.com/office/drawing/2014/main" id="{A41F068F-1D67-43CB-704B-B83615B686F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6511843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>
          <a:extLst>
            <a:ext uri="{FF2B5EF4-FFF2-40B4-BE49-F238E27FC236}">
              <a16:creationId xmlns:a16="http://schemas.microsoft.com/office/drawing/2014/main" id="{E6569C88-62A5-9543-B9F7-92A530403B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5:notes">
            <a:extLst>
              <a:ext uri="{FF2B5EF4-FFF2-40B4-BE49-F238E27FC236}">
                <a16:creationId xmlns:a16="http://schemas.microsoft.com/office/drawing/2014/main" id="{9C9BB72F-12AB-5EAE-48DE-7E38AFE2602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/>
          </a:p>
        </p:txBody>
      </p:sp>
      <p:sp>
        <p:nvSpPr>
          <p:cNvPr id="135" name="Google Shape;135;p5:notes">
            <a:extLst>
              <a:ext uri="{FF2B5EF4-FFF2-40B4-BE49-F238E27FC236}">
                <a16:creationId xmlns:a16="http://schemas.microsoft.com/office/drawing/2014/main" id="{B1094748-E236-2C71-0F49-D589BEFA23F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028166113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>
          <a:extLst>
            <a:ext uri="{FF2B5EF4-FFF2-40B4-BE49-F238E27FC236}">
              <a16:creationId xmlns:a16="http://schemas.microsoft.com/office/drawing/2014/main" id="{51F24970-30FF-714D-56B5-74634595F4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5:notes">
            <a:extLst>
              <a:ext uri="{FF2B5EF4-FFF2-40B4-BE49-F238E27FC236}">
                <a16:creationId xmlns:a16="http://schemas.microsoft.com/office/drawing/2014/main" id="{DC2C63D4-A288-9C5F-42BF-3E318D8F4B6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Ask ET how many hours do you think we worked on this?! </a:t>
            </a:r>
            <a:r>
              <a:rPr lang="en-US">
                <a:sym typeface="Wingdings" pitchFamily="2" charset="2"/>
              </a:rPr>
              <a:t> </a:t>
            </a:r>
            <a:endParaRPr lang="en-US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Add another slide with key takeaways and/or recommendations from OIR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Tx/>
              <a:buChar char="-"/>
              <a:tabLst/>
              <a:defRPr/>
            </a:pPr>
            <a:r>
              <a:rPr lang="en-US"/>
              <a:t>How do we get away from the results sitting on the shelves and collecting dust?</a:t>
            </a:r>
          </a:p>
          <a:p>
            <a:pPr marL="17145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Tx/>
              <a:buChar char="-"/>
            </a:pPr>
            <a:r>
              <a:rPr lang="en-US"/>
              <a:t>How can we link this survey to the strategic plan? </a:t>
            </a:r>
          </a:p>
          <a:p>
            <a:pPr marL="17145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Tx/>
              <a:buChar char="-"/>
            </a:pPr>
            <a:r>
              <a:rPr lang="en-US"/>
              <a:t>How do we use this as part of our assessment plan? </a:t>
            </a:r>
            <a:endParaRPr/>
          </a:p>
        </p:txBody>
      </p:sp>
      <p:sp>
        <p:nvSpPr>
          <p:cNvPr id="135" name="Google Shape;135;p5:notes">
            <a:extLst>
              <a:ext uri="{FF2B5EF4-FFF2-40B4-BE49-F238E27FC236}">
                <a16:creationId xmlns:a16="http://schemas.microsoft.com/office/drawing/2014/main" id="{706620BA-F7BF-8886-8C6B-0792B124B89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28834039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>
          <a:extLst>
            <a:ext uri="{FF2B5EF4-FFF2-40B4-BE49-F238E27FC236}">
              <a16:creationId xmlns:a16="http://schemas.microsoft.com/office/drawing/2014/main" id="{3A9BC894-FA98-DE3A-7A03-78530625C5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5:notes">
            <a:extLst>
              <a:ext uri="{FF2B5EF4-FFF2-40B4-BE49-F238E27FC236}">
                <a16:creationId xmlns:a16="http://schemas.microsoft.com/office/drawing/2014/main" id="{6D648622-7C8D-8C8A-616B-40B859FA36C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Ask ET how many hours do you think we worked on this?! </a:t>
            </a:r>
            <a:r>
              <a:rPr lang="en-US">
                <a:sym typeface="Wingdings" pitchFamily="2" charset="2"/>
              </a:rPr>
              <a:t> </a:t>
            </a:r>
            <a:endParaRPr lang="en-US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Add another slide with key takeaways and/or recommendations from OIR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Tx/>
              <a:buChar char="-"/>
              <a:tabLst/>
              <a:defRPr/>
            </a:pPr>
            <a:r>
              <a:rPr lang="en-US"/>
              <a:t>How do we get away from the results sitting on the shelves and collecting dust?</a:t>
            </a:r>
          </a:p>
          <a:p>
            <a:pPr marL="17145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Tx/>
              <a:buChar char="-"/>
            </a:pPr>
            <a:r>
              <a:rPr lang="en-US"/>
              <a:t>How can we link this survey to the strategic plan? </a:t>
            </a:r>
          </a:p>
          <a:p>
            <a:pPr marL="17145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Tx/>
              <a:buChar char="-"/>
            </a:pPr>
            <a:r>
              <a:rPr lang="en-US"/>
              <a:t>How do we use this as part of our assessment plan? </a:t>
            </a:r>
            <a:endParaRPr/>
          </a:p>
        </p:txBody>
      </p:sp>
      <p:sp>
        <p:nvSpPr>
          <p:cNvPr id="135" name="Google Shape;135;p5:notes">
            <a:extLst>
              <a:ext uri="{FF2B5EF4-FFF2-40B4-BE49-F238E27FC236}">
                <a16:creationId xmlns:a16="http://schemas.microsoft.com/office/drawing/2014/main" id="{BDFBED6E-F09A-B56E-114D-05ECA8B177D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6583386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>
          <a:extLst>
            <a:ext uri="{FF2B5EF4-FFF2-40B4-BE49-F238E27FC236}">
              <a16:creationId xmlns:a16="http://schemas.microsoft.com/office/drawing/2014/main" id="{F6B8491B-3218-58C7-FE6F-B0C331CD46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:notes">
            <a:extLst>
              <a:ext uri="{FF2B5EF4-FFF2-40B4-BE49-F238E27FC236}">
                <a16:creationId xmlns:a16="http://schemas.microsoft.com/office/drawing/2014/main" id="{60B0C7D3-7CF4-D165-A79C-BE47DE13ADE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6" name="Google Shape;116;p2:notes">
            <a:extLst>
              <a:ext uri="{FF2B5EF4-FFF2-40B4-BE49-F238E27FC236}">
                <a16:creationId xmlns:a16="http://schemas.microsoft.com/office/drawing/2014/main" id="{564C7E43-16B2-B836-A220-1C1C7AAFABF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053899007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>
          <a:extLst>
            <a:ext uri="{FF2B5EF4-FFF2-40B4-BE49-F238E27FC236}">
              <a16:creationId xmlns:a16="http://schemas.microsoft.com/office/drawing/2014/main" id="{1AA44268-0FC7-86B8-00FB-857526B884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:notes">
            <a:extLst>
              <a:ext uri="{FF2B5EF4-FFF2-40B4-BE49-F238E27FC236}">
                <a16:creationId xmlns:a16="http://schemas.microsoft.com/office/drawing/2014/main" id="{9FB098CA-AF73-D704-B2E0-D47B0B1D7C0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6" name="Google Shape;116;p2:notes">
            <a:extLst>
              <a:ext uri="{FF2B5EF4-FFF2-40B4-BE49-F238E27FC236}">
                <a16:creationId xmlns:a16="http://schemas.microsoft.com/office/drawing/2014/main" id="{001E0CE2-36E7-6DF2-065C-9556DE97ECC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247245645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2" name="Google Shape;182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>
          <a:extLst>
            <a:ext uri="{FF2B5EF4-FFF2-40B4-BE49-F238E27FC236}">
              <a16:creationId xmlns:a16="http://schemas.microsoft.com/office/drawing/2014/main" id="{C4EF1BAA-E006-3A4B-9DCB-5989A1307F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5:notes">
            <a:extLst>
              <a:ext uri="{FF2B5EF4-FFF2-40B4-BE49-F238E27FC236}">
                <a16:creationId xmlns:a16="http://schemas.microsoft.com/office/drawing/2014/main" id="{31C3AA5E-89E9-B100-5467-4D487046F4E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5" name="Google Shape;135;p5:notes">
            <a:extLst>
              <a:ext uri="{FF2B5EF4-FFF2-40B4-BE49-F238E27FC236}">
                <a16:creationId xmlns:a16="http://schemas.microsoft.com/office/drawing/2014/main" id="{D2BD692C-81C1-A35C-4117-35D37C05068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9477567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>
          <a:extLst>
            <a:ext uri="{FF2B5EF4-FFF2-40B4-BE49-F238E27FC236}">
              <a16:creationId xmlns:a16="http://schemas.microsoft.com/office/drawing/2014/main" id="{2CCCD03B-B177-0B15-9E86-EE7308F9BB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5:notes">
            <a:extLst>
              <a:ext uri="{FF2B5EF4-FFF2-40B4-BE49-F238E27FC236}">
                <a16:creationId xmlns:a16="http://schemas.microsoft.com/office/drawing/2014/main" id="{B2B3BC68-2288-E18B-556D-4E831730392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5" name="Google Shape;135;p5:notes">
            <a:extLst>
              <a:ext uri="{FF2B5EF4-FFF2-40B4-BE49-F238E27FC236}">
                <a16:creationId xmlns:a16="http://schemas.microsoft.com/office/drawing/2014/main" id="{2314E4B0-9312-ADE6-2586-F8595C25EBA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3280086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>
          <a:extLst>
            <a:ext uri="{FF2B5EF4-FFF2-40B4-BE49-F238E27FC236}">
              <a16:creationId xmlns:a16="http://schemas.microsoft.com/office/drawing/2014/main" id="{0FD2C371-203A-787A-D871-187DF7C62E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:notes">
            <a:extLst>
              <a:ext uri="{FF2B5EF4-FFF2-40B4-BE49-F238E27FC236}">
                <a16:creationId xmlns:a16="http://schemas.microsoft.com/office/drawing/2014/main" id="{FEF1A3FC-2CD6-E5DB-584A-B044BF16DAA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6" name="Google Shape;116;p2:notes">
            <a:extLst>
              <a:ext uri="{FF2B5EF4-FFF2-40B4-BE49-F238E27FC236}">
                <a16:creationId xmlns:a16="http://schemas.microsoft.com/office/drawing/2014/main" id="{82DA65B3-7592-02ED-02C5-E5FF614A6C6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6731191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>
          <a:extLst>
            <a:ext uri="{FF2B5EF4-FFF2-40B4-BE49-F238E27FC236}">
              <a16:creationId xmlns:a16="http://schemas.microsoft.com/office/drawing/2014/main" id="{05A8E966-9FFA-6893-880D-F6DDE167F7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5:notes">
            <a:extLst>
              <a:ext uri="{FF2B5EF4-FFF2-40B4-BE49-F238E27FC236}">
                <a16:creationId xmlns:a16="http://schemas.microsoft.com/office/drawing/2014/main" id="{EA920F2A-131D-0AD5-6095-A65AA673F85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5" name="Google Shape;135;p5:notes">
            <a:extLst>
              <a:ext uri="{FF2B5EF4-FFF2-40B4-BE49-F238E27FC236}">
                <a16:creationId xmlns:a16="http://schemas.microsoft.com/office/drawing/2014/main" id="{7892AD4E-1A38-69ED-C266-B475C28F22B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4444022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page">
  <p:cSld name="Title page">
    <p:bg>
      <p:bgPr>
        <a:solidFill>
          <a:schemeClr val="lt1"/>
        </a:soli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/>
          <p:nvPr/>
        </p:nvSpPr>
        <p:spPr>
          <a:xfrm>
            <a:off x="530548" y="0"/>
            <a:ext cx="733465" cy="2367520"/>
          </a:xfrm>
          <a:prstGeom prst="rect">
            <a:avLst/>
          </a:prstGeom>
          <a:solidFill>
            <a:srgbClr val="004E8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4;p2"/>
          <p:cNvSpPr txBox="1">
            <a:spLocks noGrp="1"/>
          </p:cNvSpPr>
          <p:nvPr>
            <p:ph type="title"/>
          </p:nvPr>
        </p:nvSpPr>
        <p:spPr>
          <a:xfrm>
            <a:off x="530694" y="2766523"/>
            <a:ext cx="6929234" cy="11144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52626"/>
              </a:buClr>
              <a:buSzPts val="4000"/>
              <a:buFont typeface="Arial"/>
              <a:buNone/>
              <a:defRPr sz="4000" b="1" i="0">
                <a:solidFill>
                  <a:srgbClr val="25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body" idx="1"/>
          </p:nvPr>
        </p:nvSpPr>
        <p:spPr>
          <a:xfrm>
            <a:off x="1430105" y="1837454"/>
            <a:ext cx="7734222" cy="2776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 b="1">
                <a:solidFill>
                  <a:srgbClr val="0F4D8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body" idx="2"/>
          </p:nvPr>
        </p:nvSpPr>
        <p:spPr>
          <a:xfrm>
            <a:off x="1430105" y="2115108"/>
            <a:ext cx="7734222" cy="25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7" name="Google Shape;17;p2" descr="Gallaudet University logo.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56276" y="1889720"/>
            <a:ext cx="507747" cy="3737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2"/>
          <p:cNvPicPr preferRelativeResize="0"/>
          <p:nvPr/>
        </p:nvPicPr>
        <p:blipFill rotWithShape="1">
          <a:blip r:embed="rId3">
            <a:alphaModFix/>
          </a:blip>
          <a:srcRect r="28295" b="21854"/>
          <a:stretch/>
        </p:blipFill>
        <p:spPr>
          <a:xfrm rot="-5400000">
            <a:off x="5197799" y="224579"/>
            <a:ext cx="4170783" cy="37216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bg>
      <p:bgPr>
        <a:solidFill>
          <a:srgbClr val="0F4D81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/>
          <p:nvPr/>
        </p:nvSpPr>
        <p:spPr>
          <a:xfrm>
            <a:off x="1378689" y="2390509"/>
            <a:ext cx="18466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1;p3"/>
          <p:cNvSpPr txBox="1"/>
          <p:nvPr/>
        </p:nvSpPr>
        <p:spPr>
          <a:xfrm>
            <a:off x="1378689" y="2390509"/>
            <a:ext cx="18466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22;p3"/>
          <p:cNvSpPr txBox="1"/>
          <p:nvPr/>
        </p:nvSpPr>
        <p:spPr>
          <a:xfrm>
            <a:off x="1378689" y="2390509"/>
            <a:ext cx="18466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3;p3"/>
          <p:cNvSpPr txBox="1">
            <a:spLocks noGrp="1"/>
          </p:cNvSpPr>
          <p:nvPr>
            <p:ph type="title"/>
          </p:nvPr>
        </p:nvSpPr>
        <p:spPr>
          <a:xfrm>
            <a:off x="506694" y="2274522"/>
            <a:ext cx="6802482" cy="6569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  <a:defRPr sz="4000" b="1" i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body" idx="1"/>
          </p:nvPr>
        </p:nvSpPr>
        <p:spPr>
          <a:xfrm>
            <a:off x="526131" y="2032786"/>
            <a:ext cx="3700462" cy="25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1" i="0">
                <a:solidFill>
                  <a:srgbClr val="E5E5E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/>
          <p:nvPr/>
        </p:nvSpPr>
        <p:spPr>
          <a:xfrm>
            <a:off x="-14942" y="2032000"/>
            <a:ext cx="148614" cy="836706"/>
          </a:xfrm>
          <a:prstGeom prst="rect">
            <a:avLst/>
          </a:prstGeom>
          <a:solidFill>
            <a:srgbClr val="EFCA7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635303" y="4661517"/>
            <a:ext cx="387197" cy="52896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" name="Google Shape;27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85095" y="4786456"/>
            <a:ext cx="287611" cy="21228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8;p3"/>
          <p:cNvPicPr preferRelativeResize="0"/>
          <p:nvPr/>
        </p:nvPicPr>
        <p:blipFill rotWithShape="1">
          <a:blip r:embed="rId3">
            <a:alphaModFix/>
          </a:blip>
          <a:srcRect r="28295" b="21854"/>
          <a:stretch/>
        </p:blipFill>
        <p:spPr>
          <a:xfrm rot="-5400000">
            <a:off x="5197799" y="224579"/>
            <a:ext cx="4170783" cy="37216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only: white">
  <p:cSld name="Content only: white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6"/>
          <p:cNvSpPr txBox="1">
            <a:spLocks noGrp="1"/>
          </p:cNvSpPr>
          <p:nvPr>
            <p:ph type="ctrTitle"/>
          </p:nvPr>
        </p:nvSpPr>
        <p:spPr>
          <a:xfrm>
            <a:off x="529827" y="759070"/>
            <a:ext cx="8004391" cy="6990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1"/>
              </a:buClr>
              <a:buSzPts val="3000"/>
              <a:buFont typeface="Arial"/>
              <a:buNone/>
              <a:defRPr sz="3000" b="1" i="0" cap="none">
                <a:solidFill>
                  <a:srgbClr val="40404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/>
          <p:nvPr/>
        </p:nvSpPr>
        <p:spPr>
          <a:xfrm>
            <a:off x="0" y="957832"/>
            <a:ext cx="82664" cy="387197"/>
          </a:xfrm>
          <a:prstGeom prst="rect">
            <a:avLst/>
          </a:prstGeom>
          <a:solidFill>
            <a:srgbClr val="EFCA7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Google Shape;49;p6"/>
          <p:cNvSpPr txBox="1">
            <a:spLocks noGrp="1"/>
          </p:cNvSpPr>
          <p:nvPr>
            <p:ph type="body" idx="1"/>
          </p:nvPr>
        </p:nvSpPr>
        <p:spPr>
          <a:xfrm>
            <a:off x="4833956" y="284947"/>
            <a:ext cx="3700462" cy="25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100"/>
              <a:buNone/>
              <a:defRPr sz="1100" b="0" i="0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6"/>
          <p:cNvSpPr txBox="1"/>
          <p:nvPr/>
        </p:nvSpPr>
        <p:spPr>
          <a:xfrm>
            <a:off x="3556000" y="3541059"/>
            <a:ext cx="18466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Google Shape;51;p6"/>
          <p:cNvSpPr txBox="1">
            <a:spLocks noGrp="1"/>
          </p:cNvSpPr>
          <p:nvPr>
            <p:ph type="body" idx="2"/>
          </p:nvPr>
        </p:nvSpPr>
        <p:spPr>
          <a:xfrm>
            <a:off x="518824" y="1629404"/>
            <a:ext cx="8015594" cy="2810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800"/>
              <a:buFont typeface="Arial"/>
              <a:buAutoNum type="arabicPeriod"/>
              <a:defRPr sz="1800">
                <a:solidFill>
                  <a:srgbClr val="40404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302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404041"/>
              </a:buClr>
              <a:buSzPts val="1600"/>
              <a:buChar char="–"/>
              <a:defRPr sz="1600">
                <a:solidFill>
                  <a:srgbClr val="40404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302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404041"/>
              </a:buClr>
              <a:buSzPts val="1600"/>
              <a:buChar char="•"/>
              <a:defRPr sz="1600">
                <a:solidFill>
                  <a:srgbClr val="40404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3302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404041"/>
              </a:buClr>
              <a:buSzPts val="1600"/>
              <a:buChar char="–"/>
              <a:defRPr sz="1600">
                <a:solidFill>
                  <a:srgbClr val="40404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3302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404041"/>
              </a:buClr>
              <a:buSzPts val="1600"/>
              <a:buChar char="»"/>
              <a:defRPr sz="1600">
                <a:solidFill>
                  <a:srgbClr val="40404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52" name="Google Shape;52;p6"/>
          <p:cNvGrpSpPr/>
          <p:nvPr/>
        </p:nvGrpSpPr>
        <p:grpSpPr>
          <a:xfrm>
            <a:off x="-30788" y="4661517"/>
            <a:ext cx="9228667" cy="528963"/>
            <a:chOff x="-30788" y="4661517"/>
            <a:chExt cx="9228667" cy="528963"/>
          </a:xfrm>
        </p:grpSpPr>
        <p:sp>
          <p:nvSpPr>
            <p:cNvPr id="53" name="Google Shape;53;p6"/>
            <p:cNvSpPr/>
            <p:nvPr/>
          </p:nvSpPr>
          <p:spPr>
            <a:xfrm>
              <a:off x="-30788" y="4734807"/>
              <a:ext cx="9228667" cy="455673"/>
            </a:xfrm>
            <a:prstGeom prst="rect">
              <a:avLst/>
            </a:prstGeom>
            <a:solidFill>
              <a:srgbClr val="E5E5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54;p6"/>
            <p:cNvSpPr/>
            <p:nvPr/>
          </p:nvSpPr>
          <p:spPr>
            <a:xfrm>
              <a:off x="635303" y="4661517"/>
              <a:ext cx="387197" cy="528963"/>
            </a:xfrm>
            <a:prstGeom prst="rect">
              <a:avLst/>
            </a:prstGeom>
            <a:solidFill>
              <a:srgbClr val="0F4D8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55;p6"/>
            <p:cNvSpPr txBox="1"/>
            <p:nvPr/>
          </p:nvSpPr>
          <p:spPr>
            <a:xfrm>
              <a:off x="1030972" y="4823737"/>
              <a:ext cx="3613600" cy="2308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en-US" sz="900" b="0" i="0" u="none" strike="noStrike" cap="none">
                  <a:solidFill>
                    <a:srgbClr val="252626"/>
                  </a:solidFill>
                  <a:latin typeface="Arial"/>
                  <a:ea typeface="Arial"/>
                  <a:cs typeface="Arial"/>
                  <a:sym typeface="Arial"/>
                </a:rPr>
                <a:t>GALLAUDET UNIVERSITY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56" name="Google Shape;56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85095" y="4780266"/>
            <a:ext cx="287611" cy="2116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ith footer: white">
  <p:cSld name="Blank with footer: white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Google Shape;58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83819" y="4514843"/>
            <a:ext cx="684581" cy="75183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9" name="Google Shape;59;p7"/>
          <p:cNvGrpSpPr/>
          <p:nvPr/>
        </p:nvGrpSpPr>
        <p:grpSpPr>
          <a:xfrm>
            <a:off x="-30788" y="4661517"/>
            <a:ext cx="9228667" cy="528963"/>
            <a:chOff x="-30788" y="4661517"/>
            <a:chExt cx="9228667" cy="528963"/>
          </a:xfrm>
        </p:grpSpPr>
        <p:sp>
          <p:nvSpPr>
            <p:cNvPr id="60" name="Google Shape;60;p7"/>
            <p:cNvSpPr/>
            <p:nvPr/>
          </p:nvSpPr>
          <p:spPr>
            <a:xfrm>
              <a:off x="-30788" y="4734807"/>
              <a:ext cx="9228667" cy="455673"/>
            </a:xfrm>
            <a:prstGeom prst="rect">
              <a:avLst/>
            </a:prstGeom>
            <a:solidFill>
              <a:srgbClr val="E5E5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61;p7"/>
            <p:cNvSpPr/>
            <p:nvPr/>
          </p:nvSpPr>
          <p:spPr>
            <a:xfrm>
              <a:off x="635303" y="4661517"/>
              <a:ext cx="387197" cy="528963"/>
            </a:xfrm>
            <a:prstGeom prst="rect">
              <a:avLst/>
            </a:prstGeom>
            <a:solidFill>
              <a:srgbClr val="0F4D8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62;p7"/>
            <p:cNvSpPr txBox="1"/>
            <p:nvPr/>
          </p:nvSpPr>
          <p:spPr>
            <a:xfrm>
              <a:off x="1030972" y="4823737"/>
              <a:ext cx="3613600" cy="2308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en-US" sz="900" b="0" i="0" u="none" strike="noStrike" cap="none">
                  <a:solidFill>
                    <a:srgbClr val="666666"/>
                  </a:solidFill>
                  <a:latin typeface="Arial"/>
                  <a:ea typeface="Arial"/>
                  <a:cs typeface="Arial"/>
                  <a:sym typeface="Arial"/>
                </a:rPr>
                <a:t>GALLAUDET UNIVERSITY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63" name="Google Shape;63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5095" y="4780266"/>
            <a:ext cx="287611" cy="2116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losing slide with IUPUI lockup">
  <p:cSld name="Closing slide with IUPUI lockup">
    <p:bg>
      <p:bgPr>
        <a:solidFill>
          <a:srgbClr val="0F4D81"/>
        </a:solid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2"/>
          <p:cNvSpPr txBox="1">
            <a:spLocks noGrp="1"/>
          </p:cNvSpPr>
          <p:nvPr>
            <p:ph type="body" idx="1"/>
          </p:nvPr>
        </p:nvSpPr>
        <p:spPr>
          <a:xfrm>
            <a:off x="536602" y="680397"/>
            <a:ext cx="7859185" cy="272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3302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1600"/>
              <a:buChar char="»"/>
              <a:defRPr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9" name="Google Shape;99;p12"/>
          <p:cNvSpPr/>
          <p:nvPr/>
        </p:nvSpPr>
        <p:spPr>
          <a:xfrm>
            <a:off x="-15847" y="680397"/>
            <a:ext cx="82664" cy="387197"/>
          </a:xfrm>
          <a:prstGeom prst="rect">
            <a:avLst/>
          </a:prstGeom>
          <a:solidFill>
            <a:srgbClr val="EFCA7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0" name="Google Shape;100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36602" y="4191188"/>
            <a:ext cx="1359575" cy="5438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page">
  <p:cSld name="1_Title page">
    <p:bg>
      <p:bgPr>
        <a:solidFill>
          <a:schemeClr val="lt1"/>
        </a:solid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3"/>
          <p:cNvSpPr txBox="1">
            <a:spLocks noGrp="1"/>
          </p:cNvSpPr>
          <p:nvPr>
            <p:ph type="title"/>
          </p:nvPr>
        </p:nvSpPr>
        <p:spPr>
          <a:xfrm>
            <a:off x="530694" y="2766523"/>
            <a:ext cx="7734221" cy="11144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52626"/>
              </a:buClr>
              <a:buSzPts val="4000"/>
              <a:buFont typeface="Arial"/>
              <a:buNone/>
              <a:defRPr sz="4000" b="1" i="0">
                <a:solidFill>
                  <a:srgbClr val="25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13"/>
          <p:cNvSpPr txBox="1">
            <a:spLocks noGrp="1"/>
          </p:cNvSpPr>
          <p:nvPr>
            <p:ph type="body" idx="1"/>
          </p:nvPr>
        </p:nvSpPr>
        <p:spPr>
          <a:xfrm>
            <a:off x="530694" y="4709821"/>
            <a:ext cx="7734222" cy="2776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 b="1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4" name="Google Shape;104;p13"/>
          <p:cNvSpPr txBox="1">
            <a:spLocks noGrp="1"/>
          </p:cNvSpPr>
          <p:nvPr>
            <p:ph type="body" idx="2"/>
          </p:nvPr>
        </p:nvSpPr>
        <p:spPr>
          <a:xfrm>
            <a:off x="530693" y="2443859"/>
            <a:ext cx="7734222" cy="25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0">
                <a:solidFill>
                  <a:srgbClr val="0F4D8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05" name="Google Shape;105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30694" y="712999"/>
            <a:ext cx="2360743" cy="10989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3"/>
          <p:cNvPicPr preferRelativeResize="0"/>
          <p:nvPr/>
        </p:nvPicPr>
        <p:blipFill rotWithShape="1">
          <a:blip r:embed="rId3">
            <a:alphaModFix/>
          </a:blip>
          <a:srcRect r="28295" b="21854"/>
          <a:stretch/>
        </p:blipFill>
        <p:spPr>
          <a:xfrm rot="-5400000">
            <a:off x="5197799" y="224579"/>
            <a:ext cx="4170783" cy="37216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1161892" y="634604"/>
            <a:ext cx="6802482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1161892" y="1589938"/>
            <a:ext cx="6802482" cy="3215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2" r:id="rId3"/>
    <p:sldLayoutId id="2147483653" r:id="rId4"/>
    <p:sldLayoutId id="2147483658" r:id="rId5"/>
    <p:sldLayoutId id="2147483659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gallaudet.edu/institutional-research-effectiveness/institutional-research/reports-and-surveys/gallaudet-university-campus-climate-survey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mailto:lindsay.buchko@gallaudet.edu" TargetMode="External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5.xml"/><Relationship Id="rId4" Type="http://schemas.openxmlformats.org/officeDocument/2006/relationships/hyperlink" Target="mailto:caroline.finklea.vizzuto@gallaudet.edu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4"/>
          <p:cNvSpPr txBox="1">
            <a:spLocks noGrp="1"/>
          </p:cNvSpPr>
          <p:nvPr>
            <p:ph type="title"/>
          </p:nvPr>
        </p:nvSpPr>
        <p:spPr>
          <a:xfrm>
            <a:off x="530694" y="2922640"/>
            <a:ext cx="6929234" cy="11144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52626"/>
              </a:buClr>
              <a:buSzPct val="100000"/>
              <a:buFont typeface="Arial"/>
              <a:buNone/>
            </a:pPr>
            <a:r>
              <a:rPr lang="en-US"/>
              <a:t>Assessing Campus Climate for Gallaudet University Employees 2025:</a:t>
            </a:r>
            <a:br>
              <a:rPr lang="en-US"/>
            </a:br>
            <a:r>
              <a:rPr lang="en-US"/>
              <a:t>Employee Satisfaction Survey</a:t>
            </a:r>
            <a:endParaRPr/>
          </a:p>
        </p:txBody>
      </p:sp>
      <p:sp>
        <p:nvSpPr>
          <p:cNvPr id="112" name="Google Shape;112;p14"/>
          <p:cNvSpPr txBox="1">
            <a:spLocks noGrp="1"/>
          </p:cNvSpPr>
          <p:nvPr>
            <p:ph type="body" idx="1"/>
          </p:nvPr>
        </p:nvSpPr>
        <p:spPr>
          <a:xfrm>
            <a:off x="1430105" y="1837454"/>
            <a:ext cx="7734222" cy="2776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GALLAUDET UNIVERSITY</a:t>
            </a:r>
            <a:endParaRPr/>
          </a:p>
        </p:txBody>
      </p:sp>
      <p:sp>
        <p:nvSpPr>
          <p:cNvPr id="113" name="Google Shape;113;p14"/>
          <p:cNvSpPr txBox="1">
            <a:spLocks noGrp="1"/>
          </p:cNvSpPr>
          <p:nvPr>
            <p:ph type="body" idx="2"/>
          </p:nvPr>
        </p:nvSpPr>
        <p:spPr>
          <a:xfrm>
            <a:off x="1430105" y="2115108"/>
            <a:ext cx="7734222" cy="25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Office of Institutional Research 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>
          <a:extLst>
            <a:ext uri="{FF2B5EF4-FFF2-40B4-BE49-F238E27FC236}">
              <a16:creationId xmlns:a16="http://schemas.microsoft.com/office/drawing/2014/main" id="{1F318F74-16A6-6A72-1C83-DBF3E6FE74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8">
            <a:extLst>
              <a:ext uri="{FF2B5EF4-FFF2-40B4-BE49-F238E27FC236}">
                <a16:creationId xmlns:a16="http://schemas.microsoft.com/office/drawing/2014/main" id="{BB805F3C-4308-AD9B-A584-0088A6C1104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833956" y="284947"/>
            <a:ext cx="3700462" cy="25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/>
            <a:r>
              <a:rPr lang="en-US"/>
              <a:t>Results of 2025 Employee Satisfaction Survey (ESS)</a:t>
            </a:r>
            <a:endParaRPr/>
          </a:p>
        </p:txBody>
      </p:sp>
      <p:sp>
        <p:nvSpPr>
          <p:cNvPr id="138" name="Google Shape;138;p18">
            <a:extLst>
              <a:ext uri="{FF2B5EF4-FFF2-40B4-BE49-F238E27FC236}">
                <a16:creationId xmlns:a16="http://schemas.microsoft.com/office/drawing/2014/main" id="{E2D79BE4-1A0B-3100-63E2-F86F8430380D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529827" y="284947"/>
            <a:ext cx="8004391" cy="6990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1"/>
              </a:buClr>
              <a:buSzPts val="3000"/>
              <a:buFont typeface="Arial"/>
              <a:buNone/>
            </a:pPr>
            <a:r>
              <a:rPr lang="en-US"/>
              <a:t>2025 ESS Responses</a:t>
            </a:r>
            <a:endParaRPr/>
          </a:p>
        </p:txBody>
      </p:sp>
      <p:sp>
        <p:nvSpPr>
          <p:cNvPr id="139" name="Google Shape;139;p18">
            <a:extLst>
              <a:ext uri="{FF2B5EF4-FFF2-40B4-BE49-F238E27FC236}">
                <a16:creationId xmlns:a16="http://schemas.microsoft.com/office/drawing/2014/main" id="{2040BA85-1E28-A804-95BD-CFF440E9510D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82595" y="1249680"/>
            <a:ext cx="7651623" cy="3116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800"/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tx1"/>
                </a:solidFill>
              </a:rPr>
              <a:t>Breakdown of respondents by employee type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800"/>
              <a:buNone/>
            </a:pPr>
            <a:endParaRPr lang="en-US" sz="2400">
              <a:solidFill>
                <a:schemeClr val="tx1"/>
              </a:solidFill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82A19122-90DA-7238-15D4-B5DFF8F3D8F2}"/>
              </a:ext>
            </a:extLst>
          </p:cNvPr>
          <p:cNvGraphicFramePr>
            <a:graphicFrameLocks noGrp="1"/>
          </p:cNvGraphicFramePr>
          <p:nvPr/>
        </p:nvGraphicFramePr>
        <p:xfrm>
          <a:off x="527538" y="1780442"/>
          <a:ext cx="8266726" cy="2743197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645963">
                  <a:extLst>
                    <a:ext uri="{9D8B030D-6E8A-4147-A177-3AD203B41FA5}">
                      <a16:colId xmlns:a16="http://schemas.microsoft.com/office/drawing/2014/main" val="691442289"/>
                    </a:ext>
                  </a:extLst>
                </a:gridCol>
                <a:gridCol w="2014903">
                  <a:extLst>
                    <a:ext uri="{9D8B030D-6E8A-4147-A177-3AD203B41FA5}">
                      <a16:colId xmlns:a16="http://schemas.microsoft.com/office/drawing/2014/main" val="1251891485"/>
                    </a:ext>
                  </a:extLst>
                </a:gridCol>
                <a:gridCol w="1151465">
                  <a:extLst>
                    <a:ext uri="{9D8B030D-6E8A-4147-A177-3AD203B41FA5}">
                      <a16:colId xmlns:a16="http://schemas.microsoft.com/office/drawing/2014/main" val="2719161727"/>
                    </a:ext>
                  </a:extLst>
                </a:gridCol>
                <a:gridCol w="1151465">
                  <a:extLst>
                    <a:ext uri="{9D8B030D-6E8A-4147-A177-3AD203B41FA5}">
                      <a16:colId xmlns:a16="http://schemas.microsoft.com/office/drawing/2014/main" val="3985068804"/>
                    </a:ext>
                  </a:extLst>
                </a:gridCol>
                <a:gridCol w="1151465">
                  <a:extLst>
                    <a:ext uri="{9D8B030D-6E8A-4147-A177-3AD203B41FA5}">
                      <a16:colId xmlns:a16="http://schemas.microsoft.com/office/drawing/2014/main" val="739750696"/>
                    </a:ext>
                  </a:extLst>
                </a:gridCol>
                <a:gridCol w="1151465">
                  <a:extLst>
                    <a:ext uri="{9D8B030D-6E8A-4147-A177-3AD203B41FA5}">
                      <a16:colId xmlns:a16="http://schemas.microsoft.com/office/drawing/2014/main" val="4263103825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/>
                        <a:t>Employee Role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/>
                        <a:t>N ESS Responses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/>
                        <a:t>% of Total</a:t>
                      </a:r>
                      <a:br>
                        <a:rPr lang="en-US"/>
                      </a:br>
                      <a:r>
                        <a:rPr lang="en-US"/>
                        <a:t>ESS Responses - 2025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1482449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US"/>
                        <a:t>Faculty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/>
                        <a:t>83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/>
                        <a:t>20%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149801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US"/>
                        <a:t>All Staff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/>
                        <a:t>180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/>
                        <a:t>44%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8271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Exempt Staff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Non-Exempt Staff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/>
                        <a:t>137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/>
                        <a:t>43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76%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24%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3004145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US"/>
                        <a:t>Administrator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/>
                        <a:t>29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/>
                        <a:t>7%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6449488"/>
                  </a:ext>
                </a:extLst>
              </a:tr>
              <a:tr h="370838">
                <a:tc gridSpan="2"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b="0"/>
                        <a:t>Unknown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b="0"/>
                        <a:t>115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b="0"/>
                        <a:t>28%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7579766"/>
                  </a:ext>
                </a:extLst>
              </a:tr>
              <a:tr h="370839">
                <a:tc gridSpan="2"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b="1"/>
                        <a:t>Total Employees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b="1"/>
                        <a:t>407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b="1"/>
                        <a:t>100%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23699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03359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>
          <a:extLst>
            <a:ext uri="{FF2B5EF4-FFF2-40B4-BE49-F238E27FC236}">
              <a16:creationId xmlns:a16="http://schemas.microsoft.com/office/drawing/2014/main" id="{1EAA42E3-1E6D-4FC4-58DC-DBCBE79E71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8">
            <a:extLst>
              <a:ext uri="{FF2B5EF4-FFF2-40B4-BE49-F238E27FC236}">
                <a16:creationId xmlns:a16="http://schemas.microsoft.com/office/drawing/2014/main" id="{D2432446-18F8-150E-D8FE-22F8005BA5A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833956" y="284947"/>
            <a:ext cx="3700462" cy="25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/>
            <a:r>
              <a:rPr lang="en-US"/>
              <a:t>Results of 2025 Employee Satisfaction Survey (ESS)</a:t>
            </a:r>
            <a:endParaRPr/>
          </a:p>
        </p:txBody>
      </p:sp>
      <p:sp>
        <p:nvSpPr>
          <p:cNvPr id="138" name="Google Shape;138;p18">
            <a:extLst>
              <a:ext uri="{FF2B5EF4-FFF2-40B4-BE49-F238E27FC236}">
                <a16:creationId xmlns:a16="http://schemas.microsoft.com/office/drawing/2014/main" id="{9606445E-9985-8AB0-E38B-87E12EE08033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529827" y="411153"/>
            <a:ext cx="8004391" cy="6990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1"/>
              </a:buClr>
              <a:buSzPts val="3000"/>
              <a:buFont typeface="Arial"/>
              <a:buNone/>
            </a:pPr>
            <a:r>
              <a:rPr lang="en-US"/>
              <a:t>Section I. Overall</a:t>
            </a:r>
            <a:endParaRPr/>
          </a:p>
        </p:txBody>
      </p:sp>
      <p:sp>
        <p:nvSpPr>
          <p:cNvPr id="3" name="Google Shape;139;p18">
            <a:extLst>
              <a:ext uri="{FF2B5EF4-FFF2-40B4-BE49-F238E27FC236}">
                <a16:creationId xmlns:a16="http://schemas.microsoft.com/office/drawing/2014/main" id="{3C8CC901-C871-38B6-6E17-60DFD91BDB71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82595" y="1430257"/>
            <a:ext cx="7651623" cy="31783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algn="ctr">
              <a:buNone/>
            </a:pPr>
            <a:r>
              <a:rPr lang="en-US" sz="3200" b="1">
                <a:solidFill>
                  <a:schemeClr val="tx1"/>
                </a:solidFill>
              </a:rPr>
              <a:t>How likely would you be to recommend this institution to friends or family looking into enroll at a college or university like this one?</a:t>
            </a:r>
            <a:endParaRPr lang="en-US">
              <a:solidFill>
                <a:schemeClr val="tx1"/>
              </a:solidFill>
            </a:endParaRPr>
          </a:p>
          <a:p>
            <a:pPr algn="ctr">
              <a:buNone/>
            </a:pPr>
            <a:endParaRPr lang="en-US" sz="3200" b="1">
              <a:solidFill>
                <a:schemeClr val="tx1"/>
              </a:solidFill>
            </a:endParaRPr>
          </a:p>
          <a:p>
            <a:pPr algn="ctr">
              <a:buNone/>
            </a:pPr>
            <a:r>
              <a:rPr lang="en-US" sz="3200" b="1">
                <a:solidFill>
                  <a:schemeClr val="tx1"/>
                </a:solidFill>
              </a:rPr>
              <a:t>How likely are you to recommend this institution as a good place to work?  </a:t>
            </a:r>
            <a:endParaRPr lang="en-US">
              <a:solidFill>
                <a:schemeClr val="tx1"/>
              </a:solidFill>
            </a:endParaRPr>
          </a:p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lang="en-US" sz="32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69152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>
          <a:extLst>
            <a:ext uri="{FF2B5EF4-FFF2-40B4-BE49-F238E27FC236}">
              <a16:creationId xmlns:a16="http://schemas.microsoft.com/office/drawing/2014/main" id="{5A778CDC-93BE-307B-C494-F19AB04B82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8">
            <a:extLst>
              <a:ext uri="{FF2B5EF4-FFF2-40B4-BE49-F238E27FC236}">
                <a16:creationId xmlns:a16="http://schemas.microsoft.com/office/drawing/2014/main" id="{9D6DB494-66D7-FB21-A57D-11E87D25E18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833956" y="284947"/>
            <a:ext cx="3700462" cy="25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/>
            <a:r>
              <a:rPr lang="en-US"/>
              <a:t>Results of 2025 Employee Satisfaction Survey (ESS)</a:t>
            </a:r>
            <a:endParaRPr/>
          </a:p>
        </p:txBody>
      </p:sp>
      <p:sp>
        <p:nvSpPr>
          <p:cNvPr id="138" name="Google Shape;138;p18">
            <a:extLst>
              <a:ext uri="{FF2B5EF4-FFF2-40B4-BE49-F238E27FC236}">
                <a16:creationId xmlns:a16="http://schemas.microsoft.com/office/drawing/2014/main" id="{36AB14C2-8AF3-3C2C-8AEB-B61802A17391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529827" y="411153"/>
            <a:ext cx="8004391" cy="6990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1"/>
              </a:buClr>
              <a:buSzPts val="3000"/>
              <a:buFont typeface="Arial"/>
              <a:buNone/>
            </a:pPr>
            <a:r>
              <a:rPr lang="en-US"/>
              <a:t>Section I. Overall</a:t>
            </a:r>
            <a:endParaRPr/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C5C93308-AAA1-8419-E7B3-3348DA4D5B5D}"/>
              </a:ext>
            </a:extLst>
          </p:cNvPr>
          <p:cNvGraphicFramePr>
            <a:graphicFrameLocks/>
          </p:cNvGraphicFramePr>
          <p:nvPr/>
        </p:nvGraphicFramePr>
        <p:xfrm>
          <a:off x="2001953" y="1074747"/>
          <a:ext cx="5486400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861984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>
          <a:extLst>
            <a:ext uri="{FF2B5EF4-FFF2-40B4-BE49-F238E27FC236}">
              <a16:creationId xmlns:a16="http://schemas.microsoft.com/office/drawing/2014/main" id="{0B6E603B-D39B-1C2B-D615-951A185E3C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8">
            <a:extLst>
              <a:ext uri="{FF2B5EF4-FFF2-40B4-BE49-F238E27FC236}">
                <a16:creationId xmlns:a16="http://schemas.microsoft.com/office/drawing/2014/main" id="{4379AEA7-BBE6-9EAC-346C-A3593F2F55D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833956" y="284947"/>
            <a:ext cx="3700462" cy="25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/>
            <a:r>
              <a:rPr lang="en-US"/>
              <a:t>Results of 2025 Employee Satisfaction Survey (ESS)</a:t>
            </a:r>
            <a:endParaRPr/>
          </a:p>
        </p:txBody>
      </p:sp>
      <p:sp>
        <p:nvSpPr>
          <p:cNvPr id="138" name="Google Shape;138;p18">
            <a:extLst>
              <a:ext uri="{FF2B5EF4-FFF2-40B4-BE49-F238E27FC236}">
                <a16:creationId xmlns:a16="http://schemas.microsoft.com/office/drawing/2014/main" id="{7A4720A2-D062-AC67-7D16-9C2CEAF80953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529827" y="411153"/>
            <a:ext cx="8004391" cy="6990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1"/>
              </a:buClr>
              <a:buSzPts val="3000"/>
              <a:buFont typeface="Arial"/>
              <a:buNone/>
            </a:pPr>
            <a:r>
              <a:rPr lang="en-US"/>
              <a:t>Section I. Overall</a:t>
            </a:r>
            <a:endParaRPr/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706266A2-8D7D-9D04-4401-F96B64BC7521}"/>
              </a:ext>
            </a:extLst>
          </p:cNvPr>
          <p:cNvGraphicFramePr>
            <a:graphicFrameLocks/>
          </p:cNvGraphicFramePr>
          <p:nvPr/>
        </p:nvGraphicFramePr>
        <p:xfrm>
          <a:off x="1828800" y="1074747"/>
          <a:ext cx="5486400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ight Brace 4">
            <a:extLst>
              <a:ext uri="{FF2B5EF4-FFF2-40B4-BE49-F238E27FC236}">
                <a16:creationId xmlns:a16="http://schemas.microsoft.com/office/drawing/2014/main" id="{419B16D0-DBEC-8216-FACA-508BF5FA9BC2}"/>
              </a:ext>
            </a:extLst>
          </p:cNvPr>
          <p:cNvSpPr/>
          <p:nvPr/>
        </p:nvSpPr>
        <p:spPr>
          <a:xfrm>
            <a:off x="4115638" y="2538297"/>
            <a:ext cx="254815" cy="1335446"/>
          </a:xfrm>
          <a:prstGeom prst="rightBrace">
            <a:avLst/>
          </a:prstGeom>
          <a:ln cmpd="sng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9034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>
          <a:extLst>
            <a:ext uri="{FF2B5EF4-FFF2-40B4-BE49-F238E27FC236}">
              <a16:creationId xmlns:a16="http://schemas.microsoft.com/office/drawing/2014/main" id="{480D5E38-BEA4-22C8-5A8B-CDF62E36D5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8">
            <a:extLst>
              <a:ext uri="{FF2B5EF4-FFF2-40B4-BE49-F238E27FC236}">
                <a16:creationId xmlns:a16="http://schemas.microsoft.com/office/drawing/2014/main" id="{9ADC9F07-6BEB-CDC0-0A41-E840E800FF9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833956" y="284947"/>
            <a:ext cx="3700462" cy="25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/>
            <a:r>
              <a:rPr lang="en-US"/>
              <a:t>Results of 2025 Employee Satisfaction Survey (ESS)</a:t>
            </a:r>
            <a:endParaRPr/>
          </a:p>
        </p:txBody>
      </p:sp>
      <p:sp>
        <p:nvSpPr>
          <p:cNvPr id="138" name="Google Shape;138;p18">
            <a:extLst>
              <a:ext uri="{FF2B5EF4-FFF2-40B4-BE49-F238E27FC236}">
                <a16:creationId xmlns:a16="http://schemas.microsoft.com/office/drawing/2014/main" id="{A3162AA4-1910-3B81-7DD9-60FB35C49414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529827" y="411153"/>
            <a:ext cx="8004391" cy="6990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1"/>
              </a:buClr>
              <a:buSzPts val="3000"/>
              <a:buFont typeface="Arial"/>
              <a:buNone/>
            </a:pPr>
            <a:r>
              <a:rPr lang="en-US"/>
              <a:t>Section I. Overall</a:t>
            </a:r>
            <a:endParaRPr/>
          </a:p>
        </p:txBody>
      </p:sp>
      <p:sp>
        <p:nvSpPr>
          <p:cNvPr id="3" name="Google Shape;139;p18">
            <a:extLst>
              <a:ext uri="{FF2B5EF4-FFF2-40B4-BE49-F238E27FC236}">
                <a16:creationId xmlns:a16="http://schemas.microsoft.com/office/drawing/2014/main" id="{5D44D15B-8C0C-99C0-C2E4-B720998A0730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82595" y="1430257"/>
            <a:ext cx="7651623" cy="31783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800"/>
              <a:buNone/>
            </a:pPr>
            <a:r>
              <a:rPr lang="en-US"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Open-ended results for what is this institution doing well?</a:t>
            </a:r>
            <a:endParaRPr 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19164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>
          <a:extLst>
            <a:ext uri="{FF2B5EF4-FFF2-40B4-BE49-F238E27FC236}">
              <a16:creationId xmlns:a16="http://schemas.microsoft.com/office/drawing/2014/main" id="{3983B3C4-99D0-EFC9-C965-1ADE2F286C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8">
            <a:extLst>
              <a:ext uri="{FF2B5EF4-FFF2-40B4-BE49-F238E27FC236}">
                <a16:creationId xmlns:a16="http://schemas.microsoft.com/office/drawing/2014/main" id="{8B597967-C9A7-1696-8008-AECCA0D5918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833956" y="284947"/>
            <a:ext cx="3700462" cy="25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/>
            <a:r>
              <a:rPr lang="en-US"/>
              <a:t>Results of 2025 Employee Satisfaction Survey (ESS)</a:t>
            </a:r>
            <a:endParaRPr/>
          </a:p>
        </p:txBody>
      </p:sp>
      <p:sp>
        <p:nvSpPr>
          <p:cNvPr id="138" name="Google Shape;138;p18">
            <a:extLst>
              <a:ext uri="{FF2B5EF4-FFF2-40B4-BE49-F238E27FC236}">
                <a16:creationId xmlns:a16="http://schemas.microsoft.com/office/drawing/2014/main" id="{85C8A82D-F97C-E88E-AA9A-28686A6E2B1A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609582" y="118544"/>
            <a:ext cx="8004391" cy="6990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1"/>
              </a:buClr>
              <a:buSzPts val="3000"/>
              <a:buFont typeface="Arial"/>
              <a:buNone/>
            </a:pPr>
            <a:r>
              <a:rPr lang="en-US"/>
              <a:t>Section I. Overall</a:t>
            </a:r>
            <a:endParaRPr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E11E888-6D67-ABC1-94FB-46AF15D706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82" y="1848801"/>
            <a:ext cx="8113497" cy="3176155"/>
          </a:xfrm>
          <a:prstGeom prst="rect">
            <a:avLst/>
          </a:prstGeom>
        </p:spPr>
      </p:pic>
      <p:sp>
        <p:nvSpPr>
          <p:cNvPr id="8" name="Google Shape;139;p18">
            <a:extLst>
              <a:ext uri="{FF2B5EF4-FFF2-40B4-BE49-F238E27FC236}">
                <a16:creationId xmlns:a16="http://schemas.microsoft.com/office/drawing/2014/main" id="{EC1B8A39-AD10-BF54-2753-9AED81FB9A62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09582" y="838961"/>
            <a:ext cx="8004391" cy="34655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800"/>
              <a:buNone/>
            </a:pPr>
            <a:r>
              <a:rPr lang="en-US"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Heatmap of What Gallaudet is Doing Well: Thematic Highlights from Employees</a:t>
            </a:r>
            <a:endParaRPr lang="en-US" sz="1500">
              <a:latin typeface="Arial" panose="020B0604020202020204" pitchFamily="34" charset="0"/>
              <a:ea typeface="MS PGothic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30358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>
          <a:extLst>
            <a:ext uri="{FF2B5EF4-FFF2-40B4-BE49-F238E27FC236}">
              <a16:creationId xmlns:a16="http://schemas.microsoft.com/office/drawing/2014/main" id="{9E3839AA-BF53-BD53-4063-31B2D60E86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8">
            <a:extLst>
              <a:ext uri="{FF2B5EF4-FFF2-40B4-BE49-F238E27FC236}">
                <a16:creationId xmlns:a16="http://schemas.microsoft.com/office/drawing/2014/main" id="{6B7A256C-D07E-02DB-690A-691F94B6453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833956" y="284947"/>
            <a:ext cx="3700462" cy="25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/>
            <a:r>
              <a:rPr lang="en-US"/>
              <a:t>Results of 2025 Employee Satisfaction Survey (ESS)</a:t>
            </a:r>
            <a:endParaRPr/>
          </a:p>
        </p:txBody>
      </p:sp>
      <p:sp>
        <p:nvSpPr>
          <p:cNvPr id="138" name="Google Shape;138;p18">
            <a:extLst>
              <a:ext uri="{FF2B5EF4-FFF2-40B4-BE49-F238E27FC236}">
                <a16:creationId xmlns:a16="http://schemas.microsoft.com/office/drawing/2014/main" id="{48369D18-B37D-3B28-4C24-7F0203D4FDF4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529827" y="411153"/>
            <a:ext cx="8004391" cy="6990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1"/>
              </a:buClr>
              <a:buSzPts val="3000"/>
              <a:buFont typeface="Arial"/>
              <a:buNone/>
            </a:pPr>
            <a:r>
              <a:rPr lang="en-US"/>
              <a:t>Section I. Overall</a:t>
            </a:r>
            <a:endParaRPr/>
          </a:p>
        </p:txBody>
      </p:sp>
      <p:sp>
        <p:nvSpPr>
          <p:cNvPr id="3" name="Google Shape;139;p18">
            <a:extLst>
              <a:ext uri="{FF2B5EF4-FFF2-40B4-BE49-F238E27FC236}">
                <a16:creationId xmlns:a16="http://schemas.microsoft.com/office/drawing/2014/main" id="{140E7086-B094-74CC-9563-0103019FB3EB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82595" y="1430257"/>
            <a:ext cx="7651623" cy="31783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>
              <a:buClr>
                <a:srgbClr val="929292"/>
              </a:buClr>
              <a:buNone/>
            </a:pPr>
            <a:r>
              <a:rPr lang="en-US"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Gallaudet Doing Well: Top 3 Thematic Highlights from Employees Further Explained</a:t>
            </a:r>
            <a:endParaRPr 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31461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>
          <a:extLst>
            <a:ext uri="{FF2B5EF4-FFF2-40B4-BE49-F238E27FC236}">
              <a16:creationId xmlns:a16="http://schemas.microsoft.com/office/drawing/2014/main" id="{D1900B21-59C4-721C-4EFD-65F4914A00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8">
            <a:extLst>
              <a:ext uri="{FF2B5EF4-FFF2-40B4-BE49-F238E27FC236}">
                <a16:creationId xmlns:a16="http://schemas.microsoft.com/office/drawing/2014/main" id="{D0382B62-E35C-D40B-25FC-387CA9B1532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833956" y="284947"/>
            <a:ext cx="3700462" cy="25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/>
            <a:r>
              <a:rPr lang="en-US"/>
              <a:t>Results of 2025 Employee Satisfaction Survey (ESS)</a:t>
            </a:r>
            <a:endParaRPr/>
          </a:p>
        </p:txBody>
      </p:sp>
      <p:sp>
        <p:nvSpPr>
          <p:cNvPr id="139" name="Google Shape;139;p18">
            <a:extLst>
              <a:ext uri="{FF2B5EF4-FFF2-40B4-BE49-F238E27FC236}">
                <a16:creationId xmlns:a16="http://schemas.microsoft.com/office/drawing/2014/main" id="{DFF9B47C-33A5-52DE-0F35-44F324E1BB64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529827" y="900767"/>
            <a:ext cx="8004391" cy="4242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indent="0">
              <a:buNone/>
            </a:pPr>
            <a:r>
              <a:rPr lang="en-US"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What is Gallaudet Doing Well: Top 3 Thematic Highlights from Employees</a:t>
            </a:r>
          </a:p>
          <a:p>
            <a:pPr marL="0" indent="0">
              <a:buNone/>
            </a:pPr>
            <a:endParaRPr lang="en-US" sz="1200">
              <a:latin typeface="Arial" panose="020B0604020202020204" pitchFamily="34" charset="0"/>
              <a:ea typeface="MS PGothic"/>
              <a:cs typeface="Arial" panose="020B0604020202020204" pitchFamily="34" charset="0"/>
            </a:endParaRPr>
          </a:p>
          <a:p>
            <a:pPr marL="514350" indent="-514350"/>
            <a:r>
              <a:rPr lang="en-US" sz="2400" b="1"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ASL/Bilingualism:</a:t>
            </a:r>
            <a:r>
              <a:rPr lang="en-US" sz="2400"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 Gallaudet remains a beacon for ASL and bilingual education</a:t>
            </a:r>
          </a:p>
          <a:p>
            <a:pPr marL="880110" lvl="1" indent="-5143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500"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“Access to ASL on different levels and value of human diversity.”</a:t>
            </a:r>
          </a:p>
          <a:p>
            <a:pPr marL="880110" lvl="1" indent="-5143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500"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“It values the use of ASL and creating a bilingual learning/work environment.”</a:t>
            </a:r>
          </a:p>
          <a:p>
            <a:pPr marL="880110" lvl="1" indent="-5143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500"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“Bilingual mission, support of research, competitive salary.”</a:t>
            </a:r>
          </a:p>
          <a:p>
            <a:pPr marL="880110" lvl="1" indent="-5143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500"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“Full bilingual access for everyone in ASL and written English.”</a:t>
            </a:r>
          </a:p>
        </p:txBody>
      </p:sp>
    </p:spTree>
    <p:extLst>
      <p:ext uri="{BB962C8B-B14F-4D97-AF65-F5344CB8AC3E}">
        <p14:creationId xmlns:p14="http://schemas.microsoft.com/office/powerpoint/2010/main" val="7962613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>
          <a:extLst>
            <a:ext uri="{FF2B5EF4-FFF2-40B4-BE49-F238E27FC236}">
              <a16:creationId xmlns:a16="http://schemas.microsoft.com/office/drawing/2014/main" id="{D8BE985A-C02D-2FA2-80F3-347666B5F2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8">
            <a:extLst>
              <a:ext uri="{FF2B5EF4-FFF2-40B4-BE49-F238E27FC236}">
                <a16:creationId xmlns:a16="http://schemas.microsoft.com/office/drawing/2014/main" id="{56E1299E-604E-3771-48D8-DBBDD21C140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833956" y="284947"/>
            <a:ext cx="3700462" cy="25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/>
            <a:r>
              <a:rPr lang="en-US"/>
              <a:t>Results of 2025 Employee Satisfaction Survey (ESS)</a:t>
            </a:r>
            <a:endParaRPr/>
          </a:p>
        </p:txBody>
      </p:sp>
      <p:sp>
        <p:nvSpPr>
          <p:cNvPr id="139" name="Google Shape;139;p18">
            <a:extLst>
              <a:ext uri="{FF2B5EF4-FFF2-40B4-BE49-F238E27FC236}">
                <a16:creationId xmlns:a16="http://schemas.microsoft.com/office/drawing/2014/main" id="{F01A4F9F-8EBB-831A-E70F-450678C5FBF5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529827" y="900767"/>
            <a:ext cx="8004391" cy="4242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indent="0">
              <a:buNone/>
            </a:pPr>
            <a:r>
              <a:rPr lang="en-US"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What is Gallaudet Doing Well: Top 3 Thematic Highlights from Employees</a:t>
            </a:r>
          </a:p>
          <a:p>
            <a:pPr marL="0" indent="0">
              <a:buNone/>
            </a:pPr>
            <a:endParaRPr lang="en-US" sz="1200">
              <a:latin typeface="Arial" panose="020B0604020202020204" pitchFamily="34" charset="0"/>
              <a:ea typeface="MS PGothic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 startAt="2"/>
            </a:pPr>
            <a:r>
              <a:rPr lang="en-US" sz="2400" b="1"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Mission-Driven / Values:</a:t>
            </a:r>
            <a:r>
              <a:rPr lang="en-US" sz="2400"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 Employees deeply connect to the educational mission and student success.</a:t>
            </a:r>
          </a:p>
          <a:p>
            <a:pPr marL="880110" lvl="1" indent="-5143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500"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“Attaining academic excellence for the Deaf globally.”</a:t>
            </a:r>
          </a:p>
          <a:p>
            <a:pPr marL="880110" lvl="1" indent="-5143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500"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“Clear mission and goals; focus on students and equity.”</a:t>
            </a:r>
          </a:p>
          <a:p>
            <a:pPr marL="880110" lvl="1" indent="-5143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500"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“Commitment to both academic excellence and diversity.”</a:t>
            </a:r>
          </a:p>
          <a:p>
            <a:pPr marL="880110" lvl="1" indent="-5143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500"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“Everyone is united in our mission to educate deaf and hard of hearing people. If it weren’t for this, many employees (including myself) would leave.”</a:t>
            </a:r>
          </a:p>
        </p:txBody>
      </p:sp>
    </p:spTree>
    <p:extLst>
      <p:ext uri="{BB962C8B-B14F-4D97-AF65-F5344CB8AC3E}">
        <p14:creationId xmlns:p14="http://schemas.microsoft.com/office/powerpoint/2010/main" val="42268074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>
          <a:extLst>
            <a:ext uri="{FF2B5EF4-FFF2-40B4-BE49-F238E27FC236}">
              <a16:creationId xmlns:a16="http://schemas.microsoft.com/office/drawing/2014/main" id="{3E94390C-0779-50A2-3C93-7D6277A70C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8">
            <a:extLst>
              <a:ext uri="{FF2B5EF4-FFF2-40B4-BE49-F238E27FC236}">
                <a16:creationId xmlns:a16="http://schemas.microsoft.com/office/drawing/2014/main" id="{E0796EE1-F1B0-2D78-D64B-A7895128AAC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833956" y="284947"/>
            <a:ext cx="3700462" cy="25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/>
            <a:r>
              <a:rPr lang="en-US"/>
              <a:t>Results of 2025 Employee Satisfaction Survey (ESS)</a:t>
            </a:r>
            <a:endParaRPr/>
          </a:p>
        </p:txBody>
      </p:sp>
      <p:sp>
        <p:nvSpPr>
          <p:cNvPr id="139" name="Google Shape;139;p18">
            <a:extLst>
              <a:ext uri="{FF2B5EF4-FFF2-40B4-BE49-F238E27FC236}">
                <a16:creationId xmlns:a16="http://schemas.microsoft.com/office/drawing/2014/main" id="{FA93FA19-F042-4617-B253-FC4AAB450C6A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529827" y="900767"/>
            <a:ext cx="8004391" cy="4242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indent="0">
              <a:buNone/>
            </a:pPr>
            <a:r>
              <a:rPr lang="en-US"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What is Gallaudet Doing Well: Top 3 Thematic Highlights from Employees</a:t>
            </a:r>
          </a:p>
          <a:p>
            <a:pPr marL="0" indent="0">
              <a:buNone/>
            </a:pPr>
            <a:endParaRPr lang="en-US" sz="1200">
              <a:latin typeface="Arial" panose="020B0604020202020204" pitchFamily="34" charset="0"/>
              <a:ea typeface="MS PGothic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 startAt="3"/>
            </a:pPr>
            <a:r>
              <a:rPr lang="en-US" sz="2400" b="1"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Faculty &amp; Staff Strength: </a:t>
            </a:r>
            <a:r>
              <a:rPr lang="en-US" sz="2400"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Passionate and supportive teams make a difference</a:t>
            </a:r>
          </a:p>
          <a:p>
            <a:pPr marL="880110" lvl="1" indent="-5143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500"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“Faculty are passionate and invested in the advancement of Deaf/HH/DB people.”</a:t>
            </a:r>
          </a:p>
          <a:p>
            <a:pPr marL="880110" lvl="1" indent="-5143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500"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“Strong teamwork and respect across programs.”</a:t>
            </a:r>
          </a:p>
          <a:p>
            <a:pPr marL="880110" lvl="1" indent="-5143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500"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“Faculty continue to teach in very adverse conditions, demonstrating commitment to students and their jobs.”</a:t>
            </a:r>
          </a:p>
          <a:p>
            <a:pPr marL="880110" lvl="1" indent="-5143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500"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“My colleagues are supportive, and there is a strong family-oriented culture.”</a:t>
            </a:r>
          </a:p>
        </p:txBody>
      </p:sp>
    </p:spTree>
    <p:extLst>
      <p:ext uri="{BB962C8B-B14F-4D97-AF65-F5344CB8AC3E}">
        <p14:creationId xmlns:p14="http://schemas.microsoft.com/office/powerpoint/2010/main" val="40374132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8"/>
          <p:cNvSpPr txBox="1">
            <a:spLocks noGrp="1"/>
          </p:cNvSpPr>
          <p:nvPr>
            <p:ph type="body" idx="1"/>
          </p:nvPr>
        </p:nvSpPr>
        <p:spPr>
          <a:xfrm>
            <a:off x="4833956" y="284947"/>
            <a:ext cx="3700462" cy="25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/>
            <a:r>
              <a:rPr lang="en-US"/>
              <a:t>Overview of the 2025 Employee Satisfaction Survey</a:t>
            </a:r>
            <a:endParaRPr/>
          </a:p>
        </p:txBody>
      </p:sp>
      <p:sp>
        <p:nvSpPr>
          <p:cNvPr id="138" name="Google Shape;138;p18"/>
          <p:cNvSpPr txBox="1">
            <a:spLocks noGrp="1"/>
          </p:cNvSpPr>
          <p:nvPr>
            <p:ph type="ctrTitle"/>
          </p:nvPr>
        </p:nvSpPr>
        <p:spPr>
          <a:xfrm>
            <a:off x="529827" y="759070"/>
            <a:ext cx="8004391" cy="6990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1"/>
              </a:buClr>
              <a:buSzPts val="3000"/>
              <a:buFont typeface="Arial"/>
              <a:buNone/>
            </a:pPr>
            <a:r>
              <a:rPr lang="en-US"/>
              <a:t>Overview</a:t>
            </a:r>
            <a:endParaRPr/>
          </a:p>
        </p:txBody>
      </p:sp>
      <p:sp>
        <p:nvSpPr>
          <p:cNvPr id="139" name="Google Shape;139;p18"/>
          <p:cNvSpPr txBox="1">
            <a:spLocks noGrp="1"/>
          </p:cNvSpPr>
          <p:nvPr>
            <p:ph type="body" idx="2"/>
          </p:nvPr>
        </p:nvSpPr>
        <p:spPr>
          <a:xfrm>
            <a:off x="518824" y="1629404"/>
            <a:ext cx="8015594" cy="2810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r>
              <a:rPr lang="en-US" altLang="en-US"/>
              <a:t>Background of Employee Satisfaction Survey (ESS)</a:t>
            </a:r>
          </a:p>
          <a:p>
            <a:r>
              <a:rPr lang="en-US" altLang="en-US"/>
              <a:t>Introduction to the ESS</a:t>
            </a:r>
          </a:p>
          <a:p>
            <a:r>
              <a:rPr lang="en-US" altLang="en-US">
                <a:ea typeface="MS PGothic"/>
              </a:rPr>
              <a:t>Results of 2025 ESS</a:t>
            </a:r>
          </a:p>
          <a:p>
            <a:r>
              <a:rPr lang="en-US" altLang="en-US">
                <a:ea typeface="MS PGothic"/>
              </a:rPr>
              <a:t>Comparison: 2019 and 2025 EES Results</a:t>
            </a:r>
          </a:p>
          <a:p>
            <a:r>
              <a:rPr lang="en-US" altLang="en-US">
                <a:ea typeface="MS PGothic"/>
              </a:rPr>
              <a:t>Next Steps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800"/>
              <a:buNone/>
            </a:pP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>
          <a:extLst>
            <a:ext uri="{FF2B5EF4-FFF2-40B4-BE49-F238E27FC236}">
              <a16:creationId xmlns:a16="http://schemas.microsoft.com/office/drawing/2014/main" id="{314A3D84-F289-BEF8-F04D-62A30FA530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8">
            <a:extLst>
              <a:ext uri="{FF2B5EF4-FFF2-40B4-BE49-F238E27FC236}">
                <a16:creationId xmlns:a16="http://schemas.microsoft.com/office/drawing/2014/main" id="{5A75B1A0-CEDB-2711-9605-7085351D6F5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833956" y="284947"/>
            <a:ext cx="3700462" cy="25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/>
            <a:r>
              <a:rPr lang="en-US"/>
              <a:t>Results of 2025 Employee Satisfaction Survey (ESS)</a:t>
            </a:r>
            <a:endParaRPr/>
          </a:p>
        </p:txBody>
      </p:sp>
      <p:sp>
        <p:nvSpPr>
          <p:cNvPr id="138" name="Google Shape;138;p18">
            <a:extLst>
              <a:ext uri="{FF2B5EF4-FFF2-40B4-BE49-F238E27FC236}">
                <a16:creationId xmlns:a16="http://schemas.microsoft.com/office/drawing/2014/main" id="{EB456A50-B3EC-567E-8D37-5D00BF491EE7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529827" y="411153"/>
            <a:ext cx="8004391" cy="6990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1"/>
              </a:buClr>
              <a:buSzPts val="3000"/>
              <a:buFont typeface="Arial"/>
              <a:buNone/>
            </a:pPr>
            <a:r>
              <a:rPr lang="en-US"/>
              <a:t>Section I. Overall</a:t>
            </a:r>
            <a:endParaRPr/>
          </a:p>
        </p:txBody>
      </p:sp>
      <p:sp>
        <p:nvSpPr>
          <p:cNvPr id="3" name="Google Shape;139;p18">
            <a:extLst>
              <a:ext uri="{FF2B5EF4-FFF2-40B4-BE49-F238E27FC236}">
                <a16:creationId xmlns:a16="http://schemas.microsoft.com/office/drawing/2014/main" id="{FC333831-5925-5E47-EE6E-A1EF2BC16A41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82595" y="1430257"/>
            <a:ext cx="7651623" cy="31783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800"/>
              <a:buNone/>
            </a:pPr>
            <a:r>
              <a:rPr lang="en-US"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Open-ended results for how can this institution improve the employee experience?</a:t>
            </a:r>
            <a:endParaRPr 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67389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>
          <a:extLst>
            <a:ext uri="{FF2B5EF4-FFF2-40B4-BE49-F238E27FC236}">
              <a16:creationId xmlns:a16="http://schemas.microsoft.com/office/drawing/2014/main" id="{894E36E7-EB8D-E3EF-DEAD-C234142AD5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8">
            <a:extLst>
              <a:ext uri="{FF2B5EF4-FFF2-40B4-BE49-F238E27FC236}">
                <a16:creationId xmlns:a16="http://schemas.microsoft.com/office/drawing/2014/main" id="{BA097B89-4CBD-2D58-FE5D-F5F99033442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833956" y="284947"/>
            <a:ext cx="3700462" cy="25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/>
            <a:r>
              <a:rPr lang="en-US"/>
              <a:t>Results of 2025 Employee Satisfaction Survey (ESS)</a:t>
            </a:r>
            <a:endParaRPr/>
          </a:p>
        </p:txBody>
      </p:sp>
      <p:sp>
        <p:nvSpPr>
          <p:cNvPr id="138" name="Google Shape;138;p18">
            <a:extLst>
              <a:ext uri="{FF2B5EF4-FFF2-40B4-BE49-F238E27FC236}">
                <a16:creationId xmlns:a16="http://schemas.microsoft.com/office/drawing/2014/main" id="{D220DC92-979A-AECB-5274-80F5D025401D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609582" y="118544"/>
            <a:ext cx="8004391" cy="6990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1"/>
              </a:buClr>
              <a:buSzPts val="3000"/>
              <a:buFont typeface="Arial"/>
              <a:buNone/>
            </a:pPr>
            <a:r>
              <a:rPr lang="en-US"/>
              <a:t>Section I. Overall</a:t>
            </a:r>
            <a:endParaRPr/>
          </a:p>
        </p:txBody>
      </p:sp>
      <p:sp>
        <p:nvSpPr>
          <p:cNvPr id="8" name="Google Shape;139;p18">
            <a:extLst>
              <a:ext uri="{FF2B5EF4-FFF2-40B4-BE49-F238E27FC236}">
                <a16:creationId xmlns:a16="http://schemas.microsoft.com/office/drawing/2014/main" id="{6B47721E-633B-17DB-23C5-351DD1D05F61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09582" y="703762"/>
            <a:ext cx="8004391" cy="34655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800"/>
              <a:buNone/>
            </a:pPr>
            <a:r>
              <a:rPr lang="en-US"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Heatmap of How Can Gallaudet Improve: Thematic Highlights from Employees</a:t>
            </a:r>
            <a:endParaRPr lang="en-US" sz="1500">
              <a:latin typeface="Arial" panose="020B0604020202020204" pitchFamily="34" charset="0"/>
              <a:ea typeface="MS PGothic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70F0CCF-A5B1-E88F-39E5-26B0766AB2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1651000"/>
            <a:ext cx="7162800" cy="349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3057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>
          <a:extLst>
            <a:ext uri="{FF2B5EF4-FFF2-40B4-BE49-F238E27FC236}">
              <a16:creationId xmlns:a16="http://schemas.microsoft.com/office/drawing/2014/main" id="{C1226AD1-B420-4189-46C0-1E3C7C1292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8">
            <a:extLst>
              <a:ext uri="{FF2B5EF4-FFF2-40B4-BE49-F238E27FC236}">
                <a16:creationId xmlns:a16="http://schemas.microsoft.com/office/drawing/2014/main" id="{CE07D198-5FA3-0BE9-ECC1-09A209EB212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833956" y="284947"/>
            <a:ext cx="3700462" cy="25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/>
            <a:r>
              <a:rPr lang="en-US"/>
              <a:t>Results of 2025 Employee Satisfaction Survey (ESS)</a:t>
            </a:r>
            <a:endParaRPr/>
          </a:p>
        </p:txBody>
      </p:sp>
      <p:sp>
        <p:nvSpPr>
          <p:cNvPr id="138" name="Google Shape;138;p18">
            <a:extLst>
              <a:ext uri="{FF2B5EF4-FFF2-40B4-BE49-F238E27FC236}">
                <a16:creationId xmlns:a16="http://schemas.microsoft.com/office/drawing/2014/main" id="{A15A21B5-AF49-6D9A-52C2-97E103D35105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529827" y="411153"/>
            <a:ext cx="8004391" cy="6990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1"/>
              </a:buClr>
              <a:buSzPts val="3000"/>
              <a:buFont typeface="Arial"/>
              <a:buNone/>
            </a:pPr>
            <a:r>
              <a:rPr lang="en-US"/>
              <a:t>Section I. Overall</a:t>
            </a:r>
            <a:endParaRPr/>
          </a:p>
        </p:txBody>
      </p:sp>
      <p:sp>
        <p:nvSpPr>
          <p:cNvPr id="3" name="Google Shape;139;p18">
            <a:extLst>
              <a:ext uri="{FF2B5EF4-FFF2-40B4-BE49-F238E27FC236}">
                <a16:creationId xmlns:a16="http://schemas.microsoft.com/office/drawing/2014/main" id="{6A9FDFF0-5EB0-2A07-1D85-08DE48F3F75B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82595" y="1430257"/>
            <a:ext cx="7651623" cy="31783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>
              <a:buClr>
                <a:srgbClr val="929292"/>
              </a:buClr>
              <a:buNone/>
            </a:pPr>
            <a:r>
              <a:rPr lang="en-US"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can Gallaudet Improve: Top 3 Thematic Highlights from Employees Further Explained</a:t>
            </a:r>
            <a:endParaRPr 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6131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>
          <a:extLst>
            <a:ext uri="{FF2B5EF4-FFF2-40B4-BE49-F238E27FC236}">
              <a16:creationId xmlns:a16="http://schemas.microsoft.com/office/drawing/2014/main" id="{4A962FC9-F087-699B-59BE-BEC7A82D04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8">
            <a:extLst>
              <a:ext uri="{FF2B5EF4-FFF2-40B4-BE49-F238E27FC236}">
                <a16:creationId xmlns:a16="http://schemas.microsoft.com/office/drawing/2014/main" id="{24718B2D-7F53-F87A-FBC6-2DEDE4325FB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833956" y="284947"/>
            <a:ext cx="3700462" cy="25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/>
            <a:r>
              <a:rPr lang="en-US"/>
              <a:t>Results of 2025 Employee Satisfaction Survey (ESS)</a:t>
            </a:r>
            <a:endParaRPr/>
          </a:p>
        </p:txBody>
      </p:sp>
      <p:sp>
        <p:nvSpPr>
          <p:cNvPr id="139" name="Google Shape;139;p18">
            <a:extLst>
              <a:ext uri="{FF2B5EF4-FFF2-40B4-BE49-F238E27FC236}">
                <a16:creationId xmlns:a16="http://schemas.microsoft.com/office/drawing/2014/main" id="{FAA4671D-9B9B-4259-7418-5482A6CD3522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529827" y="900767"/>
            <a:ext cx="8004391" cy="4242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indent="0">
              <a:buNone/>
            </a:pPr>
            <a:r>
              <a:rPr lang="en-US"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How can Gallaudet Improve: Top 3 Thematic Highlights from Employees</a:t>
            </a:r>
          </a:p>
          <a:p>
            <a:pPr marL="0" indent="0">
              <a:buNone/>
            </a:pPr>
            <a:endParaRPr lang="en-US" sz="1200">
              <a:latin typeface="Arial" panose="020B0604020202020204" pitchFamily="34" charset="0"/>
              <a:ea typeface="MS PGothic"/>
              <a:cs typeface="Arial" panose="020B0604020202020204" pitchFamily="34" charset="0"/>
            </a:endParaRPr>
          </a:p>
          <a:p>
            <a:pPr indent="-457200"/>
            <a:r>
              <a:rPr lang="en-US" sz="2400" b="1"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Compensation and Pay Equity:</a:t>
            </a:r>
            <a:r>
              <a:rPr lang="en-US" sz="2400"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 Employees strongly stated concerns about salary fairness and financial stress.</a:t>
            </a:r>
          </a:p>
          <a:p>
            <a:pPr marL="880110" lvl="1" indent="-5143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500"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“Level the salaries to the faculty average in Washington DC”</a:t>
            </a:r>
          </a:p>
          <a:p>
            <a:pPr marL="880110" lvl="1" indent="-5143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500"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“By raising salaries (not for C-level members)”</a:t>
            </a:r>
          </a:p>
          <a:p>
            <a:pPr marL="880110" lvl="1" indent="-5143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500"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““Consistent, annual cost of living adjustments”</a:t>
            </a:r>
          </a:p>
          <a:p>
            <a:pPr marL="880110" lvl="1" indent="-5143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500"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“Increased pay and regular raises [to] align with DMV living costs”</a:t>
            </a:r>
          </a:p>
        </p:txBody>
      </p:sp>
    </p:spTree>
    <p:extLst>
      <p:ext uri="{BB962C8B-B14F-4D97-AF65-F5344CB8AC3E}">
        <p14:creationId xmlns:p14="http://schemas.microsoft.com/office/powerpoint/2010/main" val="27392631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>
          <a:extLst>
            <a:ext uri="{FF2B5EF4-FFF2-40B4-BE49-F238E27FC236}">
              <a16:creationId xmlns:a16="http://schemas.microsoft.com/office/drawing/2014/main" id="{BC14EB3D-92F6-3488-5E6D-6CC737526A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8">
            <a:extLst>
              <a:ext uri="{FF2B5EF4-FFF2-40B4-BE49-F238E27FC236}">
                <a16:creationId xmlns:a16="http://schemas.microsoft.com/office/drawing/2014/main" id="{0E868949-CD3F-4BC1-5600-FD58AD89554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833956" y="284947"/>
            <a:ext cx="3700462" cy="25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/>
            <a:r>
              <a:rPr lang="en-US"/>
              <a:t>Results of 2025 Employee Satisfaction Survey (ESS)</a:t>
            </a:r>
            <a:endParaRPr/>
          </a:p>
        </p:txBody>
      </p:sp>
      <p:sp>
        <p:nvSpPr>
          <p:cNvPr id="139" name="Google Shape;139;p18">
            <a:extLst>
              <a:ext uri="{FF2B5EF4-FFF2-40B4-BE49-F238E27FC236}">
                <a16:creationId xmlns:a16="http://schemas.microsoft.com/office/drawing/2014/main" id="{9E76DFCE-0712-5B8A-96C7-775A63DE933C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530027" y="702905"/>
            <a:ext cx="8004391" cy="4242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indent="0">
              <a:buNone/>
            </a:pPr>
            <a:r>
              <a:rPr lang="en-US"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How can Gallaudet Improve: Top 3 Thematic Highlights from Employees</a:t>
            </a:r>
          </a:p>
          <a:p>
            <a:pPr marL="0" indent="0">
              <a:buNone/>
            </a:pPr>
            <a:endParaRPr lang="en-US" sz="1200">
              <a:latin typeface="Arial" panose="020B0604020202020204" pitchFamily="34" charset="0"/>
              <a:ea typeface="MS PGothic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 startAt="2"/>
            </a:pPr>
            <a:r>
              <a:rPr lang="en-US" sz="2400" b="1"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Communication and Transparency:</a:t>
            </a:r>
            <a:r>
              <a:rPr lang="en-US" sz="2400"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 Employees seek more clarity, consistency, and openness from leadership.</a:t>
            </a:r>
          </a:p>
          <a:p>
            <a:pPr marL="880110" lvl="1" indent="-5143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500"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“Administration need to be more transparent and improve communication with employees”</a:t>
            </a:r>
          </a:p>
          <a:p>
            <a:pPr marL="880110" lvl="1" indent="-5143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500"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“Transparency of the executive directors’ activities and expenses is sorely missing”</a:t>
            </a:r>
          </a:p>
          <a:p>
            <a:pPr marL="880110" lvl="1" indent="-5143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500"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“There needs to be better communication among the executive team leaders on overlapping systems, resources, and priorities to reduce redundancy”</a:t>
            </a:r>
          </a:p>
          <a:p>
            <a:pPr marL="880110" lvl="1" indent="-5143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500"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“Transparency is talked about as being a value for the administrators; however, employees depend on one another to learn about what is happening at Gallaudet (and sometimes have to turn outside of the university for factual information)”</a:t>
            </a:r>
          </a:p>
        </p:txBody>
      </p:sp>
    </p:spTree>
    <p:extLst>
      <p:ext uri="{BB962C8B-B14F-4D97-AF65-F5344CB8AC3E}">
        <p14:creationId xmlns:p14="http://schemas.microsoft.com/office/powerpoint/2010/main" val="8804460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>
          <a:extLst>
            <a:ext uri="{FF2B5EF4-FFF2-40B4-BE49-F238E27FC236}">
              <a16:creationId xmlns:a16="http://schemas.microsoft.com/office/drawing/2014/main" id="{C3C90944-96D5-751F-41BA-16571CF9C6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8">
            <a:extLst>
              <a:ext uri="{FF2B5EF4-FFF2-40B4-BE49-F238E27FC236}">
                <a16:creationId xmlns:a16="http://schemas.microsoft.com/office/drawing/2014/main" id="{B855AF3B-C062-ABF8-E8A8-8E919C16301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833956" y="284947"/>
            <a:ext cx="3700462" cy="25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/>
            <a:r>
              <a:rPr lang="en-US"/>
              <a:t>Results of 2025 Employee Satisfaction Survey (ESS)</a:t>
            </a:r>
            <a:endParaRPr/>
          </a:p>
        </p:txBody>
      </p:sp>
      <p:sp>
        <p:nvSpPr>
          <p:cNvPr id="139" name="Google Shape;139;p18">
            <a:extLst>
              <a:ext uri="{FF2B5EF4-FFF2-40B4-BE49-F238E27FC236}">
                <a16:creationId xmlns:a16="http://schemas.microsoft.com/office/drawing/2014/main" id="{466F1692-EC01-09FD-62C4-8DDE3E1760F8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530027" y="699089"/>
            <a:ext cx="8004391" cy="4242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indent="0">
              <a:buNone/>
            </a:pPr>
            <a:r>
              <a:rPr lang="en-US"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How can Gallaudet Improve: Top 3 Thematic Highlights from Employees</a:t>
            </a:r>
          </a:p>
          <a:p>
            <a:pPr marL="0" indent="0">
              <a:buNone/>
            </a:pPr>
            <a:endParaRPr lang="en-US" sz="1200">
              <a:latin typeface="Arial" panose="020B0604020202020204" pitchFamily="34" charset="0"/>
              <a:ea typeface="MS PGothic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 startAt="3"/>
            </a:pPr>
            <a:r>
              <a:rPr lang="en-US" sz="2400" b="1"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Workload and Staffing:</a:t>
            </a:r>
            <a:r>
              <a:rPr lang="en-US" sz="2400"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 Faculty and staff feel overwhelmed by responsibilities and ask for better staffing support.</a:t>
            </a:r>
          </a:p>
          <a:p>
            <a:pPr marL="880110" lvl="1" indent="-5143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500"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“We are overworked and under-resourced. We feel the difference between how things are and how they used to be.”</a:t>
            </a:r>
          </a:p>
          <a:p>
            <a:pPr marL="880110" lvl="1" indent="-5143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500"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“…the majority of employees have too many tasks and not enough time to complete. This is leading to overwork, burnout, and working outside of usual hours”</a:t>
            </a:r>
          </a:p>
          <a:p>
            <a:pPr marL="880110" lvl="1" indent="-5143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500"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“Employees are starting to do two or more people’s jobs. Programs and services will eventually need to cut back or scale down to a manageable level.”</a:t>
            </a:r>
          </a:p>
          <a:p>
            <a:pPr marL="880110" lvl="1" indent="-5143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500"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We are needing to ‘go lean’, which is fine – however it does not mean “Do More with Less” and adding more work to already overworked staff;”</a:t>
            </a:r>
          </a:p>
        </p:txBody>
      </p:sp>
    </p:spTree>
    <p:extLst>
      <p:ext uri="{BB962C8B-B14F-4D97-AF65-F5344CB8AC3E}">
        <p14:creationId xmlns:p14="http://schemas.microsoft.com/office/powerpoint/2010/main" val="26345120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>
          <a:extLst>
            <a:ext uri="{FF2B5EF4-FFF2-40B4-BE49-F238E27FC236}">
              <a16:creationId xmlns:a16="http://schemas.microsoft.com/office/drawing/2014/main" id="{A0858353-7E98-86E1-F31B-AA93DE72C8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8">
            <a:extLst>
              <a:ext uri="{FF2B5EF4-FFF2-40B4-BE49-F238E27FC236}">
                <a16:creationId xmlns:a16="http://schemas.microsoft.com/office/drawing/2014/main" id="{8810D051-2039-65AA-C522-BBCD6C6D325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833956" y="284947"/>
            <a:ext cx="3700462" cy="25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/>
            <a:r>
              <a:rPr lang="en-US"/>
              <a:t>Results of 2025 Employee Satisfaction Survey (ESS)</a:t>
            </a:r>
            <a:endParaRPr/>
          </a:p>
        </p:txBody>
      </p:sp>
      <p:sp>
        <p:nvSpPr>
          <p:cNvPr id="138" name="Google Shape;138;p18">
            <a:extLst>
              <a:ext uri="{FF2B5EF4-FFF2-40B4-BE49-F238E27FC236}">
                <a16:creationId xmlns:a16="http://schemas.microsoft.com/office/drawing/2014/main" id="{53908A5C-6298-E1CA-A04E-C94758753D78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529827" y="411153"/>
            <a:ext cx="8004391" cy="6990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1"/>
              </a:buClr>
              <a:buSzPts val="3000"/>
              <a:buFont typeface="Arial"/>
              <a:buNone/>
            </a:pPr>
            <a:r>
              <a:rPr lang="en-US"/>
              <a:t>Section II. Campus Culture and Policies</a:t>
            </a:r>
            <a:endParaRPr/>
          </a:p>
        </p:txBody>
      </p:sp>
      <p:sp>
        <p:nvSpPr>
          <p:cNvPr id="3" name="Google Shape;139;p18">
            <a:extLst>
              <a:ext uri="{FF2B5EF4-FFF2-40B4-BE49-F238E27FC236}">
                <a16:creationId xmlns:a16="http://schemas.microsoft.com/office/drawing/2014/main" id="{9DF028D5-249B-6CBC-0D7F-3ECCB931A3F8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82595" y="1430257"/>
            <a:ext cx="7651623" cy="31783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800"/>
              <a:buNone/>
            </a:pPr>
            <a:r>
              <a:rPr lang="en-US"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well do our employees agree with the Campus Culture and Policies statements?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800"/>
              <a:buNone/>
            </a:pPr>
            <a:endParaRPr lang="en-US" sz="32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800"/>
              <a:buNone/>
            </a:pPr>
            <a:endParaRPr lang="en-US" sz="32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800"/>
              <a:buNone/>
            </a:pPr>
            <a:r>
              <a:rPr lang="en-US"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Likert Scale of 1 = strongly disagree  and 4 = strongly agree</a:t>
            </a:r>
            <a:endParaRPr 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54531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>
          <a:extLst>
            <a:ext uri="{FF2B5EF4-FFF2-40B4-BE49-F238E27FC236}">
              <a16:creationId xmlns:a16="http://schemas.microsoft.com/office/drawing/2014/main" id="{6623111C-DF67-DB77-2CCE-CE76C38E8F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8">
            <a:extLst>
              <a:ext uri="{FF2B5EF4-FFF2-40B4-BE49-F238E27FC236}">
                <a16:creationId xmlns:a16="http://schemas.microsoft.com/office/drawing/2014/main" id="{7AE0AC85-2F24-BB94-E861-5C894AFD93B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833956" y="284947"/>
            <a:ext cx="3700462" cy="25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/>
            <a:r>
              <a:rPr lang="en-US"/>
              <a:t>Results of 2025 Employee Satisfaction Survey (ESS)</a:t>
            </a:r>
            <a:endParaRPr/>
          </a:p>
        </p:txBody>
      </p:sp>
      <p:sp>
        <p:nvSpPr>
          <p:cNvPr id="138" name="Google Shape;138;p18">
            <a:extLst>
              <a:ext uri="{FF2B5EF4-FFF2-40B4-BE49-F238E27FC236}">
                <a16:creationId xmlns:a16="http://schemas.microsoft.com/office/drawing/2014/main" id="{972143AC-DAA8-88CB-3BA0-64FCDB358746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529827" y="731193"/>
            <a:ext cx="8004391" cy="6990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1"/>
              </a:buClr>
              <a:buSzPts val="3000"/>
              <a:buFont typeface="Arial"/>
              <a:buNone/>
            </a:pPr>
            <a:r>
              <a:rPr lang="en-US"/>
              <a:t>Section II. Campus Culture and Policies</a:t>
            </a:r>
            <a:endParaRPr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53C9AA-094E-0C94-3A63-DCD1FD7459FC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E686F73-1696-7908-A6BB-7F6E36C7EE72}"/>
              </a:ext>
            </a:extLst>
          </p:cNvPr>
          <p:cNvGraphicFramePr>
            <a:graphicFrameLocks noGrp="1"/>
          </p:cNvGraphicFramePr>
          <p:nvPr/>
        </p:nvGraphicFramePr>
        <p:xfrm>
          <a:off x="110169" y="1407148"/>
          <a:ext cx="8934680" cy="30722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67340">
                  <a:extLst>
                    <a:ext uri="{9D8B030D-6E8A-4147-A177-3AD203B41FA5}">
                      <a16:colId xmlns:a16="http://schemas.microsoft.com/office/drawing/2014/main" val="699191175"/>
                    </a:ext>
                  </a:extLst>
                </a:gridCol>
                <a:gridCol w="4467340">
                  <a:extLst>
                    <a:ext uri="{9D8B030D-6E8A-4147-A177-3AD203B41FA5}">
                      <a16:colId xmlns:a16="http://schemas.microsoft.com/office/drawing/2014/main" val="1058573922"/>
                    </a:ext>
                  </a:extLst>
                </a:gridCol>
              </a:tblGrid>
              <a:tr h="329063">
                <a:tc>
                  <a:txBody>
                    <a:bodyPr/>
                    <a:lstStyle/>
                    <a:p>
                      <a:r>
                        <a:rPr lang="en-US" sz="1400"/>
                        <a:t>STRENGTHS (Ordered by Highest Agreement)</a:t>
                      </a:r>
                      <a:endParaRPr lang="en-US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E4C8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CHALLENGES (Ordered by Highest Disagreement)</a:t>
                      </a:r>
                      <a:endParaRPr lang="en-US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E4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28251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r>
                        <a:rPr lang="en-US" sz="1400"/>
                        <a:t>My supervisor/academic department head pays attention to what I have to say</a:t>
                      </a:r>
                      <a:endParaRPr lang="en-US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400"/>
                        <a:t>There is effective lines of communication between departments</a:t>
                      </a:r>
                      <a:endParaRPr lang="en-US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3461932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r>
                        <a:rPr lang="en-US" sz="1400"/>
                        <a:t>My manager/academic department head communicates openly and honestly with me</a:t>
                      </a:r>
                      <a:endParaRPr lang="en-US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University leadership is accessible and receptive to input</a:t>
                      </a:r>
                      <a:endParaRPr lang="en-US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0968588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r>
                        <a:rPr lang="en-US" sz="1400"/>
                        <a:t>My job responsibilities are communicated clearly with me</a:t>
                      </a:r>
                      <a:endParaRPr lang="en-US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There is good communication between leadership and faculty, staff and administration at this institution</a:t>
                      </a:r>
                      <a:endParaRPr lang="en-US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2586440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r>
                        <a:rPr lang="en-US" sz="1400"/>
                        <a:t>My supervisor/academic department head helps me improve my job performance</a:t>
                      </a:r>
                      <a:endParaRPr lang="en-US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Transparent and informed communication is practiced consistently throughout the university community</a:t>
                      </a:r>
                      <a:endParaRPr lang="en-US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777740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r>
                        <a:rPr lang="en-US" sz="1400"/>
                        <a:t>My colleagues welcome opinions different from my own</a:t>
                      </a:r>
                      <a:endParaRPr lang="en-US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400"/>
                        <a:t>Information flows upward and is recognized at higher levels of the administration</a:t>
                      </a:r>
                      <a:endParaRPr lang="en-US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71204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64808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>
          <a:extLst>
            <a:ext uri="{FF2B5EF4-FFF2-40B4-BE49-F238E27FC236}">
              <a16:creationId xmlns:a16="http://schemas.microsoft.com/office/drawing/2014/main" id="{A8B8EAB9-D20F-ACB7-0079-F5ADC9231B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8">
            <a:extLst>
              <a:ext uri="{FF2B5EF4-FFF2-40B4-BE49-F238E27FC236}">
                <a16:creationId xmlns:a16="http://schemas.microsoft.com/office/drawing/2014/main" id="{F367DB3E-6F6A-6BD7-A0F7-3B1E47D3F32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833956" y="284947"/>
            <a:ext cx="3700462" cy="25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/>
            <a:r>
              <a:rPr lang="en-US"/>
              <a:t>Results of 2025 Employee Satisfaction Survey (ESS)</a:t>
            </a:r>
            <a:endParaRPr/>
          </a:p>
        </p:txBody>
      </p:sp>
      <p:sp>
        <p:nvSpPr>
          <p:cNvPr id="138" name="Google Shape;138;p18">
            <a:extLst>
              <a:ext uri="{FF2B5EF4-FFF2-40B4-BE49-F238E27FC236}">
                <a16:creationId xmlns:a16="http://schemas.microsoft.com/office/drawing/2014/main" id="{DA3EE0DB-BDB7-09E3-B0F1-C1DD14B2B43C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529827" y="411153"/>
            <a:ext cx="8004391" cy="6990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1"/>
              </a:buClr>
              <a:buSzPts val="3000"/>
              <a:buFont typeface="Arial"/>
              <a:buNone/>
            </a:pPr>
            <a:r>
              <a:rPr lang="en-US"/>
              <a:t>Section III. Institutional Goals</a:t>
            </a:r>
            <a:endParaRPr/>
          </a:p>
        </p:txBody>
      </p:sp>
      <p:sp>
        <p:nvSpPr>
          <p:cNvPr id="3" name="Google Shape;139;p18">
            <a:extLst>
              <a:ext uri="{FF2B5EF4-FFF2-40B4-BE49-F238E27FC236}">
                <a16:creationId xmlns:a16="http://schemas.microsoft.com/office/drawing/2014/main" id="{6001D517-8063-40F4-B4DB-24C625FF2B0D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59363" y="1430257"/>
            <a:ext cx="7874855" cy="31783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800"/>
              <a:buNone/>
            </a:pPr>
            <a:r>
              <a:rPr lang="en-US"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important are each of these institutional goals?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800"/>
              <a:buNone/>
            </a:pPr>
            <a:endParaRPr lang="en-US" sz="32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800"/>
              <a:buNone/>
            </a:pPr>
            <a:endParaRPr lang="en-US" sz="32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800"/>
              <a:buNone/>
            </a:pPr>
            <a:r>
              <a:rPr lang="en-US"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Likert Scale of 0-3 = not important,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800"/>
              <a:buNone/>
            </a:pPr>
            <a:r>
              <a:rPr lang="en-US"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4-5 = somewhat important, and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800"/>
              <a:buNone/>
            </a:pPr>
            <a:r>
              <a:rPr lang="en-US"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7-10 = critical</a:t>
            </a:r>
            <a:endParaRPr 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274720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>
          <a:extLst>
            <a:ext uri="{FF2B5EF4-FFF2-40B4-BE49-F238E27FC236}">
              <a16:creationId xmlns:a16="http://schemas.microsoft.com/office/drawing/2014/main" id="{1AA97FA8-E5CF-437C-A781-C0700B5055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8">
            <a:extLst>
              <a:ext uri="{FF2B5EF4-FFF2-40B4-BE49-F238E27FC236}">
                <a16:creationId xmlns:a16="http://schemas.microsoft.com/office/drawing/2014/main" id="{73A703A9-E707-6A99-49C4-42F0E6A45EE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833956" y="284947"/>
            <a:ext cx="3700462" cy="25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/>
            <a:r>
              <a:rPr lang="en-US"/>
              <a:t>Results of 2025 Employee Satisfaction Survey (ESS)</a:t>
            </a:r>
            <a:endParaRPr/>
          </a:p>
        </p:txBody>
      </p:sp>
      <p:sp>
        <p:nvSpPr>
          <p:cNvPr id="138" name="Google Shape;138;p18">
            <a:extLst>
              <a:ext uri="{FF2B5EF4-FFF2-40B4-BE49-F238E27FC236}">
                <a16:creationId xmlns:a16="http://schemas.microsoft.com/office/drawing/2014/main" id="{A48E9286-C4EC-2032-BA63-B6FBBA7BAB66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529827" y="537359"/>
            <a:ext cx="8004391" cy="6990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1"/>
              </a:buClr>
              <a:buSzPts val="3000"/>
              <a:buFont typeface="Arial"/>
              <a:buNone/>
            </a:pPr>
            <a:r>
              <a:rPr lang="en-US"/>
              <a:t>Section III. Institutional Goals</a:t>
            </a:r>
            <a:endParaRPr/>
          </a:p>
        </p:txBody>
      </p:sp>
      <p:sp>
        <p:nvSpPr>
          <p:cNvPr id="139" name="Google Shape;139;p18">
            <a:extLst>
              <a:ext uri="{FF2B5EF4-FFF2-40B4-BE49-F238E27FC236}">
                <a16:creationId xmlns:a16="http://schemas.microsoft.com/office/drawing/2014/main" id="{733F96DE-16CC-26A5-FBA8-668BCB89133B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529827" y="1392976"/>
            <a:ext cx="8004391" cy="34655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800"/>
              <a:buNone/>
            </a:pPr>
            <a:r>
              <a:rPr lang="en-US"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Most Important</a:t>
            </a:r>
            <a:br>
              <a:rPr lang="en-US" sz="17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7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/>
            <a:r>
              <a:rPr lang="en-US" sz="2400"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Retain more of its current students to graduation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/>
            <a:r>
              <a:rPr lang="en-US" sz="2400"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Maintain or improve the financial health of the institution</a:t>
            </a:r>
          </a:p>
          <a:p>
            <a:pPr marL="514350" indent="-514350"/>
            <a:r>
              <a:rPr lang="en-US" sz="2400"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Increase enrollment of new students</a:t>
            </a:r>
          </a:p>
          <a:p>
            <a:pPr marL="514350" indent="-514350"/>
            <a:r>
              <a:rPr lang="en-US" sz="2400"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Improve employee morale</a:t>
            </a:r>
          </a:p>
          <a:p>
            <a:pPr marL="514350" indent="-514350"/>
            <a:r>
              <a:rPr lang="en-US" sz="2400"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Improve the academic ability of entering classes</a:t>
            </a:r>
          </a:p>
          <a:p>
            <a:pPr marL="0" indent="0">
              <a:buNone/>
            </a:pPr>
            <a:endParaRPr lang="en-US" sz="2400">
              <a:latin typeface="Arial" panose="020B0604020202020204" pitchFamily="34" charset="0"/>
              <a:ea typeface="MS PGothic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47765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>
          <a:extLst>
            <a:ext uri="{FF2B5EF4-FFF2-40B4-BE49-F238E27FC236}">
              <a16:creationId xmlns:a16="http://schemas.microsoft.com/office/drawing/2014/main" id="{29136540-59A7-F173-D1A0-3F68396B30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5">
            <a:extLst>
              <a:ext uri="{FF2B5EF4-FFF2-40B4-BE49-F238E27FC236}">
                <a16:creationId xmlns:a16="http://schemas.microsoft.com/office/drawing/2014/main" id="{B7FD9F68-7DFB-0F52-6243-7BAB1FA07F7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26131" y="2032786"/>
            <a:ext cx="3700500" cy="25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SECTION 1</a:t>
            </a:r>
            <a:endParaRPr/>
          </a:p>
        </p:txBody>
      </p:sp>
      <p:sp>
        <p:nvSpPr>
          <p:cNvPr id="119" name="Google Shape;119;p15">
            <a:extLst>
              <a:ext uri="{FF2B5EF4-FFF2-40B4-BE49-F238E27FC236}">
                <a16:creationId xmlns:a16="http://schemas.microsoft.com/office/drawing/2014/main" id="{0413FBD6-EA93-4658-C434-6D998425D3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26131" y="2783406"/>
            <a:ext cx="6802500" cy="6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rPr lang="en-US"/>
              <a:t>Background of Employee Satisfaction Survey (ESS)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38074356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>
          <a:extLst>
            <a:ext uri="{FF2B5EF4-FFF2-40B4-BE49-F238E27FC236}">
              <a16:creationId xmlns:a16="http://schemas.microsoft.com/office/drawing/2014/main" id="{39731D1C-9EFE-29F9-6B7F-8A5A327A51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8">
            <a:extLst>
              <a:ext uri="{FF2B5EF4-FFF2-40B4-BE49-F238E27FC236}">
                <a16:creationId xmlns:a16="http://schemas.microsoft.com/office/drawing/2014/main" id="{D183F35E-FFE6-F79C-5112-80B15C3BE52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833956" y="284947"/>
            <a:ext cx="3700462" cy="25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/>
            <a:r>
              <a:rPr lang="en-US"/>
              <a:t>Results of 2025 Employee Satisfaction Survey (ESS)</a:t>
            </a:r>
            <a:endParaRPr/>
          </a:p>
        </p:txBody>
      </p:sp>
      <p:sp>
        <p:nvSpPr>
          <p:cNvPr id="138" name="Google Shape;138;p18">
            <a:extLst>
              <a:ext uri="{FF2B5EF4-FFF2-40B4-BE49-F238E27FC236}">
                <a16:creationId xmlns:a16="http://schemas.microsoft.com/office/drawing/2014/main" id="{C4CA4581-558A-19AB-5528-55DE141D7D3E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529827" y="411153"/>
            <a:ext cx="8004391" cy="6990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1"/>
              </a:buClr>
              <a:buSzPts val="3000"/>
              <a:buFont typeface="Arial"/>
              <a:buNone/>
            </a:pPr>
            <a:r>
              <a:rPr lang="en-US"/>
              <a:t>Section IV. Employee Experience</a:t>
            </a:r>
            <a:endParaRPr/>
          </a:p>
        </p:txBody>
      </p:sp>
      <p:sp>
        <p:nvSpPr>
          <p:cNvPr id="3" name="Google Shape;139;p18">
            <a:extLst>
              <a:ext uri="{FF2B5EF4-FFF2-40B4-BE49-F238E27FC236}">
                <a16:creationId xmlns:a16="http://schemas.microsoft.com/office/drawing/2014/main" id="{02B2A42F-2184-D57E-9AD6-515CB2015ED6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59363" y="1430257"/>
            <a:ext cx="7874855" cy="31783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800"/>
              <a:buNone/>
            </a:pPr>
            <a:r>
              <a:rPr lang="en-US"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Rate your overall satisfaction with your experience at this institution.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800"/>
              <a:buNone/>
            </a:pPr>
            <a:endParaRPr lang="en-US" sz="32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800"/>
              <a:buNone/>
            </a:pPr>
            <a:r>
              <a:rPr lang="en-US"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likely would you be to continue to work at this institution if you were offered the same job at another institution? </a:t>
            </a:r>
            <a:endParaRPr 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379085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>
          <a:extLst>
            <a:ext uri="{FF2B5EF4-FFF2-40B4-BE49-F238E27FC236}">
              <a16:creationId xmlns:a16="http://schemas.microsoft.com/office/drawing/2014/main" id="{CC9EBF69-7E5D-17D1-0DD3-6D917E39D9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8">
            <a:extLst>
              <a:ext uri="{FF2B5EF4-FFF2-40B4-BE49-F238E27FC236}">
                <a16:creationId xmlns:a16="http://schemas.microsoft.com/office/drawing/2014/main" id="{2CC6F12A-E69B-40A5-C3AF-D9B32ABD0C80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54923" y="182225"/>
            <a:ext cx="8004391" cy="6990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1"/>
              </a:buClr>
              <a:buSzPts val="3000"/>
              <a:buFont typeface="Arial"/>
              <a:buNone/>
            </a:pPr>
            <a:r>
              <a:rPr lang="en-US"/>
              <a:t>Section IV. Employee Experience</a:t>
            </a:r>
            <a:endParaRPr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F592927C-66CA-54EB-976B-5D675B4AF2A2}"/>
              </a:ext>
            </a:extLst>
          </p:cNvPr>
          <p:cNvGraphicFramePr/>
          <p:nvPr/>
        </p:nvGraphicFramePr>
        <p:xfrm>
          <a:off x="685800" y="881290"/>
          <a:ext cx="7772400" cy="37884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3562453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>
          <a:extLst>
            <a:ext uri="{FF2B5EF4-FFF2-40B4-BE49-F238E27FC236}">
              <a16:creationId xmlns:a16="http://schemas.microsoft.com/office/drawing/2014/main" id="{0FFC9358-1E15-1839-3C21-6464B27368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F703BE7B-F33D-CD44-D984-CD60E218C58A}"/>
              </a:ext>
            </a:extLst>
          </p:cNvPr>
          <p:cNvGraphicFramePr/>
          <p:nvPr/>
        </p:nvGraphicFramePr>
        <p:xfrm>
          <a:off x="684367" y="877824"/>
          <a:ext cx="7775266" cy="37884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Google Shape;138;p18">
            <a:extLst>
              <a:ext uri="{FF2B5EF4-FFF2-40B4-BE49-F238E27FC236}">
                <a16:creationId xmlns:a16="http://schemas.microsoft.com/office/drawing/2014/main" id="{3277C9FA-5A76-21B5-45F4-16DD2476C432}"/>
              </a:ext>
            </a:extLst>
          </p:cNvPr>
          <p:cNvSpPr txBox="1">
            <a:spLocks/>
          </p:cNvSpPr>
          <p:nvPr/>
        </p:nvSpPr>
        <p:spPr>
          <a:xfrm>
            <a:off x="154923" y="182225"/>
            <a:ext cx="8004391" cy="6990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1"/>
              </a:buClr>
              <a:buSzPts val="3000"/>
              <a:buFont typeface="Arial"/>
              <a:buNone/>
              <a:defRPr sz="3000" b="1" i="0" u="none" strike="noStrike" cap="none">
                <a:solidFill>
                  <a:srgbClr val="40404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/>
              <a:t>Section IV. Employee Experience</a:t>
            </a:r>
          </a:p>
        </p:txBody>
      </p:sp>
    </p:spTree>
    <p:extLst>
      <p:ext uri="{BB962C8B-B14F-4D97-AF65-F5344CB8AC3E}">
        <p14:creationId xmlns:p14="http://schemas.microsoft.com/office/powerpoint/2010/main" val="228103297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>
          <a:extLst>
            <a:ext uri="{FF2B5EF4-FFF2-40B4-BE49-F238E27FC236}">
              <a16:creationId xmlns:a16="http://schemas.microsoft.com/office/drawing/2014/main" id="{98EFC493-EC02-5611-02CF-FAB052E8DC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138;p18">
            <a:extLst>
              <a:ext uri="{FF2B5EF4-FFF2-40B4-BE49-F238E27FC236}">
                <a16:creationId xmlns:a16="http://schemas.microsoft.com/office/drawing/2014/main" id="{3E741F62-16ED-4863-3655-68210DEC1C5D}"/>
              </a:ext>
            </a:extLst>
          </p:cNvPr>
          <p:cNvSpPr txBox="1">
            <a:spLocks/>
          </p:cNvSpPr>
          <p:nvPr/>
        </p:nvSpPr>
        <p:spPr>
          <a:xfrm>
            <a:off x="154923" y="182225"/>
            <a:ext cx="8004391" cy="6990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1"/>
              </a:buClr>
              <a:buSzPts val="3000"/>
              <a:buFont typeface="Arial"/>
              <a:buNone/>
              <a:defRPr sz="3000" b="1" i="0" u="none" strike="noStrike" cap="none">
                <a:solidFill>
                  <a:srgbClr val="40404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/>
              <a:t>Section IV. Employee Experience</a:t>
            </a:r>
          </a:p>
        </p:txBody>
      </p:sp>
      <p:sp>
        <p:nvSpPr>
          <p:cNvPr id="2" name="Google Shape;139;p18">
            <a:extLst>
              <a:ext uri="{FF2B5EF4-FFF2-40B4-BE49-F238E27FC236}">
                <a16:creationId xmlns:a16="http://schemas.microsoft.com/office/drawing/2014/main" id="{45EBD1C1-4BC0-859C-0DB1-3FDF41EDEFAF}"/>
              </a:ext>
            </a:extLst>
          </p:cNvPr>
          <p:cNvSpPr txBox="1">
            <a:spLocks/>
          </p:cNvSpPr>
          <p:nvPr/>
        </p:nvSpPr>
        <p:spPr>
          <a:xfrm>
            <a:off x="882595" y="1220936"/>
            <a:ext cx="7651623" cy="31783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800"/>
              <a:buFont typeface="Arial"/>
              <a:buAutoNum type="arabicPeriod"/>
              <a:defRPr sz="1800" b="0" i="0" u="none" strike="noStrike" cap="none">
                <a:solidFill>
                  <a:srgbClr val="40404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40404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40404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40404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40404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40404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40404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40404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40404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ctr">
              <a:buClr>
                <a:srgbClr val="929292"/>
              </a:buClr>
              <a:buFont typeface="Arial"/>
              <a:buNone/>
            </a:pPr>
            <a:r>
              <a:rPr lang="en-US"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the relationship between employees’ job satisfaction and likelihood of continuing to work at Gallaudet if they were offered the same job at another institution?</a:t>
            </a:r>
            <a:endParaRPr 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645150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10268AB-6597-F619-B3B0-8C8F4C6991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638" y="110218"/>
            <a:ext cx="8194723" cy="4516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91892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DDCF8D2-46F5-339C-A9FD-12F5AB0EDE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531" y="303498"/>
            <a:ext cx="7901608" cy="4349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37199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575BCAA-FBE5-E1AB-8896-532D66F9D7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84229"/>
            <a:ext cx="7772400" cy="4278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78647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>
          <a:extLst>
            <a:ext uri="{FF2B5EF4-FFF2-40B4-BE49-F238E27FC236}">
              <a16:creationId xmlns:a16="http://schemas.microsoft.com/office/drawing/2014/main" id="{70C609BD-874D-7B84-34E9-2FD475B095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138;p18">
            <a:extLst>
              <a:ext uri="{FF2B5EF4-FFF2-40B4-BE49-F238E27FC236}">
                <a16:creationId xmlns:a16="http://schemas.microsoft.com/office/drawing/2014/main" id="{401A98BC-8068-1DFB-E289-5E5C4E565F7C}"/>
              </a:ext>
            </a:extLst>
          </p:cNvPr>
          <p:cNvSpPr txBox="1">
            <a:spLocks/>
          </p:cNvSpPr>
          <p:nvPr/>
        </p:nvSpPr>
        <p:spPr>
          <a:xfrm>
            <a:off x="154923" y="182225"/>
            <a:ext cx="8004391" cy="6990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1"/>
              </a:buClr>
              <a:buSzPts val="3000"/>
              <a:buFont typeface="Arial"/>
              <a:buNone/>
              <a:defRPr sz="3000" b="1" i="0" u="none" strike="noStrike" cap="none">
                <a:solidFill>
                  <a:srgbClr val="40404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/>
              <a:t>Section IV. Employee Experience</a:t>
            </a:r>
          </a:p>
        </p:txBody>
      </p:sp>
      <p:sp>
        <p:nvSpPr>
          <p:cNvPr id="2" name="Google Shape;139;p18">
            <a:extLst>
              <a:ext uri="{FF2B5EF4-FFF2-40B4-BE49-F238E27FC236}">
                <a16:creationId xmlns:a16="http://schemas.microsoft.com/office/drawing/2014/main" id="{0AEC9F91-98C2-7C37-A8D7-6A2A4B3FE711}"/>
              </a:ext>
            </a:extLst>
          </p:cNvPr>
          <p:cNvSpPr txBox="1">
            <a:spLocks/>
          </p:cNvSpPr>
          <p:nvPr/>
        </p:nvSpPr>
        <p:spPr>
          <a:xfrm>
            <a:off x="746188" y="1143818"/>
            <a:ext cx="7651623" cy="31783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7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800"/>
              <a:buFont typeface="Arial"/>
              <a:buAutoNum type="arabicPeriod"/>
              <a:defRPr sz="1800" b="0" i="0" u="none" strike="noStrike" cap="none">
                <a:solidFill>
                  <a:srgbClr val="40404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40404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40404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40404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40404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40404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40404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40404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40404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buClr>
                <a:srgbClr val="929292"/>
              </a:buClr>
              <a:buFont typeface="Arial"/>
              <a:buNone/>
            </a:pPr>
            <a:r>
              <a:rPr lang="en-US" sz="3200" b="1">
                <a:solidFill>
                  <a:schemeClr val="tx1"/>
                </a:solidFill>
              </a:rPr>
              <a:t>Key takeaways: </a:t>
            </a:r>
          </a:p>
          <a:p>
            <a:pPr indent="-457200">
              <a:buClr>
                <a:srgbClr val="929292"/>
              </a:buClr>
              <a:buChar char="•"/>
            </a:pPr>
            <a:r>
              <a:rPr lang="en-US" sz="2800" b="1">
                <a:solidFill>
                  <a:schemeClr val="bg2"/>
                </a:solidFill>
              </a:rPr>
              <a:t>41% </a:t>
            </a:r>
            <a:r>
              <a:rPr lang="en-US" sz="2800" b="1">
                <a:solidFill>
                  <a:schemeClr val="tx1"/>
                </a:solidFill>
              </a:rPr>
              <a:t>of the employees are satisfied with their job and likely to continue at Gallaudet while </a:t>
            </a:r>
            <a:r>
              <a:rPr lang="en-US" sz="2800" b="1">
                <a:solidFill>
                  <a:schemeClr val="bg2"/>
                </a:solidFill>
              </a:rPr>
              <a:t>14%</a:t>
            </a:r>
            <a:r>
              <a:rPr lang="en-US" sz="2800" b="1">
                <a:solidFill>
                  <a:schemeClr val="tx1"/>
                </a:solidFill>
              </a:rPr>
              <a:t> are not satisfied with their job and unlikely to continue at Gallaudet. </a:t>
            </a:r>
            <a:endParaRPr lang="en-US" sz="2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457200">
              <a:buChar char="•"/>
            </a:pPr>
            <a:endParaRPr lang="en-US" sz="2800" b="1">
              <a:solidFill>
                <a:schemeClr val="tx1"/>
              </a:solidFill>
            </a:endParaRPr>
          </a:p>
          <a:p>
            <a:pPr indent="-457200">
              <a:buChar char="•"/>
            </a:pPr>
            <a:r>
              <a:rPr lang="en-US" sz="2800" b="1">
                <a:solidFill>
                  <a:schemeClr val="tx1"/>
                </a:solidFill>
              </a:rPr>
              <a:t>Differences were not significant by hearing status.</a:t>
            </a:r>
            <a:endParaRPr lang="en-US" sz="2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457200">
              <a:buChar char="•"/>
            </a:pPr>
            <a:endParaRPr lang="en-US" sz="2800" b="1">
              <a:solidFill>
                <a:schemeClr val="tx1"/>
              </a:solidFill>
            </a:endParaRPr>
          </a:p>
          <a:p>
            <a:pPr indent="-457200">
              <a:buChar char="•"/>
            </a:pPr>
            <a:r>
              <a:rPr lang="en-US" sz="2800" b="1">
                <a:solidFill>
                  <a:schemeClr val="tx1"/>
                </a:solidFill>
              </a:rPr>
              <a:t>Differences were not significant by employee type (faculty and staff/admin)</a:t>
            </a:r>
            <a:endParaRPr lang="en-US" sz="28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538021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>
          <a:extLst>
            <a:ext uri="{FF2B5EF4-FFF2-40B4-BE49-F238E27FC236}">
              <a16:creationId xmlns:a16="http://schemas.microsoft.com/office/drawing/2014/main" id="{378537DE-2877-80F5-5D3B-03967B8FE9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8">
            <a:extLst>
              <a:ext uri="{FF2B5EF4-FFF2-40B4-BE49-F238E27FC236}">
                <a16:creationId xmlns:a16="http://schemas.microsoft.com/office/drawing/2014/main" id="{3E190D06-3711-A979-E5D6-F90D5A85B30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833956" y="284947"/>
            <a:ext cx="3700462" cy="25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/>
            <a:r>
              <a:rPr lang="en-US"/>
              <a:t>Results of 2025 Employee Satisfaction Survey (ESS)</a:t>
            </a:r>
            <a:endParaRPr/>
          </a:p>
        </p:txBody>
      </p:sp>
      <p:sp>
        <p:nvSpPr>
          <p:cNvPr id="138" name="Google Shape;138;p18">
            <a:extLst>
              <a:ext uri="{FF2B5EF4-FFF2-40B4-BE49-F238E27FC236}">
                <a16:creationId xmlns:a16="http://schemas.microsoft.com/office/drawing/2014/main" id="{6770EB72-6779-084D-8774-CBC2A3F49B3B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529827" y="411153"/>
            <a:ext cx="8004391" cy="6990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1"/>
              </a:buClr>
              <a:buSzPts val="3000"/>
              <a:buFont typeface="Arial"/>
              <a:buNone/>
            </a:pPr>
            <a:r>
              <a:rPr lang="en-US"/>
              <a:t>Section IV. Employee Experience</a:t>
            </a:r>
            <a:endParaRPr/>
          </a:p>
        </p:txBody>
      </p:sp>
      <p:sp>
        <p:nvSpPr>
          <p:cNvPr id="3" name="Google Shape;139;p18">
            <a:extLst>
              <a:ext uri="{FF2B5EF4-FFF2-40B4-BE49-F238E27FC236}">
                <a16:creationId xmlns:a16="http://schemas.microsoft.com/office/drawing/2014/main" id="{1A515425-4017-281B-B8CB-24F988872335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82595" y="1430257"/>
            <a:ext cx="7651623" cy="31783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800"/>
              <a:buNone/>
            </a:pPr>
            <a:r>
              <a:rPr lang="en-US"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well do our employees agree with the Employee Experience statements?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800"/>
              <a:buNone/>
            </a:pPr>
            <a:endParaRPr lang="en-US" sz="32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800"/>
              <a:buNone/>
            </a:pPr>
            <a:endParaRPr lang="en-US" sz="32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800"/>
              <a:buNone/>
            </a:pPr>
            <a:r>
              <a:rPr lang="en-US"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Likert Scale of 1 = strongly disagree  and 4 = strongly agree</a:t>
            </a:r>
            <a:endParaRPr 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455435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>
          <a:extLst>
            <a:ext uri="{FF2B5EF4-FFF2-40B4-BE49-F238E27FC236}">
              <a16:creationId xmlns:a16="http://schemas.microsoft.com/office/drawing/2014/main" id="{1A3FEC83-CB47-0EE7-67BE-4EB9B99ABB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8">
            <a:extLst>
              <a:ext uri="{FF2B5EF4-FFF2-40B4-BE49-F238E27FC236}">
                <a16:creationId xmlns:a16="http://schemas.microsoft.com/office/drawing/2014/main" id="{F05464D9-FBC5-BCDC-B97E-08CDEF22D63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833956" y="284947"/>
            <a:ext cx="3700462" cy="25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/>
            <a:r>
              <a:rPr lang="en-US"/>
              <a:t>Results of 2025 Employee Satisfaction Survey (ESS)</a:t>
            </a:r>
            <a:endParaRPr/>
          </a:p>
        </p:txBody>
      </p:sp>
      <p:sp>
        <p:nvSpPr>
          <p:cNvPr id="138" name="Google Shape;138;p18">
            <a:extLst>
              <a:ext uri="{FF2B5EF4-FFF2-40B4-BE49-F238E27FC236}">
                <a16:creationId xmlns:a16="http://schemas.microsoft.com/office/drawing/2014/main" id="{895D1C3A-EE16-FDE4-B98A-C0330FB2F764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529827" y="731193"/>
            <a:ext cx="8004391" cy="6990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1"/>
              </a:buClr>
              <a:buSzPts val="3000"/>
              <a:buFont typeface="Arial"/>
              <a:buNone/>
            </a:pPr>
            <a:r>
              <a:rPr lang="en-US"/>
              <a:t>Section IV. Employee Experience</a:t>
            </a:r>
            <a:endParaRPr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A00416AC-9C4E-9480-23CA-FCF3B2D40754}"/>
              </a:ext>
            </a:extLst>
          </p:cNvPr>
          <p:cNvGraphicFramePr>
            <a:graphicFrameLocks noGrp="1"/>
          </p:cNvGraphicFramePr>
          <p:nvPr/>
        </p:nvGraphicFramePr>
        <p:xfrm>
          <a:off x="110169" y="1407148"/>
          <a:ext cx="8934680" cy="34755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67340">
                  <a:extLst>
                    <a:ext uri="{9D8B030D-6E8A-4147-A177-3AD203B41FA5}">
                      <a16:colId xmlns:a16="http://schemas.microsoft.com/office/drawing/2014/main" val="699191175"/>
                    </a:ext>
                  </a:extLst>
                </a:gridCol>
                <a:gridCol w="4467340">
                  <a:extLst>
                    <a:ext uri="{9D8B030D-6E8A-4147-A177-3AD203B41FA5}">
                      <a16:colId xmlns:a16="http://schemas.microsoft.com/office/drawing/2014/main" val="1058573922"/>
                    </a:ext>
                  </a:extLst>
                </a:gridCol>
              </a:tblGrid>
              <a:tr h="329063">
                <a:tc>
                  <a:txBody>
                    <a:bodyPr/>
                    <a:lstStyle/>
                    <a:p>
                      <a:r>
                        <a:rPr lang="en-US" sz="1400"/>
                        <a:t>STRENGTHS (Ordered by Highest Agreement)</a:t>
                      </a:r>
                      <a:endParaRPr lang="en-US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E4C8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CHALLENGES (Ordered by Highest Disagreement)</a:t>
                      </a:r>
                      <a:endParaRPr lang="en-US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E4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28251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400" b="0" i="0" u="none" strike="noStrike" cap="none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I consider myself to be highly engaged at work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 am paid fairly for the work I do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53461932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400" b="0" i="0" u="none" strike="noStrike" cap="none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The work I do is valuable to the institution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 have opportunities for advancement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00968588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400" b="0" i="0" u="none" strike="noStrike" cap="none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In my current role, I am motivated to do my best work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My job is secure at this institution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82586440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400" b="0" i="0" u="none" strike="noStrike" cap="none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My role (title) and responsibilities are a good fit for my education and experience level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If I do great work, I know it will be recognized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7777740"/>
                  </a:ext>
                </a:extLst>
              </a:tr>
              <a:tr h="47597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400" b="0" i="0" u="none" strike="noStrike" cap="none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The work I do is appreciated by my supervisor/academic department head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My workload is reasonable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27120494"/>
                  </a:ext>
                </a:extLst>
              </a:tr>
              <a:tr h="47597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400" b="0" i="0" u="none" strike="noStrike" cap="none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The employee benefits available to me are valuable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This institution encourages a healthy work-life-balance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771229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36549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>
          <a:extLst>
            <a:ext uri="{FF2B5EF4-FFF2-40B4-BE49-F238E27FC236}">
              <a16:creationId xmlns:a16="http://schemas.microsoft.com/office/drawing/2014/main" id="{ACE93638-C84F-E13E-B8E0-0A00171E82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8">
            <a:extLst>
              <a:ext uri="{FF2B5EF4-FFF2-40B4-BE49-F238E27FC236}">
                <a16:creationId xmlns:a16="http://schemas.microsoft.com/office/drawing/2014/main" id="{5F298CCD-8462-8A0A-3065-7148CFF93A7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833956" y="284947"/>
            <a:ext cx="3700462" cy="25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/>
            <a:r>
              <a:rPr lang="en-US"/>
              <a:t>Background of Employee Satisfaction Survey (ESS)</a:t>
            </a:r>
            <a:endParaRPr/>
          </a:p>
        </p:txBody>
      </p:sp>
      <p:sp>
        <p:nvSpPr>
          <p:cNvPr id="138" name="Google Shape;138;p18">
            <a:extLst>
              <a:ext uri="{FF2B5EF4-FFF2-40B4-BE49-F238E27FC236}">
                <a16:creationId xmlns:a16="http://schemas.microsoft.com/office/drawing/2014/main" id="{3F11921C-0DF4-89F8-1456-76F6AFA140A5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529827" y="759070"/>
            <a:ext cx="8004391" cy="6990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1"/>
              </a:buClr>
              <a:buSzPts val="3000"/>
              <a:buFont typeface="Arial"/>
              <a:buNone/>
            </a:pPr>
            <a:r>
              <a:rPr lang="en-US"/>
              <a:t>ESS Background*</a:t>
            </a:r>
            <a:endParaRPr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02F67FB6-56D6-7335-A4FE-BC711A12308B}"/>
              </a:ext>
            </a:extLst>
          </p:cNvPr>
          <p:cNvSpPr/>
          <p:nvPr/>
        </p:nvSpPr>
        <p:spPr>
          <a:xfrm>
            <a:off x="-9264" y="2120478"/>
            <a:ext cx="1051560" cy="105156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/>
              <a:t>2007 to 2014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998B65E-28CE-DB7C-A998-0FB36A09AEA0}"/>
              </a:ext>
            </a:extLst>
          </p:cNvPr>
          <p:cNvSpPr/>
          <p:nvPr/>
        </p:nvSpPr>
        <p:spPr>
          <a:xfrm>
            <a:off x="1144238" y="2113022"/>
            <a:ext cx="1051560" cy="105156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/>
              <a:t>Spring</a:t>
            </a:r>
          </a:p>
          <a:p>
            <a:pPr algn="ctr"/>
            <a:r>
              <a:rPr lang="en-US"/>
              <a:t>2015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C6283D0-59B6-6672-4388-8E7EE5E725FC}"/>
              </a:ext>
            </a:extLst>
          </p:cNvPr>
          <p:cNvCxnSpPr>
            <a:cxnSpLocks/>
            <a:stCxn id="5" idx="6"/>
            <a:endCxn id="6" idx="2"/>
          </p:cNvCxnSpPr>
          <p:nvPr/>
        </p:nvCxnSpPr>
        <p:spPr>
          <a:xfrm flipV="1">
            <a:off x="1042296" y="2638802"/>
            <a:ext cx="101942" cy="7456"/>
          </a:xfrm>
          <a:prstGeom prst="line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9B3349EF-EF5F-08BA-130D-CE327FCC01F4}"/>
              </a:ext>
            </a:extLst>
          </p:cNvPr>
          <p:cNvSpPr/>
          <p:nvPr/>
        </p:nvSpPr>
        <p:spPr>
          <a:xfrm>
            <a:off x="2305919" y="2110403"/>
            <a:ext cx="1051560" cy="105156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/>
              <a:t>Spring</a:t>
            </a:r>
          </a:p>
          <a:p>
            <a:pPr algn="ctr"/>
            <a:r>
              <a:rPr lang="en-US"/>
              <a:t>2016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FD14663-968B-4278-B8F3-88880BDD0B4B}"/>
              </a:ext>
            </a:extLst>
          </p:cNvPr>
          <p:cNvSpPr/>
          <p:nvPr/>
        </p:nvSpPr>
        <p:spPr>
          <a:xfrm>
            <a:off x="3463761" y="2110403"/>
            <a:ext cx="1051560" cy="105156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/>
              <a:t>Spring</a:t>
            </a:r>
          </a:p>
          <a:p>
            <a:pPr algn="ctr"/>
            <a:r>
              <a:rPr lang="en-US"/>
              <a:t>2017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10606EC-992F-4368-CD91-5BA9960C0F4F}"/>
              </a:ext>
            </a:extLst>
          </p:cNvPr>
          <p:cNvCxnSpPr>
            <a:cxnSpLocks/>
            <a:stCxn id="9" idx="6"/>
            <a:endCxn id="10" idx="2"/>
          </p:cNvCxnSpPr>
          <p:nvPr/>
        </p:nvCxnSpPr>
        <p:spPr>
          <a:xfrm>
            <a:off x="3357479" y="2636183"/>
            <a:ext cx="106282" cy="0"/>
          </a:xfrm>
          <a:prstGeom prst="line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27A06A7-8C7A-4AFB-C80D-81756E1C8364}"/>
              </a:ext>
            </a:extLst>
          </p:cNvPr>
          <p:cNvCxnSpPr>
            <a:cxnSpLocks/>
            <a:stCxn id="6" idx="6"/>
            <a:endCxn id="9" idx="2"/>
          </p:cNvCxnSpPr>
          <p:nvPr/>
        </p:nvCxnSpPr>
        <p:spPr>
          <a:xfrm flipV="1">
            <a:off x="2195798" y="2636183"/>
            <a:ext cx="110121" cy="2619"/>
          </a:xfrm>
          <a:prstGeom prst="line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E8A517A6-71F2-49D0-4600-98C02D35C298}"/>
              </a:ext>
            </a:extLst>
          </p:cNvPr>
          <p:cNvSpPr txBox="1">
            <a:spLocks/>
          </p:cNvSpPr>
          <p:nvPr/>
        </p:nvSpPr>
        <p:spPr>
          <a:xfrm>
            <a:off x="994119" y="3383705"/>
            <a:ext cx="1351798" cy="1051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800"/>
              <a:buFont typeface="Arial"/>
              <a:buAutoNum type="arabicPeriod"/>
              <a:defRPr sz="1800" b="0" i="0" u="none" strike="noStrike" cap="none">
                <a:solidFill>
                  <a:srgbClr val="40404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40404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40404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40404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40404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40404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40404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40404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40404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14300" indent="0" algn="ctr">
              <a:buFont typeface="Arial"/>
              <a:buNone/>
            </a:pPr>
            <a:r>
              <a:rPr lang="en-US"/>
              <a:t>Ruffalo Noel Levitz Employee Satisfaction Survey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FFAE6DD9-2D50-F739-AF3F-88B8F1118795}"/>
              </a:ext>
            </a:extLst>
          </p:cNvPr>
          <p:cNvSpPr/>
          <p:nvPr/>
        </p:nvSpPr>
        <p:spPr>
          <a:xfrm>
            <a:off x="4624803" y="2109032"/>
            <a:ext cx="1051560" cy="105156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/>
              <a:t>Spring</a:t>
            </a:r>
          </a:p>
          <a:p>
            <a:pPr algn="ctr"/>
            <a:r>
              <a:rPr lang="en-US"/>
              <a:t>2019</a:t>
            </a:r>
          </a:p>
        </p:txBody>
      </p:sp>
      <p:sp>
        <p:nvSpPr>
          <p:cNvPr id="20" name="Right Brace 19">
            <a:extLst>
              <a:ext uri="{FF2B5EF4-FFF2-40B4-BE49-F238E27FC236}">
                <a16:creationId xmlns:a16="http://schemas.microsoft.com/office/drawing/2014/main" id="{1080037C-76C4-A4CF-10E1-AA21E9E592F7}"/>
              </a:ext>
            </a:extLst>
          </p:cNvPr>
          <p:cNvSpPr/>
          <p:nvPr/>
        </p:nvSpPr>
        <p:spPr>
          <a:xfrm rot="16200000">
            <a:off x="2665882" y="377918"/>
            <a:ext cx="242555" cy="3260961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979F16EA-43BF-EE36-FE79-A6B86A01CFAC}"/>
              </a:ext>
            </a:extLst>
          </p:cNvPr>
          <p:cNvSpPr txBox="1">
            <a:spLocks/>
          </p:cNvSpPr>
          <p:nvPr/>
        </p:nvSpPr>
        <p:spPr>
          <a:xfrm>
            <a:off x="1016948" y="1377994"/>
            <a:ext cx="3540421" cy="540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800"/>
              <a:buFont typeface="Arial"/>
              <a:buAutoNum type="arabicPeriod"/>
              <a:defRPr sz="1800" b="0" i="0" u="none" strike="noStrike" cap="none">
                <a:solidFill>
                  <a:srgbClr val="40404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40404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40404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40404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40404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40404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40404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40404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40404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14300" indent="0" algn="ctr">
              <a:buFont typeface="Arial"/>
              <a:buNone/>
            </a:pPr>
            <a:r>
              <a:rPr lang="en-US" sz="1400"/>
              <a:t>Administered annually to establish benchmark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259AEACE-C668-1237-D0CB-27E333408426}"/>
              </a:ext>
            </a:extLst>
          </p:cNvPr>
          <p:cNvSpPr txBox="1">
            <a:spLocks/>
          </p:cNvSpPr>
          <p:nvPr/>
        </p:nvSpPr>
        <p:spPr>
          <a:xfrm>
            <a:off x="-619699" y="1374545"/>
            <a:ext cx="2444264" cy="540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800"/>
              <a:buFont typeface="Arial"/>
              <a:buAutoNum type="arabicPeriod"/>
              <a:defRPr sz="1800" b="0" i="0" u="none" strike="noStrike" cap="none">
                <a:solidFill>
                  <a:srgbClr val="40404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40404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40404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40404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40404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40404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40404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40404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40404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14300" indent="0" algn="ctr">
              <a:buFont typeface="Arial"/>
              <a:buNone/>
            </a:pPr>
            <a:r>
              <a:rPr lang="en-US" sz="1400"/>
              <a:t>Administered </a:t>
            </a:r>
          </a:p>
          <a:p>
            <a:pPr marL="114300" indent="0" algn="ctr">
              <a:buFont typeface="Arial"/>
              <a:buNone/>
            </a:pPr>
            <a:r>
              <a:rPr lang="en-US" sz="1400"/>
              <a:t>annually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394D6BB8-AA8B-70A8-EFB0-F9B1816D59FA}"/>
              </a:ext>
            </a:extLst>
          </p:cNvPr>
          <p:cNvSpPr txBox="1">
            <a:spLocks/>
          </p:cNvSpPr>
          <p:nvPr/>
        </p:nvSpPr>
        <p:spPr>
          <a:xfrm>
            <a:off x="-405027" y="3355401"/>
            <a:ext cx="1843086" cy="958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800"/>
              <a:buFont typeface="Arial"/>
              <a:buAutoNum type="arabicPeriod"/>
              <a:defRPr sz="1800" b="0" i="0" u="none" strike="noStrike" cap="none">
                <a:solidFill>
                  <a:srgbClr val="40404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40404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40404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40404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40404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40404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40404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40404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40404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14300" indent="0" algn="ctr">
              <a:buFont typeface="Arial"/>
              <a:buNone/>
            </a:pPr>
            <a:r>
              <a:rPr lang="en-US" sz="1400"/>
              <a:t>Gallaudet </a:t>
            </a:r>
          </a:p>
          <a:p>
            <a:pPr marL="114300" indent="0" algn="ctr">
              <a:buFont typeface="Arial"/>
              <a:buNone/>
            </a:pPr>
            <a:r>
              <a:rPr lang="en-US" sz="1400"/>
              <a:t>Campus </a:t>
            </a:r>
          </a:p>
          <a:p>
            <a:pPr marL="114300" indent="0" algn="ctr">
              <a:buFont typeface="Arial"/>
              <a:buNone/>
            </a:pPr>
            <a:r>
              <a:rPr lang="en-US" sz="1400"/>
              <a:t>Climate</a:t>
            </a:r>
            <a:br>
              <a:rPr lang="en-US" sz="1400"/>
            </a:br>
            <a:r>
              <a:rPr lang="en-US" sz="1400"/>
              <a:t>Survey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57C35F7C-A43B-F0BC-3249-C59377457017}"/>
              </a:ext>
            </a:extLst>
          </p:cNvPr>
          <p:cNvSpPr/>
          <p:nvPr/>
        </p:nvSpPr>
        <p:spPr>
          <a:xfrm>
            <a:off x="6940491" y="2116750"/>
            <a:ext cx="1051560" cy="105156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/>
              <a:t>Spring2023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CD000C98-4E4C-928B-A5C5-A9697BA06884}"/>
              </a:ext>
            </a:extLst>
          </p:cNvPr>
          <p:cNvSpPr/>
          <p:nvPr/>
        </p:nvSpPr>
        <p:spPr>
          <a:xfrm>
            <a:off x="8110773" y="2116750"/>
            <a:ext cx="1051560" cy="105156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/>
              <a:t>Spring</a:t>
            </a:r>
            <a:br>
              <a:rPr lang="en-US"/>
            </a:br>
            <a:r>
              <a:rPr lang="en-US"/>
              <a:t>2025</a:t>
            </a:r>
          </a:p>
        </p:txBody>
      </p:sp>
      <p:sp>
        <p:nvSpPr>
          <p:cNvPr id="30" name="Right Brace 29">
            <a:extLst>
              <a:ext uri="{FF2B5EF4-FFF2-40B4-BE49-F238E27FC236}">
                <a16:creationId xmlns:a16="http://schemas.microsoft.com/office/drawing/2014/main" id="{D4A237C6-06D5-7593-6213-30657DAFC04F}"/>
              </a:ext>
            </a:extLst>
          </p:cNvPr>
          <p:cNvSpPr/>
          <p:nvPr/>
        </p:nvSpPr>
        <p:spPr>
          <a:xfrm rot="16200000">
            <a:off x="6775178" y="-238373"/>
            <a:ext cx="242555" cy="449354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06A12637-F299-9192-E972-801E1EB0CE94}"/>
              </a:ext>
            </a:extLst>
          </p:cNvPr>
          <p:cNvSpPr txBox="1">
            <a:spLocks/>
          </p:cNvSpPr>
          <p:nvPr/>
        </p:nvSpPr>
        <p:spPr>
          <a:xfrm>
            <a:off x="4993797" y="1381986"/>
            <a:ext cx="3540421" cy="540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800"/>
              <a:buFont typeface="Arial"/>
              <a:buAutoNum type="arabicPeriod"/>
              <a:defRPr sz="1800" b="0" i="0" u="none" strike="noStrike" cap="none">
                <a:solidFill>
                  <a:srgbClr val="40404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40404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40404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40404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40404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40404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40404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40404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40404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14300" indent="0" algn="ctr">
              <a:buFont typeface="Arial"/>
              <a:buNone/>
            </a:pPr>
            <a:r>
              <a:rPr lang="en-US" sz="1400"/>
              <a:t>Administered biannually to allow time for institutional changes</a:t>
            </a:r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57D9BD63-DEF2-BB64-BBDC-366F5ED16579}"/>
              </a:ext>
            </a:extLst>
          </p:cNvPr>
          <p:cNvSpPr txBox="1">
            <a:spLocks/>
          </p:cNvSpPr>
          <p:nvPr/>
        </p:nvSpPr>
        <p:spPr>
          <a:xfrm>
            <a:off x="8070739" y="3369573"/>
            <a:ext cx="1122172" cy="598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800"/>
              <a:buFont typeface="Arial"/>
              <a:buAutoNum type="arabicPeriod"/>
              <a:defRPr sz="1800" b="0" i="0" u="none" strike="noStrike" cap="none">
                <a:solidFill>
                  <a:srgbClr val="40404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40404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40404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40404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40404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40404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40404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40404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40404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14300" indent="0" algn="ctr">
              <a:buFont typeface="Arial"/>
              <a:buNone/>
            </a:pPr>
            <a:r>
              <a:rPr lang="en-US" sz="1500"/>
              <a:t>RNL ESS refreshed</a:t>
            </a:r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377A94F6-BF04-A39A-8E0E-3BE457082CC1}"/>
              </a:ext>
            </a:extLst>
          </p:cNvPr>
          <p:cNvSpPr txBox="1">
            <a:spLocks/>
          </p:cNvSpPr>
          <p:nvPr/>
        </p:nvSpPr>
        <p:spPr>
          <a:xfrm>
            <a:off x="6798083" y="3754605"/>
            <a:ext cx="1351798" cy="1119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800"/>
              <a:buFont typeface="Arial"/>
              <a:buAutoNum type="arabicPeriod"/>
              <a:defRPr sz="1800" b="0" i="0" u="none" strike="noStrike" cap="none">
                <a:solidFill>
                  <a:srgbClr val="40404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40404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40404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40404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40404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40404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40404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40404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40404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14300" indent="0" algn="ctr">
              <a:buFont typeface="Arial"/>
              <a:buNone/>
            </a:pPr>
            <a:r>
              <a:rPr lang="en-US"/>
              <a:t>Postponed due to Operational </a:t>
            </a:r>
            <a:r>
              <a:rPr lang="en-US" err="1"/>
              <a:t>Transforma-tional</a:t>
            </a:r>
            <a:r>
              <a:rPr lang="en-US"/>
              <a:t> Work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68DABD6B-EE4F-A868-AADB-4785A09BB02F}"/>
              </a:ext>
            </a:extLst>
          </p:cNvPr>
          <p:cNvCxnSpPr>
            <a:cxnSpLocks/>
            <a:stCxn id="5" idx="4"/>
            <a:endCxn id="26" idx="0"/>
          </p:cNvCxnSpPr>
          <p:nvPr/>
        </p:nvCxnSpPr>
        <p:spPr>
          <a:xfrm>
            <a:off x="516516" y="3172038"/>
            <a:ext cx="0" cy="1833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16BD6B3B-3D27-BBCF-FD72-D5A63B2A318D}"/>
              </a:ext>
            </a:extLst>
          </p:cNvPr>
          <p:cNvCxnSpPr>
            <a:cxnSpLocks/>
            <a:stCxn id="6" idx="4"/>
            <a:endCxn id="18" idx="0"/>
          </p:cNvCxnSpPr>
          <p:nvPr/>
        </p:nvCxnSpPr>
        <p:spPr>
          <a:xfrm>
            <a:off x="1670018" y="3164582"/>
            <a:ext cx="0" cy="2191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4F29E22A-6671-4839-E7BF-F606D3D59186}"/>
              </a:ext>
            </a:extLst>
          </p:cNvPr>
          <p:cNvCxnSpPr>
            <a:cxnSpLocks/>
            <a:stCxn id="10" idx="6"/>
            <a:endCxn id="19" idx="2"/>
          </p:cNvCxnSpPr>
          <p:nvPr/>
        </p:nvCxnSpPr>
        <p:spPr>
          <a:xfrm flipV="1">
            <a:off x="4515321" y="2634812"/>
            <a:ext cx="109482" cy="1371"/>
          </a:xfrm>
          <a:prstGeom prst="line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F950F905-4AE9-9A68-7656-993075E08BE4}"/>
              </a:ext>
            </a:extLst>
          </p:cNvPr>
          <p:cNvCxnSpPr>
            <a:cxnSpLocks/>
            <a:stCxn id="54" idx="6"/>
            <a:endCxn id="27" idx="2"/>
          </p:cNvCxnSpPr>
          <p:nvPr/>
        </p:nvCxnSpPr>
        <p:spPr>
          <a:xfrm>
            <a:off x="6834207" y="2634812"/>
            <a:ext cx="106284" cy="7718"/>
          </a:xfrm>
          <a:prstGeom prst="line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A2010EEE-2747-61E7-32E7-FA4192BD1C0B}"/>
              </a:ext>
            </a:extLst>
          </p:cNvPr>
          <p:cNvCxnSpPr>
            <a:cxnSpLocks/>
            <a:stCxn id="27" idx="6"/>
            <a:endCxn id="29" idx="2"/>
          </p:cNvCxnSpPr>
          <p:nvPr/>
        </p:nvCxnSpPr>
        <p:spPr>
          <a:xfrm>
            <a:off x="7992051" y="2642530"/>
            <a:ext cx="118722" cy="0"/>
          </a:xfrm>
          <a:prstGeom prst="line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0162E5B7-9516-7C55-78F9-550485C1356C}"/>
              </a:ext>
            </a:extLst>
          </p:cNvPr>
          <p:cNvCxnSpPr>
            <a:cxnSpLocks/>
            <a:stCxn id="29" idx="4"/>
            <a:endCxn id="32" idx="0"/>
          </p:cNvCxnSpPr>
          <p:nvPr/>
        </p:nvCxnSpPr>
        <p:spPr>
          <a:xfrm flipH="1">
            <a:off x="8631825" y="3168310"/>
            <a:ext cx="4728" cy="2012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2C073FEC-0AA2-D1EA-D68B-ED095ED3E2C9}"/>
              </a:ext>
            </a:extLst>
          </p:cNvPr>
          <p:cNvCxnSpPr>
            <a:cxnSpLocks/>
            <a:stCxn id="27" idx="4"/>
          </p:cNvCxnSpPr>
          <p:nvPr/>
        </p:nvCxnSpPr>
        <p:spPr>
          <a:xfrm>
            <a:off x="7466271" y="3168310"/>
            <a:ext cx="7711" cy="521107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4" name="Oval 53">
            <a:extLst>
              <a:ext uri="{FF2B5EF4-FFF2-40B4-BE49-F238E27FC236}">
                <a16:creationId xmlns:a16="http://schemas.microsoft.com/office/drawing/2014/main" id="{B1D43AE9-11BD-913E-6E4D-B4AE67C304AA}"/>
              </a:ext>
            </a:extLst>
          </p:cNvPr>
          <p:cNvSpPr/>
          <p:nvPr/>
        </p:nvSpPr>
        <p:spPr>
          <a:xfrm>
            <a:off x="5782647" y="2109032"/>
            <a:ext cx="1051560" cy="105156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/>
              <a:t>Spring2021</a:t>
            </a:r>
          </a:p>
        </p:txBody>
      </p:sp>
      <p:cxnSp>
        <p:nvCxnSpPr>
          <p:cNvPr id="143" name="Straight Connector 142">
            <a:extLst>
              <a:ext uri="{FF2B5EF4-FFF2-40B4-BE49-F238E27FC236}">
                <a16:creationId xmlns:a16="http://schemas.microsoft.com/office/drawing/2014/main" id="{268DF2EF-75F9-C7FE-5711-D0A056D4BD70}"/>
              </a:ext>
            </a:extLst>
          </p:cNvPr>
          <p:cNvCxnSpPr>
            <a:cxnSpLocks/>
            <a:stCxn id="19" idx="6"/>
            <a:endCxn id="54" idx="2"/>
          </p:cNvCxnSpPr>
          <p:nvPr/>
        </p:nvCxnSpPr>
        <p:spPr>
          <a:xfrm>
            <a:off x="5676363" y="2634812"/>
            <a:ext cx="106284" cy="0"/>
          </a:xfrm>
          <a:prstGeom prst="line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Connector 154">
            <a:extLst>
              <a:ext uri="{FF2B5EF4-FFF2-40B4-BE49-F238E27FC236}">
                <a16:creationId xmlns:a16="http://schemas.microsoft.com/office/drawing/2014/main" id="{869B06A4-6AC3-0551-3E99-3A15E19ADC85}"/>
              </a:ext>
            </a:extLst>
          </p:cNvPr>
          <p:cNvCxnSpPr>
            <a:cxnSpLocks/>
            <a:stCxn id="161" idx="0"/>
          </p:cNvCxnSpPr>
          <p:nvPr/>
        </p:nvCxnSpPr>
        <p:spPr>
          <a:xfrm flipV="1">
            <a:off x="6308427" y="3160592"/>
            <a:ext cx="0" cy="27846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61" name="Text Placeholder 2">
            <a:extLst>
              <a:ext uri="{FF2B5EF4-FFF2-40B4-BE49-F238E27FC236}">
                <a16:creationId xmlns:a16="http://schemas.microsoft.com/office/drawing/2014/main" id="{99614072-9043-1F91-782B-AE4CED3C5BFE}"/>
              </a:ext>
            </a:extLst>
          </p:cNvPr>
          <p:cNvSpPr txBox="1">
            <a:spLocks/>
          </p:cNvSpPr>
          <p:nvPr/>
        </p:nvSpPr>
        <p:spPr>
          <a:xfrm>
            <a:off x="5608793" y="3439052"/>
            <a:ext cx="1399268" cy="1287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800"/>
              <a:buFont typeface="Arial"/>
              <a:buAutoNum type="arabicPeriod"/>
              <a:defRPr sz="1800" b="0" i="0" u="none" strike="noStrike" cap="none">
                <a:solidFill>
                  <a:srgbClr val="40404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40404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40404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40404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40404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40404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40404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40404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40404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14300" indent="0" algn="ctr">
              <a:buFont typeface="Arial"/>
              <a:buNone/>
            </a:pPr>
            <a:r>
              <a:rPr lang="en-US" sz="1500"/>
              <a:t>Postponed due to  COVID</a:t>
            </a:r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ED7103F7-6291-0316-5101-E8CF03C3C9F1}"/>
              </a:ext>
            </a:extLst>
          </p:cNvPr>
          <p:cNvSpPr txBox="1"/>
          <p:nvPr/>
        </p:nvSpPr>
        <p:spPr>
          <a:xfrm>
            <a:off x="1011194" y="4757231"/>
            <a:ext cx="8150616" cy="369332"/>
          </a:xfrm>
          <a:prstGeom prst="rect">
            <a:avLst/>
          </a:prstGeom>
          <a:solidFill>
            <a:srgbClr val="E5E5E5"/>
          </a:solidFill>
        </p:spPr>
        <p:txBody>
          <a:bodyPr wrap="square">
            <a:spAutoFit/>
          </a:bodyPr>
          <a:lstStyle/>
          <a:p>
            <a:pPr marL="0" lvl="0" indent="0">
              <a:buClr>
                <a:srgbClr val="929292"/>
              </a:buClr>
              <a:buNone/>
            </a:pPr>
            <a:r>
              <a:rPr lang="en-US" sz="900"/>
              <a:t>* All climate survey reports are posted at OIR website at:</a:t>
            </a:r>
            <a:br>
              <a:rPr lang="en-US" sz="900"/>
            </a:br>
            <a:r>
              <a:rPr lang="en-US" sz="900">
                <a:hlinkClick r:id="rId3"/>
              </a:rPr>
              <a:t>https://gallaudet.edu/institutional-research-effectiveness/institutional-research/reports-and-surveys/gallaudet-university-campus-climate-survey/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228317079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>
          <a:extLst>
            <a:ext uri="{FF2B5EF4-FFF2-40B4-BE49-F238E27FC236}">
              <a16:creationId xmlns:a16="http://schemas.microsoft.com/office/drawing/2014/main" id="{1766608D-C8FD-C48A-8BF5-B07DFC8EE0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5">
            <a:extLst>
              <a:ext uri="{FF2B5EF4-FFF2-40B4-BE49-F238E27FC236}">
                <a16:creationId xmlns:a16="http://schemas.microsoft.com/office/drawing/2014/main" id="{4676BC85-9438-40F0-2ECF-BC50FF6A000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26131" y="2032786"/>
            <a:ext cx="3700500" cy="25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SECTION 4</a:t>
            </a:r>
            <a:endParaRPr/>
          </a:p>
        </p:txBody>
      </p:sp>
      <p:sp>
        <p:nvSpPr>
          <p:cNvPr id="119" name="Google Shape;119;p15">
            <a:extLst>
              <a:ext uri="{FF2B5EF4-FFF2-40B4-BE49-F238E27FC236}">
                <a16:creationId xmlns:a16="http://schemas.microsoft.com/office/drawing/2014/main" id="{23AC9894-3997-88A4-6FF1-B9AD44BBE89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26130" y="2783406"/>
            <a:ext cx="6917085" cy="6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rPr lang="en-US"/>
              <a:t>Comparison: 2019 and 2025 Employee Satisfaction Survey (ESS) Results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53065914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>
          <a:extLst>
            <a:ext uri="{FF2B5EF4-FFF2-40B4-BE49-F238E27FC236}">
              <a16:creationId xmlns:a16="http://schemas.microsoft.com/office/drawing/2014/main" id="{B716148B-5B95-A8EB-4160-7CAE1145F5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8">
            <a:extLst>
              <a:ext uri="{FF2B5EF4-FFF2-40B4-BE49-F238E27FC236}">
                <a16:creationId xmlns:a16="http://schemas.microsoft.com/office/drawing/2014/main" id="{ECD91B64-062D-3AB7-91FE-5C166A4E861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833956" y="284947"/>
            <a:ext cx="3700462" cy="25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/>
            <a:r>
              <a:rPr lang="en-US"/>
              <a:t>Comparison of 2019 and 2025 Results</a:t>
            </a:r>
            <a:endParaRPr/>
          </a:p>
        </p:txBody>
      </p:sp>
      <p:sp>
        <p:nvSpPr>
          <p:cNvPr id="138" name="Google Shape;138;p18">
            <a:extLst>
              <a:ext uri="{FF2B5EF4-FFF2-40B4-BE49-F238E27FC236}">
                <a16:creationId xmlns:a16="http://schemas.microsoft.com/office/drawing/2014/main" id="{139D7178-C2FB-773B-E844-7E25BEE366B6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529827" y="759070"/>
            <a:ext cx="8004391" cy="6990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1"/>
              </a:buClr>
              <a:buSzPts val="3000"/>
              <a:buFont typeface="Arial"/>
              <a:buNone/>
            </a:pPr>
            <a:r>
              <a:rPr lang="en-US"/>
              <a:t>Analysis and Comparison of Results</a:t>
            </a:r>
            <a:endParaRPr/>
          </a:p>
        </p:txBody>
      </p:sp>
      <p:sp>
        <p:nvSpPr>
          <p:cNvPr id="139" name="Google Shape;139;p18">
            <a:extLst>
              <a:ext uri="{FF2B5EF4-FFF2-40B4-BE49-F238E27FC236}">
                <a16:creationId xmlns:a16="http://schemas.microsoft.com/office/drawing/2014/main" id="{0AF92E52-BBB8-E79B-005A-C43BC426E5EE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82595" y="1458135"/>
            <a:ext cx="7651623" cy="3333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342900" lvl="0">
              <a:buClr>
                <a:srgbClr val="929292"/>
              </a:buClr>
              <a:buFont typeface="Arial" panose="020B0604020202020204" pitchFamily="34" charset="0"/>
              <a:buChar char="•"/>
            </a:pPr>
            <a:r>
              <a:rPr lang="en-US" sz="2400"/>
              <a:t>ESS was refreshed in 2025</a:t>
            </a:r>
          </a:p>
          <a:p>
            <a:pPr marL="342900" lvl="0">
              <a:buClr>
                <a:srgbClr val="929292"/>
              </a:buClr>
              <a:buFont typeface="Arial" panose="020B0604020202020204" pitchFamily="34" charset="0"/>
              <a:buChar char="•"/>
            </a:pPr>
            <a:r>
              <a:rPr lang="en-US" sz="2400"/>
              <a:t>Compared employees’ satisfaction of items in 2019 and 2025</a:t>
            </a:r>
          </a:p>
          <a:p>
            <a:pPr marL="800100" lvl="1">
              <a:buClr>
                <a:srgbClr val="929292"/>
              </a:buClr>
              <a:buFont typeface="Arial" panose="020B0604020202020204" pitchFamily="34" charset="0"/>
              <a:buChar char="•"/>
            </a:pPr>
            <a:r>
              <a:rPr lang="en-US" sz="2000"/>
              <a:t>Areas of strength: top 25% of satisfied items</a:t>
            </a:r>
          </a:p>
          <a:p>
            <a:pPr marL="800100" lvl="1">
              <a:buClr>
                <a:srgbClr val="929292"/>
              </a:buClr>
              <a:buFont typeface="Arial" panose="020B0604020202020204" pitchFamily="34" charset="0"/>
              <a:buChar char="•"/>
            </a:pPr>
            <a:r>
              <a:rPr lang="en-US" sz="2000"/>
              <a:t>Areas of challenge: bottom 25% of satisfied items (dissatisfied)</a:t>
            </a:r>
          </a:p>
          <a:p>
            <a:pPr marL="800100" lvl="1">
              <a:buClr>
                <a:srgbClr val="929292"/>
              </a:buClr>
              <a:buFont typeface="Arial" panose="020B0604020202020204" pitchFamily="34" charset="0"/>
              <a:buChar char="•"/>
            </a:pPr>
            <a:r>
              <a:rPr lang="en-US" sz="2000"/>
              <a:t>Difference: mean score difference of 2025 and 2019; positive = improved from 2019 and negative = did not improve from 2019</a:t>
            </a:r>
          </a:p>
        </p:txBody>
      </p:sp>
    </p:spTree>
    <p:extLst>
      <p:ext uri="{BB962C8B-B14F-4D97-AF65-F5344CB8AC3E}">
        <p14:creationId xmlns:p14="http://schemas.microsoft.com/office/powerpoint/2010/main" val="278270702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>
          <a:extLst>
            <a:ext uri="{FF2B5EF4-FFF2-40B4-BE49-F238E27FC236}">
              <a16:creationId xmlns:a16="http://schemas.microsoft.com/office/drawing/2014/main" id="{A833DE40-00CA-4C83-1998-2860E20A77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8">
            <a:extLst>
              <a:ext uri="{FF2B5EF4-FFF2-40B4-BE49-F238E27FC236}">
                <a16:creationId xmlns:a16="http://schemas.microsoft.com/office/drawing/2014/main" id="{A3625C57-7951-850F-4155-EC32BCE2DE7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833956" y="284947"/>
            <a:ext cx="3700462" cy="25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/>
            <a:r>
              <a:rPr lang="en-US"/>
              <a:t>Comparison of 2019 and 2025 Results</a:t>
            </a:r>
          </a:p>
        </p:txBody>
      </p:sp>
      <p:sp>
        <p:nvSpPr>
          <p:cNvPr id="138" name="Google Shape;138;p18">
            <a:extLst>
              <a:ext uri="{FF2B5EF4-FFF2-40B4-BE49-F238E27FC236}">
                <a16:creationId xmlns:a16="http://schemas.microsoft.com/office/drawing/2014/main" id="{599DAFA5-1AAB-3BFB-6F23-4470C3C35AD1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529827" y="284947"/>
            <a:ext cx="8004391" cy="6990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1"/>
              </a:buClr>
              <a:buSzPts val="3000"/>
              <a:buFont typeface="Arial"/>
              <a:buNone/>
            </a:pPr>
            <a:r>
              <a:rPr lang="en-US"/>
              <a:t>2019 and 2025 Strengths</a:t>
            </a:r>
            <a:endParaRPr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C75C324-68AC-4536-5489-DF87E8C0E233}"/>
              </a:ext>
            </a:extLst>
          </p:cNvPr>
          <p:cNvGraphicFramePr>
            <a:graphicFrameLocks noGrp="1"/>
          </p:cNvGraphicFramePr>
          <p:nvPr/>
        </p:nvGraphicFramePr>
        <p:xfrm>
          <a:off x="305878" y="874284"/>
          <a:ext cx="8532243" cy="3890010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4676088">
                  <a:extLst>
                    <a:ext uri="{9D8B030D-6E8A-4147-A177-3AD203B41FA5}">
                      <a16:colId xmlns:a16="http://schemas.microsoft.com/office/drawing/2014/main" val="201601926"/>
                    </a:ext>
                  </a:extLst>
                </a:gridCol>
                <a:gridCol w="1285385">
                  <a:extLst>
                    <a:ext uri="{9D8B030D-6E8A-4147-A177-3AD203B41FA5}">
                      <a16:colId xmlns:a16="http://schemas.microsoft.com/office/drawing/2014/main" val="2695360645"/>
                    </a:ext>
                  </a:extLst>
                </a:gridCol>
                <a:gridCol w="1285385">
                  <a:extLst>
                    <a:ext uri="{9D8B030D-6E8A-4147-A177-3AD203B41FA5}">
                      <a16:colId xmlns:a16="http://schemas.microsoft.com/office/drawing/2014/main" val="1617873562"/>
                    </a:ext>
                  </a:extLst>
                </a:gridCol>
                <a:gridCol w="1285385">
                  <a:extLst>
                    <a:ext uri="{9D8B030D-6E8A-4147-A177-3AD203B41FA5}">
                      <a16:colId xmlns:a16="http://schemas.microsoft.com/office/drawing/2014/main" val="582512996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200" kern="100">
                          <a:effectLst/>
                        </a:rPr>
                        <a:t>Items </a:t>
                      </a:r>
                      <a:endParaRPr lang="en-US" sz="12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154" marR="361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200" kern="100">
                          <a:effectLst/>
                        </a:rPr>
                        <a:t>2019 Satisfaction Mean Score</a:t>
                      </a:r>
                      <a:br>
                        <a:rPr lang="en-US" sz="1200" kern="100">
                          <a:effectLst/>
                        </a:rPr>
                      </a:br>
                      <a:r>
                        <a:rPr lang="en-US" sz="900" kern="100">
                          <a:effectLst/>
                        </a:rPr>
                        <a:t>1 = Strongly Disagree to 4 = Strongly Agree</a:t>
                      </a:r>
                      <a:endParaRPr lang="en-US" sz="12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154" marR="361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200" kern="100">
                          <a:effectLst/>
                        </a:rPr>
                        <a:t>2025</a:t>
                      </a:r>
                    </a:p>
                    <a:p>
                      <a:pPr marL="0" marR="0" algn="ctr">
                        <a:buNone/>
                      </a:pPr>
                      <a:r>
                        <a:rPr lang="en-US" sz="1200" kern="100">
                          <a:effectLst/>
                        </a:rPr>
                        <a:t>Satisfaction Mean Score</a:t>
                      </a:r>
                    </a:p>
                    <a:p>
                      <a:pPr marL="0" marR="0" algn="ctr">
                        <a:buNone/>
                      </a:pPr>
                      <a:r>
                        <a:rPr lang="en-US" sz="900" kern="100">
                          <a:effectLst/>
                        </a:rPr>
                        <a:t>1 = Strongly Disagree to 4 = Strongly Agree</a:t>
                      </a:r>
                      <a:endParaRPr lang="en-US" sz="9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154" marR="361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200" kern="100">
                          <a:effectLst/>
                        </a:rPr>
                        <a:t>Difference</a:t>
                      </a:r>
                      <a:endParaRPr lang="en-US" sz="12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154" marR="361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646186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The work I do is valuable to the institution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2.93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3.57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865709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The employee benefits available to me are valuable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3.08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673088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I am proud to work at this institution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2.95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3.29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43369839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The work I do is appreciated by my supervisor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2.91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7374945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My supervisor/academic department head pays attention to what I have to say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2.91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748000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I'm treated with respect for cultural or personal differences in my department at Gallaudet University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2.80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085153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My job responsibilities are communicated clearly to me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2.83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8129512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I have the information I need to do my job well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2.63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15372646"/>
                  </a:ext>
                </a:extLst>
              </a:tr>
            </a:tbl>
          </a:graphicData>
        </a:graphic>
      </p:graphicFrame>
      <p:sp>
        <p:nvSpPr>
          <p:cNvPr id="3" name="Triangle 2">
            <a:extLst>
              <a:ext uri="{FF2B5EF4-FFF2-40B4-BE49-F238E27FC236}">
                <a16:creationId xmlns:a16="http://schemas.microsoft.com/office/drawing/2014/main" id="{0EA24996-15ED-DCF9-1562-FE75A73A4E22}"/>
              </a:ext>
            </a:extLst>
          </p:cNvPr>
          <p:cNvSpPr/>
          <p:nvPr/>
        </p:nvSpPr>
        <p:spPr>
          <a:xfrm>
            <a:off x="8534218" y="1787236"/>
            <a:ext cx="176020" cy="166254"/>
          </a:xfrm>
          <a:prstGeom prst="triangl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riangle 4">
            <a:extLst>
              <a:ext uri="{FF2B5EF4-FFF2-40B4-BE49-F238E27FC236}">
                <a16:creationId xmlns:a16="http://schemas.microsoft.com/office/drawing/2014/main" id="{840F57FC-349F-FD74-4FE5-16689E248778}"/>
              </a:ext>
            </a:extLst>
          </p:cNvPr>
          <p:cNvSpPr/>
          <p:nvPr/>
        </p:nvSpPr>
        <p:spPr>
          <a:xfrm>
            <a:off x="8534218" y="2140033"/>
            <a:ext cx="176020" cy="166254"/>
          </a:xfrm>
          <a:prstGeom prst="triangle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riangle 5">
            <a:extLst>
              <a:ext uri="{FF2B5EF4-FFF2-40B4-BE49-F238E27FC236}">
                <a16:creationId xmlns:a16="http://schemas.microsoft.com/office/drawing/2014/main" id="{023B9DD3-CFDA-02C3-B9FD-CA4A2B16D254}"/>
              </a:ext>
            </a:extLst>
          </p:cNvPr>
          <p:cNvSpPr/>
          <p:nvPr/>
        </p:nvSpPr>
        <p:spPr>
          <a:xfrm>
            <a:off x="8534218" y="2517769"/>
            <a:ext cx="176020" cy="166254"/>
          </a:xfrm>
          <a:prstGeom prst="triangl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riangle 6">
            <a:extLst>
              <a:ext uri="{FF2B5EF4-FFF2-40B4-BE49-F238E27FC236}">
                <a16:creationId xmlns:a16="http://schemas.microsoft.com/office/drawing/2014/main" id="{90069ADE-6D19-ED87-6864-3BB42F92AEBC}"/>
              </a:ext>
            </a:extLst>
          </p:cNvPr>
          <p:cNvSpPr/>
          <p:nvPr/>
        </p:nvSpPr>
        <p:spPr>
          <a:xfrm>
            <a:off x="8534218" y="2866442"/>
            <a:ext cx="176020" cy="166254"/>
          </a:xfrm>
          <a:prstGeom prst="triangl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riangle 7">
            <a:extLst>
              <a:ext uri="{FF2B5EF4-FFF2-40B4-BE49-F238E27FC236}">
                <a16:creationId xmlns:a16="http://schemas.microsoft.com/office/drawing/2014/main" id="{EFD0132B-C19A-4782-7062-8A9FDCE1EBEE}"/>
              </a:ext>
            </a:extLst>
          </p:cNvPr>
          <p:cNvSpPr/>
          <p:nvPr/>
        </p:nvSpPr>
        <p:spPr>
          <a:xfrm>
            <a:off x="8534218" y="3286494"/>
            <a:ext cx="176020" cy="166254"/>
          </a:xfrm>
          <a:prstGeom prst="triangl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riangle 8">
            <a:extLst>
              <a:ext uri="{FF2B5EF4-FFF2-40B4-BE49-F238E27FC236}">
                <a16:creationId xmlns:a16="http://schemas.microsoft.com/office/drawing/2014/main" id="{C2949B79-95A1-87C9-1F8F-C9C3F801D59E}"/>
              </a:ext>
            </a:extLst>
          </p:cNvPr>
          <p:cNvSpPr/>
          <p:nvPr/>
        </p:nvSpPr>
        <p:spPr>
          <a:xfrm>
            <a:off x="8534218" y="3706546"/>
            <a:ext cx="176020" cy="166254"/>
          </a:xfrm>
          <a:prstGeom prst="triangl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riangle 9">
            <a:extLst>
              <a:ext uri="{FF2B5EF4-FFF2-40B4-BE49-F238E27FC236}">
                <a16:creationId xmlns:a16="http://schemas.microsoft.com/office/drawing/2014/main" id="{5DF01DE6-27FD-0DB6-B077-5A61AE449160}"/>
              </a:ext>
            </a:extLst>
          </p:cNvPr>
          <p:cNvSpPr/>
          <p:nvPr/>
        </p:nvSpPr>
        <p:spPr>
          <a:xfrm>
            <a:off x="8534218" y="4126598"/>
            <a:ext cx="176020" cy="166254"/>
          </a:xfrm>
          <a:prstGeom prst="triangl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riangle 10">
            <a:extLst>
              <a:ext uri="{FF2B5EF4-FFF2-40B4-BE49-F238E27FC236}">
                <a16:creationId xmlns:a16="http://schemas.microsoft.com/office/drawing/2014/main" id="{49D54C68-DE27-61E6-9EE4-7EED30BBD8E2}"/>
              </a:ext>
            </a:extLst>
          </p:cNvPr>
          <p:cNvSpPr/>
          <p:nvPr/>
        </p:nvSpPr>
        <p:spPr>
          <a:xfrm>
            <a:off x="8534218" y="4480149"/>
            <a:ext cx="176020" cy="166254"/>
          </a:xfrm>
          <a:prstGeom prst="triangl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F33C01C-11E8-2E8C-082E-1729101AA827}"/>
              </a:ext>
            </a:extLst>
          </p:cNvPr>
          <p:cNvGrpSpPr/>
          <p:nvPr/>
        </p:nvGrpSpPr>
        <p:grpSpPr>
          <a:xfrm>
            <a:off x="3599411" y="4837273"/>
            <a:ext cx="5370021" cy="361637"/>
            <a:chOff x="3599411" y="4837273"/>
            <a:chExt cx="5370021" cy="361637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6F135958-D873-8842-3483-8781CEDA5207}"/>
                </a:ext>
              </a:extLst>
            </p:cNvPr>
            <p:cNvSpPr txBox="1"/>
            <p:nvPr/>
          </p:nvSpPr>
          <p:spPr>
            <a:xfrm>
              <a:off x="3599411" y="4837273"/>
              <a:ext cx="5370021" cy="3616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/>
                <a:t>	Employees’ average in 2025 was significantly higher (p &lt; 0.05) with an effect size at least .3 in magnitude.</a:t>
              </a:r>
            </a:p>
            <a:p>
              <a:r>
                <a:rPr lang="en-US" sz="700"/>
                <a:t>	Employees’ average in 2025 was significantly higher (p &lt; 0.05) with an effect size less than .3 in magnitude.</a:t>
              </a:r>
              <a:r>
                <a:rPr lang="en-US" sz="1050"/>
                <a:t> </a:t>
              </a:r>
            </a:p>
          </p:txBody>
        </p:sp>
        <p:sp>
          <p:nvSpPr>
            <p:cNvPr id="13" name="Triangle 12">
              <a:extLst>
                <a:ext uri="{FF2B5EF4-FFF2-40B4-BE49-F238E27FC236}">
                  <a16:creationId xmlns:a16="http://schemas.microsoft.com/office/drawing/2014/main" id="{644D3E11-E949-E489-49FD-5BD0457EF3C2}"/>
                </a:ext>
              </a:extLst>
            </p:cNvPr>
            <p:cNvSpPr/>
            <p:nvPr/>
          </p:nvSpPr>
          <p:spPr>
            <a:xfrm>
              <a:off x="4430818" y="4868329"/>
              <a:ext cx="107933" cy="101945"/>
            </a:xfrm>
            <a:prstGeom prst="triangl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riangle 13">
              <a:extLst>
                <a:ext uri="{FF2B5EF4-FFF2-40B4-BE49-F238E27FC236}">
                  <a16:creationId xmlns:a16="http://schemas.microsoft.com/office/drawing/2014/main" id="{4A168E03-E851-84A3-5905-90D31EE5EC8A}"/>
                </a:ext>
              </a:extLst>
            </p:cNvPr>
            <p:cNvSpPr/>
            <p:nvPr/>
          </p:nvSpPr>
          <p:spPr>
            <a:xfrm>
              <a:off x="4433591" y="5029042"/>
              <a:ext cx="107933" cy="101945"/>
            </a:xfrm>
            <a:prstGeom prst="triangle">
              <a:avLst/>
            </a:prstGeom>
            <a:noFill/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4075438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>
          <a:extLst>
            <a:ext uri="{FF2B5EF4-FFF2-40B4-BE49-F238E27FC236}">
              <a16:creationId xmlns:a16="http://schemas.microsoft.com/office/drawing/2014/main" id="{E15EB21E-FFEE-9E01-DFB7-C1BD473A28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8">
            <a:extLst>
              <a:ext uri="{FF2B5EF4-FFF2-40B4-BE49-F238E27FC236}">
                <a16:creationId xmlns:a16="http://schemas.microsoft.com/office/drawing/2014/main" id="{E9764BD4-F53F-2F8F-D803-83ECBC66909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833956" y="284947"/>
            <a:ext cx="3700462" cy="25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/>
            <a:r>
              <a:rPr lang="en-US"/>
              <a:t>Comparison of 2019 and 2025 Results</a:t>
            </a:r>
          </a:p>
        </p:txBody>
      </p:sp>
      <p:sp>
        <p:nvSpPr>
          <p:cNvPr id="138" name="Google Shape;138;p18">
            <a:extLst>
              <a:ext uri="{FF2B5EF4-FFF2-40B4-BE49-F238E27FC236}">
                <a16:creationId xmlns:a16="http://schemas.microsoft.com/office/drawing/2014/main" id="{646C735C-A741-6070-F700-B68B2D29F521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529827" y="284947"/>
            <a:ext cx="8004391" cy="6990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1"/>
              </a:buClr>
              <a:buSzPts val="3000"/>
              <a:buFont typeface="Arial"/>
              <a:buNone/>
            </a:pPr>
            <a:r>
              <a:rPr lang="en-US"/>
              <a:t>2019 and 2025 Strengths</a:t>
            </a:r>
            <a:endParaRPr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F959CF2-FE3D-6E86-69D1-2D03CE299A37}"/>
              </a:ext>
            </a:extLst>
          </p:cNvPr>
          <p:cNvGraphicFramePr>
            <a:graphicFrameLocks noGrp="1"/>
          </p:cNvGraphicFramePr>
          <p:nvPr/>
        </p:nvGraphicFramePr>
        <p:xfrm>
          <a:off x="272629" y="907728"/>
          <a:ext cx="8532243" cy="2567940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4676088">
                  <a:extLst>
                    <a:ext uri="{9D8B030D-6E8A-4147-A177-3AD203B41FA5}">
                      <a16:colId xmlns:a16="http://schemas.microsoft.com/office/drawing/2014/main" val="201601926"/>
                    </a:ext>
                  </a:extLst>
                </a:gridCol>
                <a:gridCol w="1285385">
                  <a:extLst>
                    <a:ext uri="{9D8B030D-6E8A-4147-A177-3AD203B41FA5}">
                      <a16:colId xmlns:a16="http://schemas.microsoft.com/office/drawing/2014/main" val="2695360645"/>
                    </a:ext>
                  </a:extLst>
                </a:gridCol>
                <a:gridCol w="1285385">
                  <a:extLst>
                    <a:ext uri="{9D8B030D-6E8A-4147-A177-3AD203B41FA5}">
                      <a16:colId xmlns:a16="http://schemas.microsoft.com/office/drawing/2014/main" val="1617873562"/>
                    </a:ext>
                  </a:extLst>
                </a:gridCol>
                <a:gridCol w="1285385">
                  <a:extLst>
                    <a:ext uri="{9D8B030D-6E8A-4147-A177-3AD203B41FA5}">
                      <a16:colId xmlns:a16="http://schemas.microsoft.com/office/drawing/2014/main" val="582512996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200" kern="100">
                          <a:effectLst/>
                        </a:rPr>
                        <a:t>Items </a:t>
                      </a:r>
                      <a:endParaRPr lang="en-US" sz="12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154" marR="361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200" kern="100">
                          <a:effectLst/>
                        </a:rPr>
                        <a:t>2019 Satisfaction Mean Score</a:t>
                      </a:r>
                      <a:br>
                        <a:rPr lang="en-US" sz="1200" kern="100">
                          <a:effectLst/>
                        </a:rPr>
                      </a:br>
                      <a:r>
                        <a:rPr lang="en-US" sz="900" kern="100">
                          <a:effectLst/>
                        </a:rPr>
                        <a:t>1 = Strongly Disagree to 4 = Strongly Agree</a:t>
                      </a:r>
                      <a:endParaRPr lang="en-US" sz="12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154" marR="361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200" kern="100">
                          <a:effectLst/>
                        </a:rPr>
                        <a:t>2025</a:t>
                      </a:r>
                    </a:p>
                    <a:p>
                      <a:pPr marL="0" marR="0" algn="ctr">
                        <a:buNone/>
                      </a:pPr>
                      <a:r>
                        <a:rPr lang="en-US" sz="1200" kern="100">
                          <a:effectLst/>
                        </a:rPr>
                        <a:t>Satisfaction Mean Score</a:t>
                      </a:r>
                    </a:p>
                    <a:p>
                      <a:pPr marL="0" marR="0" algn="ctr">
                        <a:buNone/>
                      </a:pPr>
                      <a:r>
                        <a:rPr lang="en-US" sz="900" kern="100">
                          <a:effectLst/>
                        </a:rPr>
                        <a:t>1 = Strongly Disagree to 4 = Strongly Agree</a:t>
                      </a:r>
                      <a:endParaRPr lang="en-US" sz="9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154" marR="361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200" kern="100">
                          <a:effectLst/>
                        </a:rPr>
                        <a:t>Difference</a:t>
                      </a:r>
                      <a:endParaRPr lang="en-US" sz="12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154" marR="361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646186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My supervisor/academic department head helps me improve my job performance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2.67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865709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Most employees are generally supportive of the mission, purpose, and values of this institution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2.55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3.08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673088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There are adequate programs or resources in place to strengthen my use of ASL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2.85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3.06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43369839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Faculty take pride in their work (teaching, scholarship, and service)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2.65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2.98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73749455"/>
                  </a:ext>
                </a:extLst>
              </a:tr>
            </a:tbl>
          </a:graphicData>
        </a:graphic>
      </p:graphicFrame>
      <p:sp>
        <p:nvSpPr>
          <p:cNvPr id="3" name="Triangle 2">
            <a:extLst>
              <a:ext uri="{FF2B5EF4-FFF2-40B4-BE49-F238E27FC236}">
                <a16:creationId xmlns:a16="http://schemas.microsoft.com/office/drawing/2014/main" id="{B85976A6-96A7-DB26-6179-0AA1D32FAA6C}"/>
              </a:ext>
            </a:extLst>
          </p:cNvPr>
          <p:cNvSpPr/>
          <p:nvPr/>
        </p:nvSpPr>
        <p:spPr>
          <a:xfrm>
            <a:off x="8500966" y="1828799"/>
            <a:ext cx="176020" cy="166254"/>
          </a:xfrm>
          <a:prstGeom prst="triangl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riangle 4">
            <a:extLst>
              <a:ext uri="{FF2B5EF4-FFF2-40B4-BE49-F238E27FC236}">
                <a16:creationId xmlns:a16="http://schemas.microsoft.com/office/drawing/2014/main" id="{B4789186-F426-02B1-7F76-1A1D313411C2}"/>
              </a:ext>
            </a:extLst>
          </p:cNvPr>
          <p:cNvSpPr/>
          <p:nvPr/>
        </p:nvSpPr>
        <p:spPr>
          <a:xfrm>
            <a:off x="8500966" y="2248851"/>
            <a:ext cx="176020" cy="166254"/>
          </a:xfrm>
          <a:prstGeom prst="triangl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riangle 5">
            <a:extLst>
              <a:ext uri="{FF2B5EF4-FFF2-40B4-BE49-F238E27FC236}">
                <a16:creationId xmlns:a16="http://schemas.microsoft.com/office/drawing/2014/main" id="{6F465A38-57B2-C6C2-9B31-2EBD65836F96}"/>
              </a:ext>
            </a:extLst>
          </p:cNvPr>
          <p:cNvSpPr/>
          <p:nvPr/>
        </p:nvSpPr>
        <p:spPr>
          <a:xfrm>
            <a:off x="8500966" y="2686834"/>
            <a:ext cx="176020" cy="166254"/>
          </a:xfrm>
          <a:prstGeom prst="triangle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riangle 6">
            <a:extLst>
              <a:ext uri="{FF2B5EF4-FFF2-40B4-BE49-F238E27FC236}">
                <a16:creationId xmlns:a16="http://schemas.microsoft.com/office/drawing/2014/main" id="{171AA701-071E-8CD9-74B0-AD8CD380C16B}"/>
              </a:ext>
            </a:extLst>
          </p:cNvPr>
          <p:cNvSpPr/>
          <p:nvPr/>
        </p:nvSpPr>
        <p:spPr>
          <a:xfrm>
            <a:off x="8500966" y="3123512"/>
            <a:ext cx="176020" cy="166254"/>
          </a:xfrm>
          <a:prstGeom prst="triangl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08A3DD9-4A8F-3CE8-FA24-8539FB376923}"/>
              </a:ext>
            </a:extLst>
          </p:cNvPr>
          <p:cNvGrpSpPr/>
          <p:nvPr/>
        </p:nvGrpSpPr>
        <p:grpSpPr>
          <a:xfrm>
            <a:off x="3599411" y="4837273"/>
            <a:ext cx="5370021" cy="361637"/>
            <a:chOff x="3599411" y="4837273"/>
            <a:chExt cx="5370021" cy="361637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555FBF6-EE5E-91EF-2FE5-F0CDB5912DD7}"/>
                </a:ext>
              </a:extLst>
            </p:cNvPr>
            <p:cNvSpPr txBox="1"/>
            <p:nvPr/>
          </p:nvSpPr>
          <p:spPr>
            <a:xfrm>
              <a:off x="3599411" y="4837273"/>
              <a:ext cx="5370021" cy="3616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/>
                <a:t>	Employees’ average in 2025 was significantly higher (p &lt; 0.05) with an effect size at least .3 in magnitude.</a:t>
              </a:r>
            </a:p>
            <a:p>
              <a:r>
                <a:rPr lang="en-US" sz="700"/>
                <a:t>	Employees’ average in 2025 was significantly higher (p &lt; 0.05) with an effect size less than .3 in magnitude.</a:t>
              </a:r>
              <a:r>
                <a:rPr lang="en-US" sz="1050"/>
                <a:t> </a:t>
              </a:r>
            </a:p>
          </p:txBody>
        </p:sp>
        <p:sp>
          <p:nvSpPr>
            <p:cNvPr id="10" name="Triangle 9">
              <a:extLst>
                <a:ext uri="{FF2B5EF4-FFF2-40B4-BE49-F238E27FC236}">
                  <a16:creationId xmlns:a16="http://schemas.microsoft.com/office/drawing/2014/main" id="{A75CECE9-1561-167B-2A72-511B953F3FD9}"/>
                </a:ext>
              </a:extLst>
            </p:cNvPr>
            <p:cNvSpPr/>
            <p:nvPr/>
          </p:nvSpPr>
          <p:spPr>
            <a:xfrm>
              <a:off x="4430818" y="4868329"/>
              <a:ext cx="107933" cy="101945"/>
            </a:xfrm>
            <a:prstGeom prst="triangl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riangle 10">
              <a:extLst>
                <a:ext uri="{FF2B5EF4-FFF2-40B4-BE49-F238E27FC236}">
                  <a16:creationId xmlns:a16="http://schemas.microsoft.com/office/drawing/2014/main" id="{F7250170-4EC1-6DB9-E8D7-E28E5603626D}"/>
                </a:ext>
              </a:extLst>
            </p:cNvPr>
            <p:cNvSpPr/>
            <p:nvPr/>
          </p:nvSpPr>
          <p:spPr>
            <a:xfrm>
              <a:off x="4433591" y="5029042"/>
              <a:ext cx="107933" cy="101945"/>
            </a:xfrm>
            <a:prstGeom prst="triangle">
              <a:avLst/>
            </a:prstGeom>
            <a:noFill/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7933649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>
          <a:extLst>
            <a:ext uri="{FF2B5EF4-FFF2-40B4-BE49-F238E27FC236}">
              <a16:creationId xmlns:a16="http://schemas.microsoft.com/office/drawing/2014/main" id="{412B1B34-915A-CED6-4D6A-F6657CA5BA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8">
            <a:extLst>
              <a:ext uri="{FF2B5EF4-FFF2-40B4-BE49-F238E27FC236}">
                <a16:creationId xmlns:a16="http://schemas.microsoft.com/office/drawing/2014/main" id="{D1156334-DF37-6540-1C57-BB432812CAC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833956" y="284947"/>
            <a:ext cx="3700462" cy="25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/>
            <a:r>
              <a:rPr lang="en-US"/>
              <a:t>Comparison of 2019 and 2025 Results</a:t>
            </a:r>
          </a:p>
        </p:txBody>
      </p:sp>
      <p:sp>
        <p:nvSpPr>
          <p:cNvPr id="138" name="Google Shape;138;p18">
            <a:extLst>
              <a:ext uri="{FF2B5EF4-FFF2-40B4-BE49-F238E27FC236}">
                <a16:creationId xmlns:a16="http://schemas.microsoft.com/office/drawing/2014/main" id="{1D440D9D-5358-48E0-8ED0-6B01907CFDE7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529827" y="284947"/>
            <a:ext cx="8004391" cy="6990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1"/>
              </a:buClr>
              <a:buSzPts val="3000"/>
              <a:buFont typeface="Arial"/>
              <a:buNone/>
            </a:pPr>
            <a:r>
              <a:rPr lang="en-US"/>
              <a:t>2019 and 2025 Challenges</a:t>
            </a:r>
            <a:endParaRPr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51BF5DA-F107-3C7C-6EE2-FA59BF5DC131}"/>
              </a:ext>
            </a:extLst>
          </p:cNvPr>
          <p:cNvGraphicFramePr>
            <a:graphicFrameLocks noGrp="1"/>
          </p:cNvGraphicFramePr>
          <p:nvPr/>
        </p:nvGraphicFramePr>
        <p:xfrm>
          <a:off x="305878" y="874284"/>
          <a:ext cx="8532243" cy="3960495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4676088">
                  <a:extLst>
                    <a:ext uri="{9D8B030D-6E8A-4147-A177-3AD203B41FA5}">
                      <a16:colId xmlns:a16="http://schemas.microsoft.com/office/drawing/2014/main" val="201601926"/>
                    </a:ext>
                  </a:extLst>
                </a:gridCol>
                <a:gridCol w="1285385">
                  <a:extLst>
                    <a:ext uri="{9D8B030D-6E8A-4147-A177-3AD203B41FA5}">
                      <a16:colId xmlns:a16="http://schemas.microsoft.com/office/drawing/2014/main" val="2695360645"/>
                    </a:ext>
                  </a:extLst>
                </a:gridCol>
                <a:gridCol w="1285385">
                  <a:extLst>
                    <a:ext uri="{9D8B030D-6E8A-4147-A177-3AD203B41FA5}">
                      <a16:colId xmlns:a16="http://schemas.microsoft.com/office/drawing/2014/main" val="1617873562"/>
                    </a:ext>
                  </a:extLst>
                </a:gridCol>
                <a:gridCol w="1285385">
                  <a:extLst>
                    <a:ext uri="{9D8B030D-6E8A-4147-A177-3AD203B41FA5}">
                      <a16:colId xmlns:a16="http://schemas.microsoft.com/office/drawing/2014/main" val="582512996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200" kern="100">
                          <a:effectLst/>
                        </a:rPr>
                        <a:t>Items </a:t>
                      </a:r>
                      <a:endParaRPr lang="en-US" sz="12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154" marR="361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200" kern="100">
                          <a:effectLst/>
                        </a:rPr>
                        <a:t>2019 Satisfaction Mean Score</a:t>
                      </a:r>
                      <a:br>
                        <a:rPr lang="en-US" sz="1200" kern="100">
                          <a:effectLst/>
                        </a:rPr>
                      </a:br>
                      <a:r>
                        <a:rPr lang="en-US" sz="900" kern="100">
                          <a:effectLst/>
                        </a:rPr>
                        <a:t>1 = Strongly Disagree to 4 = Strongly Agree</a:t>
                      </a:r>
                      <a:endParaRPr lang="en-US" sz="12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154" marR="361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200" kern="100">
                          <a:effectLst/>
                        </a:rPr>
                        <a:t>2025</a:t>
                      </a:r>
                    </a:p>
                    <a:p>
                      <a:pPr marL="0" marR="0" algn="ctr">
                        <a:buNone/>
                      </a:pPr>
                      <a:r>
                        <a:rPr lang="en-US" sz="1200" kern="100">
                          <a:effectLst/>
                        </a:rPr>
                        <a:t>Satisfaction Mean Score</a:t>
                      </a:r>
                    </a:p>
                    <a:p>
                      <a:pPr marL="0" marR="0" algn="ctr">
                        <a:buNone/>
                      </a:pPr>
                      <a:r>
                        <a:rPr lang="en-US" sz="900" kern="100">
                          <a:effectLst/>
                        </a:rPr>
                        <a:t>1 = Strongly Disagree to 4 = Strongly Agree</a:t>
                      </a:r>
                      <a:endParaRPr lang="en-US" sz="9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154" marR="361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200" kern="100">
                          <a:effectLst/>
                        </a:rPr>
                        <a:t>Difference</a:t>
                      </a:r>
                      <a:endParaRPr lang="en-US" sz="12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154" marR="361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646186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Leadership shares information regularly with faculty and staff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1.87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2.61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865709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This institution involves its employees in planning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1.90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2.37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673088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There are effective lines of communication between departments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1.80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2.33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43369839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 am paid fairly for the work I do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7374945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University leadership is accessible and receptive to input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1.95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2.27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748000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Employee suggestions are used to improve our institution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1.88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2.26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085153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Transparent and informed communication is practiced consistently throughout the university community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1.80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8129512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My department has the budget needed to do its job well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1.93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15372646"/>
                  </a:ext>
                </a:extLst>
              </a:tr>
            </a:tbl>
          </a:graphicData>
        </a:graphic>
      </p:graphicFrame>
      <p:sp>
        <p:nvSpPr>
          <p:cNvPr id="5" name="Triangle 4">
            <a:extLst>
              <a:ext uri="{FF2B5EF4-FFF2-40B4-BE49-F238E27FC236}">
                <a16:creationId xmlns:a16="http://schemas.microsoft.com/office/drawing/2014/main" id="{0DB88A8F-DC08-DA9C-459A-78CBABAB4FE5}"/>
              </a:ext>
            </a:extLst>
          </p:cNvPr>
          <p:cNvSpPr/>
          <p:nvPr/>
        </p:nvSpPr>
        <p:spPr>
          <a:xfrm>
            <a:off x="8500966" y="1828799"/>
            <a:ext cx="176020" cy="166254"/>
          </a:xfrm>
          <a:prstGeom prst="triangl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riangle 5">
            <a:extLst>
              <a:ext uri="{FF2B5EF4-FFF2-40B4-BE49-F238E27FC236}">
                <a16:creationId xmlns:a16="http://schemas.microsoft.com/office/drawing/2014/main" id="{039C3EBE-7DE7-536F-F230-DA939082EAD2}"/>
              </a:ext>
            </a:extLst>
          </p:cNvPr>
          <p:cNvSpPr/>
          <p:nvPr/>
        </p:nvSpPr>
        <p:spPr>
          <a:xfrm>
            <a:off x="8500966" y="2240538"/>
            <a:ext cx="176020" cy="166254"/>
          </a:xfrm>
          <a:prstGeom prst="triangl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riangle 6">
            <a:extLst>
              <a:ext uri="{FF2B5EF4-FFF2-40B4-BE49-F238E27FC236}">
                <a16:creationId xmlns:a16="http://schemas.microsoft.com/office/drawing/2014/main" id="{256B558A-33AC-1D6E-F0AD-2B89574F459F}"/>
              </a:ext>
            </a:extLst>
          </p:cNvPr>
          <p:cNvSpPr/>
          <p:nvPr/>
        </p:nvSpPr>
        <p:spPr>
          <a:xfrm>
            <a:off x="8500966" y="2652277"/>
            <a:ext cx="176020" cy="166254"/>
          </a:xfrm>
          <a:prstGeom prst="triangl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riangle 7">
            <a:extLst>
              <a:ext uri="{FF2B5EF4-FFF2-40B4-BE49-F238E27FC236}">
                <a16:creationId xmlns:a16="http://schemas.microsoft.com/office/drawing/2014/main" id="{DD778A0F-7841-4336-5BC4-AC213B904916}"/>
              </a:ext>
            </a:extLst>
          </p:cNvPr>
          <p:cNvSpPr/>
          <p:nvPr/>
        </p:nvSpPr>
        <p:spPr>
          <a:xfrm>
            <a:off x="8500966" y="3391242"/>
            <a:ext cx="176020" cy="166254"/>
          </a:xfrm>
          <a:prstGeom prst="triangl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riangle 8">
            <a:extLst>
              <a:ext uri="{FF2B5EF4-FFF2-40B4-BE49-F238E27FC236}">
                <a16:creationId xmlns:a16="http://schemas.microsoft.com/office/drawing/2014/main" id="{677959B2-9337-8DDC-8CBA-BDB4738438F6}"/>
              </a:ext>
            </a:extLst>
          </p:cNvPr>
          <p:cNvSpPr/>
          <p:nvPr/>
        </p:nvSpPr>
        <p:spPr>
          <a:xfrm>
            <a:off x="8500966" y="3753106"/>
            <a:ext cx="176020" cy="166254"/>
          </a:xfrm>
          <a:prstGeom prst="triangl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riangle 9">
            <a:extLst>
              <a:ext uri="{FF2B5EF4-FFF2-40B4-BE49-F238E27FC236}">
                <a16:creationId xmlns:a16="http://schemas.microsoft.com/office/drawing/2014/main" id="{E5481094-1B74-FE7B-48AA-2114D1ED8100}"/>
              </a:ext>
            </a:extLst>
          </p:cNvPr>
          <p:cNvSpPr/>
          <p:nvPr/>
        </p:nvSpPr>
        <p:spPr>
          <a:xfrm>
            <a:off x="8500966" y="4173158"/>
            <a:ext cx="176020" cy="166254"/>
          </a:xfrm>
          <a:prstGeom prst="triangl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riangle 10">
            <a:extLst>
              <a:ext uri="{FF2B5EF4-FFF2-40B4-BE49-F238E27FC236}">
                <a16:creationId xmlns:a16="http://schemas.microsoft.com/office/drawing/2014/main" id="{589D1915-ED48-3190-DC0E-C39B9ACA5744}"/>
              </a:ext>
            </a:extLst>
          </p:cNvPr>
          <p:cNvSpPr/>
          <p:nvPr/>
        </p:nvSpPr>
        <p:spPr>
          <a:xfrm>
            <a:off x="8500966" y="4568271"/>
            <a:ext cx="176020" cy="166254"/>
          </a:xfrm>
          <a:prstGeom prst="triangle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643A020-1568-95AB-036C-C5704B8F9A73}"/>
              </a:ext>
            </a:extLst>
          </p:cNvPr>
          <p:cNvGrpSpPr/>
          <p:nvPr/>
        </p:nvGrpSpPr>
        <p:grpSpPr>
          <a:xfrm>
            <a:off x="3599411" y="4837273"/>
            <a:ext cx="5370021" cy="361637"/>
            <a:chOff x="3599411" y="4837273"/>
            <a:chExt cx="5370021" cy="361637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1AA6F21-5693-945E-C8F3-5C4C20F1D13B}"/>
                </a:ext>
              </a:extLst>
            </p:cNvPr>
            <p:cNvSpPr txBox="1"/>
            <p:nvPr/>
          </p:nvSpPr>
          <p:spPr>
            <a:xfrm>
              <a:off x="3599411" y="4837273"/>
              <a:ext cx="5370021" cy="3616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/>
                <a:t>	Employees’ average in 2025 was significantly higher (p &lt; 0.05) with an effect size at least .3 in magnitude.</a:t>
              </a:r>
            </a:p>
            <a:p>
              <a:r>
                <a:rPr lang="en-US" sz="700"/>
                <a:t>	Employees’ average in 2025 was significantly higher (p &lt; 0.05) with an effect size less than .3 in magnitude.</a:t>
              </a:r>
              <a:r>
                <a:rPr lang="en-US" sz="1050"/>
                <a:t> </a:t>
              </a:r>
            </a:p>
          </p:txBody>
        </p:sp>
        <p:sp>
          <p:nvSpPr>
            <p:cNvPr id="14" name="Triangle 13">
              <a:extLst>
                <a:ext uri="{FF2B5EF4-FFF2-40B4-BE49-F238E27FC236}">
                  <a16:creationId xmlns:a16="http://schemas.microsoft.com/office/drawing/2014/main" id="{3C4A79C2-3FF2-D5DD-9FEF-F4449F4FD1D4}"/>
                </a:ext>
              </a:extLst>
            </p:cNvPr>
            <p:cNvSpPr/>
            <p:nvPr/>
          </p:nvSpPr>
          <p:spPr>
            <a:xfrm>
              <a:off x="4430818" y="4868329"/>
              <a:ext cx="107933" cy="101945"/>
            </a:xfrm>
            <a:prstGeom prst="triangl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riangle 14">
              <a:extLst>
                <a:ext uri="{FF2B5EF4-FFF2-40B4-BE49-F238E27FC236}">
                  <a16:creationId xmlns:a16="http://schemas.microsoft.com/office/drawing/2014/main" id="{0A9D28C1-7F2D-A27C-0C4C-A7EA4471E915}"/>
                </a:ext>
              </a:extLst>
            </p:cNvPr>
            <p:cNvSpPr/>
            <p:nvPr/>
          </p:nvSpPr>
          <p:spPr>
            <a:xfrm>
              <a:off x="4433591" y="5029042"/>
              <a:ext cx="107933" cy="101945"/>
            </a:xfrm>
            <a:prstGeom prst="triangle">
              <a:avLst/>
            </a:prstGeom>
            <a:noFill/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6916464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>
          <a:extLst>
            <a:ext uri="{FF2B5EF4-FFF2-40B4-BE49-F238E27FC236}">
              <a16:creationId xmlns:a16="http://schemas.microsoft.com/office/drawing/2014/main" id="{49075768-4F29-724B-C48E-9333F3FED5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8">
            <a:extLst>
              <a:ext uri="{FF2B5EF4-FFF2-40B4-BE49-F238E27FC236}">
                <a16:creationId xmlns:a16="http://schemas.microsoft.com/office/drawing/2014/main" id="{51E757F9-F76B-3D1D-99F1-2401596CFE4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833956" y="284947"/>
            <a:ext cx="3700462" cy="25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/>
            <a:r>
              <a:rPr lang="en-US"/>
              <a:t>Comparison of 2019 and 2025 Results</a:t>
            </a:r>
          </a:p>
        </p:txBody>
      </p:sp>
      <p:sp>
        <p:nvSpPr>
          <p:cNvPr id="138" name="Google Shape;138;p18">
            <a:extLst>
              <a:ext uri="{FF2B5EF4-FFF2-40B4-BE49-F238E27FC236}">
                <a16:creationId xmlns:a16="http://schemas.microsoft.com/office/drawing/2014/main" id="{BF2DE986-D59A-9B45-0B29-A2CAB452F885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529827" y="284947"/>
            <a:ext cx="8004391" cy="6990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1"/>
              </a:buClr>
              <a:buSzPts val="3000"/>
              <a:buFont typeface="Arial"/>
              <a:buNone/>
            </a:pPr>
            <a:r>
              <a:rPr lang="en-US"/>
              <a:t>2019 and 2025 Challenges</a:t>
            </a:r>
            <a:endParaRPr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C33175D-E28B-FCF8-984D-E786A8334491}"/>
              </a:ext>
            </a:extLst>
          </p:cNvPr>
          <p:cNvGraphicFramePr>
            <a:graphicFrameLocks noGrp="1"/>
          </p:cNvGraphicFramePr>
          <p:nvPr/>
        </p:nvGraphicFramePr>
        <p:xfrm>
          <a:off x="305878" y="874284"/>
          <a:ext cx="8532243" cy="2933700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4676088">
                  <a:extLst>
                    <a:ext uri="{9D8B030D-6E8A-4147-A177-3AD203B41FA5}">
                      <a16:colId xmlns:a16="http://schemas.microsoft.com/office/drawing/2014/main" val="201601926"/>
                    </a:ext>
                  </a:extLst>
                </a:gridCol>
                <a:gridCol w="1285385">
                  <a:extLst>
                    <a:ext uri="{9D8B030D-6E8A-4147-A177-3AD203B41FA5}">
                      <a16:colId xmlns:a16="http://schemas.microsoft.com/office/drawing/2014/main" val="2695360645"/>
                    </a:ext>
                  </a:extLst>
                </a:gridCol>
                <a:gridCol w="1285385">
                  <a:extLst>
                    <a:ext uri="{9D8B030D-6E8A-4147-A177-3AD203B41FA5}">
                      <a16:colId xmlns:a16="http://schemas.microsoft.com/office/drawing/2014/main" val="1617873562"/>
                    </a:ext>
                  </a:extLst>
                </a:gridCol>
                <a:gridCol w="1285385">
                  <a:extLst>
                    <a:ext uri="{9D8B030D-6E8A-4147-A177-3AD203B41FA5}">
                      <a16:colId xmlns:a16="http://schemas.microsoft.com/office/drawing/2014/main" val="582512996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200" kern="100">
                          <a:effectLst/>
                        </a:rPr>
                        <a:t>Items </a:t>
                      </a:r>
                      <a:endParaRPr lang="en-US" sz="12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154" marR="361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200" kern="100">
                          <a:effectLst/>
                        </a:rPr>
                        <a:t>2019 Satisfaction Mean Score</a:t>
                      </a:r>
                      <a:br>
                        <a:rPr lang="en-US" sz="1200" kern="100">
                          <a:effectLst/>
                        </a:rPr>
                      </a:br>
                      <a:r>
                        <a:rPr lang="en-US" sz="900" kern="100">
                          <a:effectLst/>
                        </a:rPr>
                        <a:t>1 = Strongly Disagree to 4 = Strongly Agree</a:t>
                      </a:r>
                      <a:endParaRPr lang="en-US" sz="12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154" marR="361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200" kern="100">
                          <a:effectLst/>
                        </a:rPr>
                        <a:t>2025</a:t>
                      </a:r>
                    </a:p>
                    <a:p>
                      <a:pPr marL="0" marR="0" algn="ctr">
                        <a:buNone/>
                      </a:pPr>
                      <a:r>
                        <a:rPr lang="en-US" sz="1200" kern="100">
                          <a:effectLst/>
                        </a:rPr>
                        <a:t>Satisfaction Mean Score</a:t>
                      </a:r>
                    </a:p>
                    <a:p>
                      <a:pPr marL="0" marR="0" algn="ctr">
                        <a:buNone/>
                      </a:pPr>
                      <a:r>
                        <a:rPr lang="en-US" sz="900" kern="100">
                          <a:effectLst/>
                        </a:rPr>
                        <a:t>1 = Strongly Disagree to 4 = Strongly Agree</a:t>
                      </a:r>
                      <a:endParaRPr lang="en-US" sz="9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154" marR="361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200" kern="100">
                          <a:effectLst/>
                        </a:rPr>
                        <a:t>Difference</a:t>
                      </a:r>
                      <a:endParaRPr lang="en-US" sz="12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154" marR="361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646186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There is good communication between leadership and faculty, staff and administrators at this institution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1.91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865709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Information flows upward and is recognized at higher levels of the administration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1.88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673088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My department has the staff needed to do its job well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43369839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This institution makes sufficient staff resources available to achieve important objectives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1.81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2.04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7374945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This institution makes sufficient budgetary resources available to achieve important objectives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1.75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1.99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7480002"/>
                  </a:ext>
                </a:extLst>
              </a:tr>
            </a:tbl>
          </a:graphicData>
        </a:graphic>
      </p:graphicFrame>
      <p:sp>
        <p:nvSpPr>
          <p:cNvPr id="3" name="Triangle 2">
            <a:extLst>
              <a:ext uri="{FF2B5EF4-FFF2-40B4-BE49-F238E27FC236}">
                <a16:creationId xmlns:a16="http://schemas.microsoft.com/office/drawing/2014/main" id="{0FBC00CA-74C9-7350-2761-B7E29ACAA434}"/>
              </a:ext>
            </a:extLst>
          </p:cNvPr>
          <p:cNvSpPr/>
          <p:nvPr/>
        </p:nvSpPr>
        <p:spPr>
          <a:xfrm>
            <a:off x="8500966" y="1828799"/>
            <a:ext cx="176020" cy="166254"/>
          </a:xfrm>
          <a:prstGeom prst="triangl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riangle 4">
            <a:extLst>
              <a:ext uri="{FF2B5EF4-FFF2-40B4-BE49-F238E27FC236}">
                <a16:creationId xmlns:a16="http://schemas.microsoft.com/office/drawing/2014/main" id="{C177D896-0B34-EE0A-A117-D88E6B0AA380}"/>
              </a:ext>
            </a:extLst>
          </p:cNvPr>
          <p:cNvSpPr/>
          <p:nvPr/>
        </p:nvSpPr>
        <p:spPr>
          <a:xfrm>
            <a:off x="8500966" y="2258007"/>
            <a:ext cx="176020" cy="166254"/>
          </a:xfrm>
          <a:prstGeom prst="triangl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riangle 5">
            <a:extLst>
              <a:ext uri="{FF2B5EF4-FFF2-40B4-BE49-F238E27FC236}">
                <a16:creationId xmlns:a16="http://schemas.microsoft.com/office/drawing/2014/main" id="{855573B9-DB71-F551-8813-E43B41489B0A}"/>
              </a:ext>
            </a:extLst>
          </p:cNvPr>
          <p:cNvSpPr/>
          <p:nvPr/>
        </p:nvSpPr>
        <p:spPr>
          <a:xfrm>
            <a:off x="8500966" y="2652739"/>
            <a:ext cx="176020" cy="166254"/>
          </a:xfrm>
          <a:prstGeom prst="triangle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riangle 6">
            <a:extLst>
              <a:ext uri="{FF2B5EF4-FFF2-40B4-BE49-F238E27FC236}">
                <a16:creationId xmlns:a16="http://schemas.microsoft.com/office/drawing/2014/main" id="{78F4E9A9-2BE9-0FD3-122B-8CD7637B76E8}"/>
              </a:ext>
            </a:extLst>
          </p:cNvPr>
          <p:cNvSpPr/>
          <p:nvPr/>
        </p:nvSpPr>
        <p:spPr>
          <a:xfrm>
            <a:off x="8500966" y="3047471"/>
            <a:ext cx="176020" cy="166254"/>
          </a:xfrm>
          <a:prstGeom prst="triangle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riangle 7">
            <a:extLst>
              <a:ext uri="{FF2B5EF4-FFF2-40B4-BE49-F238E27FC236}">
                <a16:creationId xmlns:a16="http://schemas.microsoft.com/office/drawing/2014/main" id="{989F1DE3-9F41-7E88-5886-E4A10FADB23C}"/>
              </a:ext>
            </a:extLst>
          </p:cNvPr>
          <p:cNvSpPr/>
          <p:nvPr/>
        </p:nvSpPr>
        <p:spPr>
          <a:xfrm>
            <a:off x="8500966" y="3493439"/>
            <a:ext cx="176020" cy="166254"/>
          </a:xfrm>
          <a:prstGeom prst="triangle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F64AAF2-2F0B-8230-0A44-2FDBB84429CC}"/>
              </a:ext>
            </a:extLst>
          </p:cNvPr>
          <p:cNvGrpSpPr/>
          <p:nvPr/>
        </p:nvGrpSpPr>
        <p:grpSpPr>
          <a:xfrm>
            <a:off x="3599411" y="4837273"/>
            <a:ext cx="5370021" cy="361637"/>
            <a:chOff x="3599411" y="4837273"/>
            <a:chExt cx="5370021" cy="361637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B7330AE-0F5F-A369-A42E-30A3A9FDDA6E}"/>
                </a:ext>
              </a:extLst>
            </p:cNvPr>
            <p:cNvSpPr txBox="1"/>
            <p:nvPr/>
          </p:nvSpPr>
          <p:spPr>
            <a:xfrm>
              <a:off x="3599411" y="4837273"/>
              <a:ext cx="5370021" cy="3616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/>
                <a:t>	Employees’ average in 2025 was significantly higher (p &lt; 0.05) with an effect size at least .3 in magnitude.</a:t>
              </a:r>
            </a:p>
            <a:p>
              <a:r>
                <a:rPr lang="en-US" sz="700"/>
                <a:t>	Employees’ average in 2025 was significantly higher (p &lt; 0.05) with an effect size less than .3 in magnitude.</a:t>
              </a:r>
              <a:r>
                <a:rPr lang="en-US" sz="1050"/>
                <a:t> </a:t>
              </a:r>
            </a:p>
          </p:txBody>
        </p:sp>
        <p:sp>
          <p:nvSpPr>
            <p:cNvPr id="11" name="Triangle 10">
              <a:extLst>
                <a:ext uri="{FF2B5EF4-FFF2-40B4-BE49-F238E27FC236}">
                  <a16:creationId xmlns:a16="http://schemas.microsoft.com/office/drawing/2014/main" id="{46ADBF11-64DE-17B7-38A1-557477AA0E4E}"/>
                </a:ext>
              </a:extLst>
            </p:cNvPr>
            <p:cNvSpPr/>
            <p:nvPr/>
          </p:nvSpPr>
          <p:spPr>
            <a:xfrm>
              <a:off x="4430818" y="4868329"/>
              <a:ext cx="107933" cy="101945"/>
            </a:xfrm>
            <a:prstGeom prst="triangl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riangle 11">
              <a:extLst>
                <a:ext uri="{FF2B5EF4-FFF2-40B4-BE49-F238E27FC236}">
                  <a16:creationId xmlns:a16="http://schemas.microsoft.com/office/drawing/2014/main" id="{F982CD70-BD98-4F83-5005-5D7F09C8F596}"/>
                </a:ext>
              </a:extLst>
            </p:cNvPr>
            <p:cNvSpPr/>
            <p:nvPr/>
          </p:nvSpPr>
          <p:spPr>
            <a:xfrm>
              <a:off x="4433591" y="5029042"/>
              <a:ext cx="107933" cy="101945"/>
            </a:xfrm>
            <a:prstGeom prst="triangle">
              <a:avLst/>
            </a:prstGeom>
            <a:noFill/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1074504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>
          <a:extLst>
            <a:ext uri="{FF2B5EF4-FFF2-40B4-BE49-F238E27FC236}">
              <a16:creationId xmlns:a16="http://schemas.microsoft.com/office/drawing/2014/main" id="{530A87A0-5187-48E7-0C46-2EE73EC19F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8">
            <a:extLst>
              <a:ext uri="{FF2B5EF4-FFF2-40B4-BE49-F238E27FC236}">
                <a16:creationId xmlns:a16="http://schemas.microsoft.com/office/drawing/2014/main" id="{25959DAC-9051-875F-A28B-7390CF1597C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833956" y="284947"/>
            <a:ext cx="3700462" cy="25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/>
            <a:r>
              <a:rPr lang="en-US"/>
              <a:t>Comparison of 2019 and 2025 Results</a:t>
            </a:r>
          </a:p>
        </p:txBody>
      </p:sp>
      <p:sp>
        <p:nvSpPr>
          <p:cNvPr id="138" name="Google Shape;138;p18">
            <a:extLst>
              <a:ext uri="{FF2B5EF4-FFF2-40B4-BE49-F238E27FC236}">
                <a16:creationId xmlns:a16="http://schemas.microsoft.com/office/drawing/2014/main" id="{89F7D880-6E54-E372-BFE6-59245A32499A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529827" y="537359"/>
            <a:ext cx="8004391" cy="6990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1"/>
              </a:buClr>
              <a:buSzPts val="3000"/>
              <a:buFont typeface="Arial"/>
              <a:buNone/>
            </a:pPr>
            <a:r>
              <a:rPr lang="en-US"/>
              <a:t>2019 and 2025 Results</a:t>
            </a:r>
            <a:endParaRPr/>
          </a:p>
        </p:txBody>
      </p:sp>
      <p:sp>
        <p:nvSpPr>
          <p:cNvPr id="139" name="Google Shape;139;p18">
            <a:extLst>
              <a:ext uri="{FF2B5EF4-FFF2-40B4-BE49-F238E27FC236}">
                <a16:creationId xmlns:a16="http://schemas.microsoft.com/office/drawing/2014/main" id="{AF18DF22-A69B-CC98-D9E6-94A7AC1009D6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529827" y="1392976"/>
            <a:ext cx="8004391" cy="34655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800"/>
              <a:buNone/>
            </a:pPr>
            <a:r>
              <a:rPr lang="en-US"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Institutional Goals</a:t>
            </a:r>
            <a:br>
              <a:rPr lang="en-US"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7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/>
            <a:r>
              <a:rPr lang="en-US" sz="2400"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Retain more of its current students to graduation*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/>
            <a:r>
              <a:rPr lang="en-US" sz="2400"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Maintain or improve the financial health of the institution**</a:t>
            </a:r>
          </a:p>
          <a:p>
            <a:pPr marL="514350" indent="-514350"/>
            <a:r>
              <a:rPr lang="en-US" sz="2400"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Increase enrollment of new students*</a:t>
            </a:r>
          </a:p>
          <a:p>
            <a:pPr marL="514350" indent="-514350"/>
            <a:r>
              <a:rPr lang="en-US" sz="2400"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Improve employee morale*</a:t>
            </a:r>
          </a:p>
          <a:p>
            <a:pPr marL="514350" indent="-514350"/>
            <a:r>
              <a:rPr lang="en-US" sz="2400"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Improve the academic ability of entering classes*</a:t>
            </a:r>
          </a:p>
          <a:p>
            <a:pPr marL="0" indent="0">
              <a:buNone/>
            </a:pPr>
            <a:endParaRPr lang="en-US" sz="2400">
              <a:latin typeface="Arial" panose="020B0604020202020204" pitchFamily="34" charset="0"/>
              <a:ea typeface="MS PGothic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700"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*Same top 4 institutional goals in 2019; the fifth goal was to improve the quality of existing academic programs</a:t>
            </a:r>
            <a:br>
              <a:rPr lang="en-US" sz="1700"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</a:br>
            <a:r>
              <a:rPr lang="en-US" sz="1700"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** New item added in 2025</a:t>
            </a:r>
            <a:endParaRPr lang="en-US" sz="17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92566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>
          <a:extLst>
            <a:ext uri="{FF2B5EF4-FFF2-40B4-BE49-F238E27FC236}">
              <a16:creationId xmlns:a16="http://schemas.microsoft.com/office/drawing/2014/main" id="{8BEA7FCD-3830-C2E4-7DE2-9355B9AD01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8">
            <a:extLst>
              <a:ext uri="{FF2B5EF4-FFF2-40B4-BE49-F238E27FC236}">
                <a16:creationId xmlns:a16="http://schemas.microsoft.com/office/drawing/2014/main" id="{24A561D0-C6A2-D5C2-5D9A-669724F4801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833956" y="284947"/>
            <a:ext cx="3700462" cy="25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/>
            <a:r>
              <a:rPr lang="en-US"/>
              <a:t>Comparison of 2019 and 2025 Results</a:t>
            </a:r>
          </a:p>
        </p:txBody>
      </p:sp>
      <p:sp>
        <p:nvSpPr>
          <p:cNvPr id="138" name="Google Shape;138;p18">
            <a:extLst>
              <a:ext uri="{FF2B5EF4-FFF2-40B4-BE49-F238E27FC236}">
                <a16:creationId xmlns:a16="http://schemas.microsoft.com/office/drawing/2014/main" id="{72D377C1-DDAC-D59E-FC97-009BD88CC6E1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529827" y="284947"/>
            <a:ext cx="8004391" cy="6990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1"/>
              </a:buClr>
              <a:buSzPts val="3000"/>
              <a:buFont typeface="Arial"/>
              <a:buNone/>
            </a:pPr>
            <a:r>
              <a:rPr lang="en-US"/>
              <a:t>2019 and 2025 Results</a:t>
            </a:r>
            <a:endParaRPr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1CBB033-1BB5-55E2-5546-B280049A0896}"/>
              </a:ext>
            </a:extLst>
          </p:cNvPr>
          <p:cNvGraphicFramePr>
            <a:graphicFrameLocks noGrp="1"/>
          </p:cNvGraphicFramePr>
          <p:nvPr/>
        </p:nvGraphicFramePr>
        <p:xfrm>
          <a:off x="305878" y="984012"/>
          <a:ext cx="8532243" cy="2834640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4676088">
                  <a:extLst>
                    <a:ext uri="{9D8B030D-6E8A-4147-A177-3AD203B41FA5}">
                      <a16:colId xmlns:a16="http://schemas.microsoft.com/office/drawing/2014/main" val="201601926"/>
                    </a:ext>
                  </a:extLst>
                </a:gridCol>
                <a:gridCol w="1285385">
                  <a:extLst>
                    <a:ext uri="{9D8B030D-6E8A-4147-A177-3AD203B41FA5}">
                      <a16:colId xmlns:a16="http://schemas.microsoft.com/office/drawing/2014/main" val="2695360645"/>
                    </a:ext>
                  </a:extLst>
                </a:gridCol>
                <a:gridCol w="1285385">
                  <a:extLst>
                    <a:ext uri="{9D8B030D-6E8A-4147-A177-3AD203B41FA5}">
                      <a16:colId xmlns:a16="http://schemas.microsoft.com/office/drawing/2014/main" val="1617873562"/>
                    </a:ext>
                  </a:extLst>
                </a:gridCol>
                <a:gridCol w="1285385">
                  <a:extLst>
                    <a:ext uri="{9D8B030D-6E8A-4147-A177-3AD203B41FA5}">
                      <a16:colId xmlns:a16="http://schemas.microsoft.com/office/drawing/2014/main" val="582512996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400" kern="100">
                          <a:effectLst/>
                        </a:rPr>
                        <a:t>Top 5 Institutional Goals </a:t>
                      </a:r>
                      <a:endParaRPr lang="en-US" sz="14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154" marR="361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400" kern="100">
                          <a:effectLst/>
                        </a:rPr>
                        <a:t>2019 Mean Score (Rank)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800" kern="10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1 = Not important at all to 10 = Extremely important</a:t>
                      </a:r>
                    </a:p>
                  </a:txBody>
                  <a:tcPr marL="36154" marR="361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400" kern="100">
                          <a:effectLst/>
                        </a:rPr>
                        <a:t>2025 Mean Score</a:t>
                      </a:r>
                    </a:p>
                    <a:p>
                      <a:pPr marL="0" marR="0" algn="ctr">
                        <a:buNone/>
                      </a:pPr>
                      <a:r>
                        <a:rPr lang="en-US" sz="800" kern="10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1 = Not important at all to 10 = Extremely important</a:t>
                      </a:r>
                    </a:p>
                  </a:txBody>
                  <a:tcPr marL="36154" marR="361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400" kern="100">
                          <a:effectLst/>
                        </a:rPr>
                        <a:t>Difference</a:t>
                      </a:r>
                      <a:endParaRPr lang="en-US" sz="14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154" marR="361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6461866"/>
                  </a:ext>
                </a:extLst>
              </a:tr>
              <a:tr h="340360"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400" b="0" kern="100">
                          <a:effectLst/>
                        </a:rPr>
                        <a:t>Retain more of its current students to graduation</a:t>
                      </a:r>
                    </a:p>
                  </a:txBody>
                  <a:tcPr marL="36154" marR="361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400" kern="100">
                          <a:effectLst/>
                        </a:rPr>
                        <a:t>8.79 (5) </a:t>
                      </a:r>
                      <a:endParaRPr lang="en-US" sz="14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154" marR="361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400" kern="100">
                          <a:effectLst/>
                        </a:rPr>
                        <a:t>9.25 </a:t>
                      </a:r>
                      <a:endParaRPr lang="en-US" sz="14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154" marR="361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400" kern="10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0.46</a:t>
                      </a:r>
                    </a:p>
                  </a:txBody>
                  <a:tcPr marL="36154" marR="361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8657092"/>
                  </a:ext>
                </a:extLst>
              </a:tr>
              <a:tr h="340360"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400" b="0" kern="100">
                          <a:effectLst/>
                        </a:rPr>
                        <a:t>Maintain or improve the financial health of the institution</a:t>
                      </a:r>
                      <a:endParaRPr lang="en-US" sz="1400" b="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154" marR="361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400" kern="100">
                          <a:effectLst/>
                        </a:rPr>
                        <a:t>N/A </a:t>
                      </a:r>
                      <a:endParaRPr lang="en-US" sz="14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154" marR="361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400" kern="100">
                          <a:effectLst/>
                        </a:rPr>
                        <a:t>9.20 </a:t>
                      </a:r>
                      <a:endParaRPr lang="en-US" sz="14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154" marR="361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400" kern="10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N/A</a:t>
                      </a:r>
                    </a:p>
                  </a:txBody>
                  <a:tcPr marL="36154" marR="361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6730886"/>
                  </a:ext>
                </a:extLst>
              </a:tr>
              <a:tr h="340360"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400" b="0" kern="100">
                          <a:effectLst/>
                        </a:rPr>
                        <a:t>Increase the enrollment of new students</a:t>
                      </a:r>
                      <a:endParaRPr lang="en-US" sz="1400" b="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154" marR="361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400" kern="100">
                          <a:effectLst/>
                        </a:rPr>
                        <a:t> 9.44 (2)</a:t>
                      </a:r>
                      <a:endParaRPr lang="en-US" sz="14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154" marR="361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400" kern="100">
                          <a:effectLst/>
                        </a:rPr>
                        <a:t>9.18 </a:t>
                      </a:r>
                      <a:endParaRPr lang="en-US" sz="14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154" marR="361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400" kern="10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-0.26</a:t>
                      </a:r>
                    </a:p>
                  </a:txBody>
                  <a:tcPr marL="36154" marR="361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3369839"/>
                  </a:ext>
                </a:extLst>
              </a:tr>
              <a:tr h="340360">
                <a:tc>
                  <a:txBody>
                    <a:bodyPr/>
                    <a:lstStyle/>
                    <a:p>
                      <a:pPr marL="0" marR="0" algn="l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US" sz="1400" b="0" i="0" u="none" strike="noStrike" cap="non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Arial"/>
                        </a:rPr>
                        <a:t>Improve employee morale</a:t>
                      </a:r>
                    </a:p>
                  </a:txBody>
                  <a:tcPr marL="36154" marR="361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400" kern="100">
                          <a:effectLst/>
                        </a:rPr>
                        <a:t>9.59  (1)</a:t>
                      </a:r>
                      <a:endParaRPr lang="en-US" sz="14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154" marR="361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400" kern="100">
                          <a:effectLst/>
                        </a:rPr>
                        <a:t>9.06</a:t>
                      </a:r>
                      <a:endParaRPr lang="en-US" sz="14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154" marR="361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400" kern="10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-0.53</a:t>
                      </a:r>
                    </a:p>
                  </a:txBody>
                  <a:tcPr marL="36154" marR="361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3749455"/>
                  </a:ext>
                </a:extLst>
              </a:tr>
              <a:tr h="340360"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400" b="0" kern="100">
                          <a:effectLst/>
                        </a:rPr>
                        <a:t>Improve the academic ability of entering student classes</a:t>
                      </a:r>
                      <a:endParaRPr lang="en-US" sz="1400" b="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154" marR="361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US" sz="1400" b="0" i="0" u="none" strike="noStrike" kern="100" cap="none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Arial"/>
                        </a:rPr>
                        <a:t> 9.04 (4)</a:t>
                      </a:r>
                      <a:endParaRPr lang="en-US" sz="1400" b="0" i="0" u="none" strike="noStrike" kern="100" cap="none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36154" marR="361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US" sz="1400" b="0" i="0" u="none" strike="noStrike" kern="100" cap="none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Arial"/>
                        </a:rPr>
                        <a:t>8.04 </a:t>
                      </a:r>
                      <a:endParaRPr lang="en-US" sz="1400" b="0" i="0" u="none" strike="noStrike" kern="100" cap="none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36154" marR="361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400" kern="10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-1.00</a:t>
                      </a:r>
                    </a:p>
                  </a:txBody>
                  <a:tcPr marL="36154" marR="361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7480002"/>
                  </a:ext>
                </a:extLst>
              </a:tr>
              <a:tr h="340360"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400" b="0" kern="100">
                          <a:effectLst/>
                        </a:rPr>
                        <a:t>Improve the quality of existing academic programs</a:t>
                      </a:r>
                      <a:endParaRPr lang="en-US" sz="1400" b="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154" marR="361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400" kern="100">
                          <a:effectLst/>
                        </a:rPr>
                        <a:t>9.17 (3) </a:t>
                      </a:r>
                      <a:endParaRPr lang="en-US" sz="14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154" marR="361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400" kern="100">
                          <a:effectLst/>
                        </a:rPr>
                        <a:t> 7.90</a:t>
                      </a:r>
                      <a:endParaRPr lang="en-US" sz="14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154" marR="361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400" kern="10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-1.27</a:t>
                      </a:r>
                    </a:p>
                  </a:txBody>
                  <a:tcPr marL="36154" marR="361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0851534"/>
                  </a:ext>
                </a:extLst>
              </a:tr>
            </a:tbl>
          </a:graphicData>
        </a:graphic>
      </p:graphicFrame>
      <p:sp>
        <p:nvSpPr>
          <p:cNvPr id="3" name="Triangle 2">
            <a:extLst>
              <a:ext uri="{FF2B5EF4-FFF2-40B4-BE49-F238E27FC236}">
                <a16:creationId xmlns:a16="http://schemas.microsoft.com/office/drawing/2014/main" id="{B25538DD-D492-EE3C-5F9F-F9AE3EEACF40}"/>
              </a:ext>
            </a:extLst>
          </p:cNvPr>
          <p:cNvSpPr/>
          <p:nvPr/>
        </p:nvSpPr>
        <p:spPr>
          <a:xfrm rot="10800000">
            <a:off x="8476027" y="2561115"/>
            <a:ext cx="176020" cy="166254"/>
          </a:xfrm>
          <a:prstGeom prst="triangle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riangle 4">
            <a:extLst>
              <a:ext uri="{FF2B5EF4-FFF2-40B4-BE49-F238E27FC236}">
                <a16:creationId xmlns:a16="http://schemas.microsoft.com/office/drawing/2014/main" id="{6E77C031-6ED7-5A2C-867A-CB05334C4281}"/>
              </a:ext>
            </a:extLst>
          </p:cNvPr>
          <p:cNvSpPr/>
          <p:nvPr/>
        </p:nvSpPr>
        <p:spPr>
          <a:xfrm rot="10800000">
            <a:off x="8476027" y="2896397"/>
            <a:ext cx="176020" cy="166254"/>
          </a:xfrm>
          <a:prstGeom prst="triangl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riangle 5">
            <a:extLst>
              <a:ext uri="{FF2B5EF4-FFF2-40B4-BE49-F238E27FC236}">
                <a16:creationId xmlns:a16="http://schemas.microsoft.com/office/drawing/2014/main" id="{6218E078-6395-132C-5862-D2945643FFD8}"/>
              </a:ext>
            </a:extLst>
          </p:cNvPr>
          <p:cNvSpPr/>
          <p:nvPr/>
        </p:nvSpPr>
        <p:spPr>
          <a:xfrm rot="10800000">
            <a:off x="8482840" y="3231679"/>
            <a:ext cx="176020" cy="166254"/>
          </a:xfrm>
          <a:prstGeom prst="triangl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riangle 6">
            <a:extLst>
              <a:ext uri="{FF2B5EF4-FFF2-40B4-BE49-F238E27FC236}">
                <a16:creationId xmlns:a16="http://schemas.microsoft.com/office/drawing/2014/main" id="{8E8E7A58-5EB0-3C14-919B-0F5327A63BFF}"/>
              </a:ext>
            </a:extLst>
          </p:cNvPr>
          <p:cNvSpPr/>
          <p:nvPr/>
        </p:nvSpPr>
        <p:spPr>
          <a:xfrm rot="10800000">
            <a:off x="8482840" y="3576864"/>
            <a:ext cx="176020" cy="166254"/>
          </a:xfrm>
          <a:prstGeom prst="triangl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EA419DA-292C-6E54-EF2F-21F875FAE726}"/>
              </a:ext>
            </a:extLst>
          </p:cNvPr>
          <p:cNvGrpSpPr/>
          <p:nvPr/>
        </p:nvGrpSpPr>
        <p:grpSpPr>
          <a:xfrm>
            <a:off x="3599411" y="4837273"/>
            <a:ext cx="5370021" cy="361637"/>
            <a:chOff x="3599411" y="4837273"/>
            <a:chExt cx="5370021" cy="361637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992E1F9-4FF7-FA79-B337-765E671D3624}"/>
                </a:ext>
              </a:extLst>
            </p:cNvPr>
            <p:cNvSpPr txBox="1"/>
            <p:nvPr/>
          </p:nvSpPr>
          <p:spPr>
            <a:xfrm>
              <a:off x="3599411" y="4837273"/>
              <a:ext cx="5370021" cy="3616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/>
                <a:t>	Employees’ average in 2025 was significantly lower (p &lt; 0.05) with an effect size at least .3 in magnitude.</a:t>
              </a:r>
            </a:p>
            <a:p>
              <a:r>
                <a:rPr lang="en-US" sz="700"/>
                <a:t>	Employees’ average in 2025 was significantly lower (p &lt; 0.05) with an effect size less than .3 in magnitude.</a:t>
              </a:r>
              <a:r>
                <a:rPr lang="en-US" sz="1050"/>
                <a:t> </a:t>
              </a:r>
            </a:p>
          </p:txBody>
        </p:sp>
        <p:sp>
          <p:nvSpPr>
            <p:cNvPr id="10" name="Triangle 9">
              <a:extLst>
                <a:ext uri="{FF2B5EF4-FFF2-40B4-BE49-F238E27FC236}">
                  <a16:creationId xmlns:a16="http://schemas.microsoft.com/office/drawing/2014/main" id="{619FACE7-F506-59A7-D2D9-20165CBAA859}"/>
                </a:ext>
              </a:extLst>
            </p:cNvPr>
            <p:cNvSpPr/>
            <p:nvPr/>
          </p:nvSpPr>
          <p:spPr>
            <a:xfrm rot="10800000">
              <a:off x="4430818" y="4868329"/>
              <a:ext cx="107933" cy="101945"/>
            </a:xfrm>
            <a:prstGeom prst="triangl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riangle 10">
              <a:extLst>
                <a:ext uri="{FF2B5EF4-FFF2-40B4-BE49-F238E27FC236}">
                  <a16:creationId xmlns:a16="http://schemas.microsoft.com/office/drawing/2014/main" id="{422FA6E8-DD41-2BE1-38E6-3935E56EA554}"/>
                </a:ext>
              </a:extLst>
            </p:cNvPr>
            <p:cNvSpPr/>
            <p:nvPr/>
          </p:nvSpPr>
          <p:spPr>
            <a:xfrm rot="10800000">
              <a:off x="4433591" y="5029042"/>
              <a:ext cx="107933" cy="101945"/>
            </a:xfrm>
            <a:prstGeom prst="triangle">
              <a:avLst/>
            </a:prstGeom>
            <a:noFill/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7187714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>
          <a:extLst>
            <a:ext uri="{FF2B5EF4-FFF2-40B4-BE49-F238E27FC236}">
              <a16:creationId xmlns:a16="http://schemas.microsoft.com/office/drawing/2014/main" id="{B4AAAF62-1EAF-6F72-982B-C5852CA3A4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5">
            <a:extLst>
              <a:ext uri="{FF2B5EF4-FFF2-40B4-BE49-F238E27FC236}">
                <a16:creationId xmlns:a16="http://schemas.microsoft.com/office/drawing/2014/main" id="{17E59550-7BDB-956D-2AA4-726F39E4D28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26131" y="2032786"/>
            <a:ext cx="3700500" cy="25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SECTION 5</a:t>
            </a:r>
            <a:endParaRPr/>
          </a:p>
        </p:txBody>
      </p:sp>
      <p:sp>
        <p:nvSpPr>
          <p:cNvPr id="119" name="Google Shape;119;p15">
            <a:extLst>
              <a:ext uri="{FF2B5EF4-FFF2-40B4-BE49-F238E27FC236}">
                <a16:creationId xmlns:a16="http://schemas.microsoft.com/office/drawing/2014/main" id="{8E55DE1E-5672-AF18-F6C0-0B28F47A0B2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26130" y="2783406"/>
            <a:ext cx="6917085" cy="6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rPr lang="en-US"/>
              <a:t>Next Steps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10839326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>
          <a:extLst>
            <a:ext uri="{FF2B5EF4-FFF2-40B4-BE49-F238E27FC236}">
              <a16:creationId xmlns:a16="http://schemas.microsoft.com/office/drawing/2014/main" id="{46D7B4BD-E52A-4071-FDB4-708D8763FB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8">
            <a:extLst>
              <a:ext uri="{FF2B5EF4-FFF2-40B4-BE49-F238E27FC236}">
                <a16:creationId xmlns:a16="http://schemas.microsoft.com/office/drawing/2014/main" id="{5AC2026C-BBE0-E366-AAE2-BF541144D79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833956" y="284947"/>
            <a:ext cx="3700462" cy="25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/>
            <a:r>
              <a:rPr lang="en-US"/>
              <a:t>Employee Satisfaction Survey: Next steps</a:t>
            </a:r>
            <a:endParaRPr/>
          </a:p>
        </p:txBody>
      </p:sp>
      <p:sp>
        <p:nvSpPr>
          <p:cNvPr id="138" name="Google Shape;138;p18">
            <a:extLst>
              <a:ext uri="{FF2B5EF4-FFF2-40B4-BE49-F238E27FC236}">
                <a16:creationId xmlns:a16="http://schemas.microsoft.com/office/drawing/2014/main" id="{A5F112B7-E460-9CE1-950A-C6240BABCE45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529827" y="759070"/>
            <a:ext cx="8004391" cy="6990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1"/>
              </a:buClr>
              <a:buSzPts val="3000"/>
              <a:buFont typeface="Arial"/>
              <a:buNone/>
            </a:pPr>
            <a:r>
              <a:rPr lang="en-US"/>
              <a:t>Next Steps</a:t>
            </a:r>
            <a:endParaRPr/>
          </a:p>
        </p:txBody>
      </p:sp>
      <p:sp>
        <p:nvSpPr>
          <p:cNvPr id="139" name="Google Shape;139;p18">
            <a:extLst>
              <a:ext uri="{FF2B5EF4-FFF2-40B4-BE49-F238E27FC236}">
                <a16:creationId xmlns:a16="http://schemas.microsoft.com/office/drawing/2014/main" id="{16C87011-4D10-8255-8469-443A8A5F77E4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82595" y="1458135"/>
            <a:ext cx="7651623" cy="3333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>
              <a:buClr>
                <a:srgbClr val="929292"/>
              </a:buClr>
              <a:buFont typeface="Arial" panose="020B0604020202020204" pitchFamily="34" charset="0"/>
              <a:buChar char="•"/>
            </a:pPr>
            <a:r>
              <a:rPr lang="en-US" sz="2400"/>
              <a:t>Results are very similar to the previous survey.</a:t>
            </a:r>
          </a:p>
          <a:p>
            <a:pPr marL="342900">
              <a:buClr>
                <a:srgbClr val="929292"/>
              </a:buClr>
              <a:buFont typeface="Arial" panose="020B0604020202020204" pitchFamily="34" charset="0"/>
              <a:buChar char="•"/>
            </a:pPr>
            <a:endParaRPr lang="en-US" sz="2400"/>
          </a:p>
          <a:p>
            <a:pPr marL="342900">
              <a:buClr>
                <a:srgbClr val="929292"/>
              </a:buClr>
              <a:buFont typeface="Arial" panose="020B0604020202020204" pitchFamily="34" charset="0"/>
              <a:buChar char="•"/>
            </a:pPr>
            <a:r>
              <a:rPr lang="en-US" sz="2400"/>
              <a:t>How do we move from no change to moving the needle? </a:t>
            </a:r>
          </a:p>
          <a:p>
            <a:pPr marL="800100" lvl="1">
              <a:spcBef>
                <a:spcPts val="0"/>
              </a:spcBef>
              <a:buClr>
                <a:srgbClr val="929292"/>
              </a:buClr>
              <a:buFont typeface="Arial" panose="020B0604020202020204" pitchFamily="34" charset="0"/>
              <a:buChar char="•"/>
            </a:pPr>
            <a:r>
              <a:rPr lang="en-US" sz="2000"/>
              <a:t>Use this data as part of our assessment plan.</a:t>
            </a:r>
          </a:p>
          <a:p>
            <a:pPr marL="800100" lvl="1">
              <a:spcBef>
                <a:spcPts val="0"/>
              </a:spcBef>
              <a:buClr>
                <a:srgbClr val="929292"/>
              </a:buClr>
              <a:buFont typeface="Arial" panose="020B0604020202020204" pitchFamily="34" charset="0"/>
              <a:buChar char="•"/>
            </a:pPr>
            <a:r>
              <a:rPr lang="en-US" sz="2000"/>
              <a:t>Link this survey to the strategic plan.</a:t>
            </a:r>
          </a:p>
          <a:p>
            <a:pPr marL="800100" lvl="1">
              <a:spcBef>
                <a:spcPts val="0"/>
              </a:spcBef>
              <a:buClr>
                <a:srgbClr val="929292"/>
              </a:buClr>
              <a:buFont typeface="Arial" panose="020B0604020202020204" pitchFamily="34" charset="0"/>
              <a:buChar char="•"/>
            </a:pPr>
            <a:r>
              <a:rPr lang="en-US" sz="2000"/>
              <a:t>Communicate any divisional/unit or institutional actions that are intentionally addressing the areas of improvement.</a:t>
            </a:r>
          </a:p>
        </p:txBody>
      </p:sp>
    </p:spTree>
    <p:extLst>
      <p:ext uri="{BB962C8B-B14F-4D97-AF65-F5344CB8AC3E}">
        <p14:creationId xmlns:p14="http://schemas.microsoft.com/office/powerpoint/2010/main" val="12940709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>
          <a:extLst>
            <a:ext uri="{FF2B5EF4-FFF2-40B4-BE49-F238E27FC236}">
              <a16:creationId xmlns:a16="http://schemas.microsoft.com/office/drawing/2014/main" id="{48396594-59AD-BF36-B746-A382E94913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5">
            <a:extLst>
              <a:ext uri="{FF2B5EF4-FFF2-40B4-BE49-F238E27FC236}">
                <a16:creationId xmlns:a16="http://schemas.microsoft.com/office/drawing/2014/main" id="{F932B4DF-12C9-9B9C-70A7-769E2517810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26131" y="2032786"/>
            <a:ext cx="3700500" cy="25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SECTION 2</a:t>
            </a:r>
            <a:endParaRPr/>
          </a:p>
        </p:txBody>
      </p:sp>
      <p:sp>
        <p:nvSpPr>
          <p:cNvPr id="119" name="Google Shape;119;p15">
            <a:extLst>
              <a:ext uri="{FF2B5EF4-FFF2-40B4-BE49-F238E27FC236}">
                <a16:creationId xmlns:a16="http://schemas.microsoft.com/office/drawing/2014/main" id="{9C24BCB6-4C14-545A-5C49-43B0BDBFDDB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26130" y="2783406"/>
            <a:ext cx="7246270" cy="6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rPr lang="en-US"/>
              <a:t>Introduction to the Employee Satisfaction Survey (ESS)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94686665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>
          <a:extLst>
            <a:ext uri="{FF2B5EF4-FFF2-40B4-BE49-F238E27FC236}">
              <a16:creationId xmlns:a16="http://schemas.microsoft.com/office/drawing/2014/main" id="{B3E370D5-64C8-3991-9104-12CF8A2085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8">
            <a:extLst>
              <a:ext uri="{FF2B5EF4-FFF2-40B4-BE49-F238E27FC236}">
                <a16:creationId xmlns:a16="http://schemas.microsoft.com/office/drawing/2014/main" id="{D7EC693C-E951-86C5-E69F-859FD99E3B6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833956" y="284947"/>
            <a:ext cx="3700462" cy="25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/>
            <a:r>
              <a:rPr lang="en-US"/>
              <a:t>Employee Satisfaction Survey: Next steps</a:t>
            </a:r>
            <a:endParaRPr/>
          </a:p>
        </p:txBody>
      </p:sp>
      <p:sp>
        <p:nvSpPr>
          <p:cNvPr id="138" name="Google Shape;138;p18">
            <a:extLst>
              <a:ext uri="{FF2B5EF4-FFF2-40B4-BE49-F238E27FC236}">
                <a16:creationId xmlns:a16="http://schemas.microsoft.com/office/drawing/2014/main" id="{0F805566-DA5C-02D8-C95C-A6881316F7DC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529827" y="759070"/>
            <a:ext cx="8004391" cy="6990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1"/>
              </a:buClr>
              <a:buSzPts val="3000"/>
              <a:buFont typeface="Arial"/>
              <a:buNone/>
            </a:pPr>
            <a:r>
              <a:rPr lang="en-US"/>
              <a:t>Next Steps</a:t>
            </a:r>
            <a:endParaRPr/>
          </a:p>
        </p:txBody>
      </p:sp>
      <p:sp>
        <p:nvSpPr>
          <p:cNvPr id="139" name="Google Shape;139;p18">
            <a:extLst>
              <a:ext uri="{FF2B5EF4-FFF2-40B4-BE49-F238E27FC236}">
                <a16:creationId xmlns:a16="http://schemas.microsoft.com/office/drawing/2014/main" id="{BC1704E5-E8A0-0255-51DF-CD0412670335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82595" y="1458135"/>
            <a:ext cx="7651623" cy="3333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>
              <a:buClr>
                <a:srgbClr val="929292"/>
              </a:buClr>
              <a:buFont typeface="Arial" panose="020B0604020202020204" pitchFamily="34" charset="0"/>
              <a:buChar char="•"/>
            </a:pPr>
            <a:r>
              <a:rPr lang="en-US" sz="2400"/>
              <a:t>Divisions/Units should meet to review the results and</a:t>
            </a:r>
          </a:p>
          <a:p>
            <a:pPr marL="800100" lvl="1">
              <a:spcBef>
                <a:spcPts val="0"/>
              </a:spcBef>
              <a:buClr>
                <a:srgbClr val="929292"/>
              </a:buClr>
              <a:buFont typeface="Arial" panose="020B0604020202020204" pitchFamily="34" charset="0"/>
              <a:buChar char="•"/>
            </a:pPr>
            <a:r>
              <a:rPr lang="en-US" sz="2000"/>
              <a:t>Ask yourselves:</a:t>
            </a:r>
          </a:p>
          <a:p>
            <a:pPr marL="1270000" lvl="2" indent="-342900">
              <a:spcBef>
                <a:spcPts val="0"/>
              </a:spcBef>
              <a:buClr>
                <a:srgbClr val="929292"/>
              </a:buClr>
              <a:buFont typeface="Wingdings" pitchFamily="2" charset="2"/>
              <a:buChar char="q"/>
            </a:pPr>
            <a:r>
              <a:rPr lang="en-US" sz="2000"/>
              <a:t>What does this mean for me/us?</a:t>
            </a:r>
          </a:p>
          <a:p>
            <a:pPr marL="1270000" lvl="2" indent="-342900">
              <a:spcBef>
                <a:spcPts val="0"/>
              </a:spcBef>
              <a:buClr>
                <a:srgbClr val="929292"/>
              </a:buClr>
              <a:buFont typeface="Wingdings" pitchFamily="2" charset="2"/>
              <a:buChar char="q"/>
            </a:pPr>
            <a:r>
              <a:rPr lang="en-US" sz="2000"/>
              <a:t>What are we doing well?</a:t>
            </a:r>
          </a:p>
          <a:p>
            <a:pPr marL="1270000" lvl="2" indent="-342900">
              <a:spcBef>
                <a:spcPts val="0"/>
              </a:spcBef>
              <a:buClr>
                <a:srgbClr val="929292"/>
              </a:buClr>
              <a:buFont typeface="Wingdings" pitchFamily="2" charset="2"/>
              <a:buChar char="q"/>
            </a:pPr>
            <a:r>
              <a:rPr lang="en-US" sz="2000"/>
              <a:t>What is my role in improving satisfaction?</a:t>
            </a:r>
            <a:br>
              <a:rPr lang="en-US" sz="2000"/>
            </a:br>
            <a:endParaRPr lang="en-US" sz="2000"/>
          </a:p>
          <a:p>
            <a:pPr marL="812800" lvl="1" indent="-342900">
              <a:spcBef>
                <a:spcPts val="0"/>
              </a:spcBef>
              <a:buClr>
                <a:srgbClr val="929292"/>
              </a:buClr>
              <a:buFont typeface="Arial" panose="020B0604020202020204" pitchFamily="34" charset="0"/>
              <a:buChar char="•"/>
            </a:pPr>
            <a:r>
              <a:rPr lang="en-US" sz="2000"/>
              <a:t>Make changes in how we do things based on the challenges</a:t>
            </a:r>
          </a:p>
        </p:txBody>
      </p:sp>
    </p:spTree>
    <p:extLst>
      <p:ext uri="{BB962C8B-B14F-4D97-AF65-F5344CB8AC3E}">
        <p14:creationId xmlns:p14="http://schemas.microsoft.com/office/powerpoint/2010/main" val="427925577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>
          <a:extLst>
            <a:ext uri="{FF2B5EF4-FFF2-40B4-BE49-F238E27FC236}">
              <a16:creationId xmlns:a16="http://schemas.microsoft.com/office/drawing/2014/main" id="{4A0EDD79-1918-71DF-77C6-2DB8F7932A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8">
            <a:extLst>
              <a:ext uri="{FF2B5EF4-FFF2-40B4-BE49-F238E27FC236}">
                <a16:creationId xmlns:a16="http://schemas.microsoft.com/office/drawing/2014/main" id="{4F6E5BE5-86E6-97D9-7F7A-C07CBE0E4D7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833956" y="284947"/>
            <a:ext cx="3700462" cy="25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/>
            <a:r>
              <a:rPr lang="en-US"/>
              <a:t>Employee Satisfaction Survey: Next steps</a:t>
            </a:r>
            <a:endParaRPr/>
          </a:p>
        </p:txBody>
      </p:sp>
      <p:sp>
        <p:nvSpPr>
          <p:cNvPr id="138" name="Google Shape;138;p18">
            <a:extLst>
              <a:ext uri="{FF2B5EF4-FFF2-40B4-BE49-F238E27FC236}">
                <a16:creationId xmlns:a16="http://schemas.microsoft.com/office/drawing/2014/main" id="{2E9056ED-416D-81EF-7261-D045F012642B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529827" y="759070"/>
            <a:ext cx="8004391" cy="6990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r>
              <a:rPr lang="en-US" dirty="0"/>
              <a:t>Next Steps – ET's Commitment</a:t>
            </a:r>
            <a:endParaRPr dirty="0"/>
          </a:p>
        </p:txBody>
      </p:sp>
      <p:sp>
        <p:nvSpPr>
          <p:cNvPr id="139" name="Google Shape;139;p18">
            <a:extLst>
              <a:ext uri="{FF2B5EF4-FFF2-40B4-BE49-F238E27FC236}">
                <a16:creationId xmlns:a16="http://schemas.microsoft.com/office/drawing/2014/main" id="{4DBF0B54-39EB-452A-2E8C-2232A738754A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82595" y="1458135"/>
            <a:ext cx="7651623" cy="3333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>
              <a:buClr>
                <a:srgbClr val="929292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A communication from Human Resources as well as </a:t>
            </a:r>
            <a:r>
              <a:rPr lang="en-US" sz="2400"/>
              <a:t>one from the Executive Team will be </a:t>
            </a:r>
            <a:r>
              <a:rPr lang="en-US" sz="2400" dirty="0"/>
              <a:t>shared this week with more details about the actions taking place to address the challenges on campus and the feedback from the Employee Satisfaction Survey. </a:t>
            </a:r>
          </a:p>
        </p:txBody>
      </p:sp>
    </p:spTree>
    <p:extLst>
      <p:ext uri="{BB962C8B-B14F-4D97-AF65-F5344CB8AC3E}">
        <p14:creationId xmlns:p14="http://schemas.microsoft.com/office/powerpoint/2010/main" val="90562801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>
          <a:extLst>
            <a:ext uri="{FF2B5EF4-FFF2-40B4-BE49-F238E27FC236}">
              <a16:creationId xmlns:a16="http://schemas.microsoft.com/office/drawing/2014/main" id="{E54F5BA7-DCF7-8945-A3B7-0D7420F261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5">
            <a:extLst>
              <a:ext uri="{FF2B5EF4-FFF2-40B4-BE49-F238E27FC236}">
                <a16:creationId xmlns:a16="http://schemas.microsoft.com/office/drawing/2014/main" id="{E8825620-A1D6-EE66-E23D-3795C342A1A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26130" y="2147786"/>
            <a:ext cx="6917085" cy="6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rPr lang="en-US"/>
              <a:t>Questions and Discussion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85713261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5"/>
          <p:cNvSpPr txBox="1">
            <a:spLocks noGrp="1"/>
          </p:cNvSpPr>
          <p:nvPr>
            <p:ph type="body" idx="1"/>
          </p:nvPr>
        </p:nvSpPr>
        <p:spPr>
          <a:xfrm>
            <a:off x="536602" y="680397"/>
            <a:ext cx="7859185" cy="3412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4800"/>
              <a:t>Thank you!</a:t>
            </a: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lang="en-US" sz="4800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2000">
                <a:hlinkClick r:id="rId3"/>
              </a:rPr>
              <a:t>lindsay.buchko@gallaudet.edu</a:t>
            </a:r>
            <a:endParaRPr lang="en-US" sz="2000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2000">
                <a:hlinkClick r:id="rId4"/>
              </a:rPr>
              <a:t>caroline.finklea.vizzuto@gallaudet.edu</a:t>
            </a:r>
            <a:endParaRPr lang="en-US" sz="2000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lang="en-US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>
          <a:extLst>
            <a:ext uri="{FF2B5EF4-FFF2-40B4-BE49-F238E27FC236}">
              <a16:creationId xmlns:a16="http://schemas.microsoft.com/office/drawing/2014/main" id="{27ACD00F-FE6E-3C67-9666-C39357C17B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8">
            <a:extLst>
              <a:ext uri="{FF2B5EF4-FFF2-40B4-BE49-F238E27FC236}">
                <a16:creationId xmlns:a16="http://schemas.microsoft.com/office/drawing/2014/main" id="{1DF1BB67-BC76-16E6-41DC-CFDB79834FF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833956" y="284947"/>
            <a:ext cx="3700462" cy="25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/>
            <a:r>
              <a:rPr lang="en-US"/>
              <a:t>Introduction to the Employee Satisfaction Survey (ESS)</a:t>
            </a:r>
            <a:endParaRPr/>
          </a:p>
        </p:txBody>
      </p:sp>
      <p:sp>
        <p:nvSpPr>
          <p:cNvPr id="138" name="Google Shape;138;p18">
            <a:extLst>
              <a:ext uri="{FF2B5EF4-FFF2-40B4-BE49-F238E27FC236}">
                <a16:creationId xmlns:a16="http://schemas.microsoft.com/office/drawing/2014/main" id="{E770BD9E-D1F1-A699-F560-A0557BF1B886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529827" y="759070"/>
            <a:ext cx="8004391" cy="6990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1"/>
              </a:buClr>
              <a:buSzPts val="3000"/>
              <a:buFont typeface="Arial"/>
              <a:buNone/>
            </a:pPr>
            <a:r>
              <a:rPr lang="en-US"/>
              <a:t>2025 ESS Survey</a:t>
            </a:r>
            <a:endParaRPr/>
          </a:p>
        </p:txBody>
      </p:sp>
      <p:sp>
        <p:nvSpPr>
          <p:cNvPr id="139" name="Google Shape;139;p18">
            <a:extLst>
              <a:ext uri="{FF2B5EF4-FFF2-40B4-BE49-F238E27FC236}">
                <a16:creationId xmlns:a16="http://schemas.microsoft.com/office/drawing/2014/main" id="{62346176-69B9-DCAF-C381-33A967403582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82595" y="1458135"/>
            <a:ext cx="7651623" cy="3177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800"/>
              <a:buNone/>
            </a:pPr>
            <a:r>
              <a:rPr lang="en-US" sz="2400">
                <a:solidFill>
                  <a:schemeClr val="tx1"/>
                </a:solidFill>
              </a:rPr>
              <a:t>87 employee climate-related questions</a:t>
            </a:r>
          </a:p>
          <a:p>
            <a:pPr marL="342900">
              <a:buClr>
                <a:srgbClr val="929292"/>
              </a:buClr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tx1"/>
                </a:solidFill>
              </a:rPr>
              <a:t>84 items</a:t>
            </a:r>
          </a:p>
          <a:p>
            <a:pPr marL="342900">
              <a:buClr>
                <a:srgbClr val="929292"/>
              </a:buClr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tx1"/>
                </a:solidFill>
              </a:rPr>
              <a:t>3 open-ended questions</a:t>
            </a:r>
          </a:p>
          <a:p>
            <a:pPr marL="800100" lvl="1">
              <a:spcBef>
                <a:spcPts val="0"/>
              </a:spcBef>
              <a:buClr>
                <a:srgbClr val="929292"/>
              </a:buClr>
              <a:buSzPts val="1800"/>
              <a:buFont typeface="Arial" panose="020B0604020202020204" pitchFamily="34" charset="0"/>
              <a:buChar char="•"/>
            </a:pPr>
            <a:endParaRPr lang="en-US" sz="2200">
              <a:solidFill>
                <a:schemeClr val="tx1"/>
              </a:solidFill>
            </a:endParaRPr>
          </a:p>
          <a:p>
            <a:pPr marL="0" indent="0">
              <a:buClr>
                <a:srgbClr val="929292"/>
              </a:buClr>
              <a:buNone/>
            </a:pPr>
            <a:r>
              <a:rPr lang="en-US" sz="2400">
                <a:solidFill>
                  <a:schemeClr val="tx1"/>
                </a:solidFill>
              </a:rPr>
              <a:t>Employee Satisfaction Survey Areas</a:t>
            </a:r>
            <a:endParaRPr lang="en-US" sz="2200">
              <a:solidFill>
                <a:schemeClr val="tx1"/>
              </a:solidFill>
            </a:endParaRPr>
          </a:p>
          <a:p>
            <a:pPr marL="514350" indent="-514350">
              <a:buClr>
                <a:srgbClr val="929292"/>
              </a:buClr>
              <a:buFont typeface="+mj-lt"/>
              <a:buAutoNum type="romanUcPeriod"/>
            </a:pPr>
            <a:r>
              <a:rPr lang="en-US" sz="2400">
                <a:solidFill>
                  <a:schemeClr val="tx1"/>
                </a:solidFill>
              </a:rPr>
              <a:t>Overall (2 items, 2 open-ended)</a:t>
            </a:r>
          </a:p>
          <a:p>
            <a:pPr marL="514350" indent="-514350">
              <a:buClr>
                <a:srgbClr val="929292"/>
              </a:buClr>
              <a:buFont typeface="+mj-lt"/>
              <a:buAutoNum type="romanUcPeriod"/>
            </a:pPr>
            <a:r>
              <a:rPr lang="en-US" sz="2400">
                <a:solidFill>
                  <a:schemeClr val="tx1"/>
                </a:solidFill>
              </a:rPr>
              <a:t>Campus culture and policies (38 items)</a:t>
            </a:r>
          </a:p>
          <a:p>
            <a:pPr marL="514350" indent="-514350">
              <a:buClr>
                <a:srgbClr val="929292"/>
              </a:buClr>
              <a:buFont typeface="+mj-lt"/>
              <a:buAutoNum type="romanUcPeriod"/>
            </a:pPr>
            <a:r>
              <a:rPr lang="en-US" sz="2400">
                <a:solidFill>
                  <a:schemeClr val="tx1"/>
                </a:solidFill>
              </a:rPr>
              <a:t>Institutional Goals (12 items, 1 open-ended)</a:t>
            </a:r>
          </a:p>
          <a:p>
            <a:pPr marL="514350" indent="-514350">
              <a:buClr>
                <a:srgbClr val="929292"/>
              </a:buClr>
              <a:buFont typeface="+mj-lt"/>
              <a:buAutoNum type="romanUcPeriod"/>
            </a:pPr>
            <a:r>
              <a:rPr lang="en-US" sz="2400">
                <a:solidFill>
                  <a:schemeClr val="tx1"/>
                </a:solidFill>
              </a:rPr>
              <a:t>Employee Experience (32 items)</a:t>
            </a:r>
          </a:p>
        </p:txBody>
      </p:sp>
    </p:spTree>
    <p:extLst>
      <p:ext uri="{BB962C8B-B14F-4D97-AF65-F5344CB8AC3E}">
        <p14:creationId xmlns:p14="http://schemas.microsoft.com/office/powerpoint/2010/main" val="11703947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>
          <a:extLst>
            <a:ext uri="{FF2B5EF4-FFF2-40B4-BE49-F238E27FC236}">
              <a16:creationId xmlns:a16="http://schemas.microsoft.com/office/drawing/2014/main" id="{0356DB5A-98FF-F672-7A89-1AD605864F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8">
            <a:extLst>
              <a:ext uri="{FF2B5EF4-FFF2-40B4-BE49-F238E27FC236}">
                <a16:creationId xmlns:a16="http://schemas.microsoft.com/office/drawing/2014/main" id="{9A17AF5A-9868-6BEC-9A44-50E6603BA1D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833956" y="284947"/>
            <a:ext cx="3700462" cy="25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/>
            <a:r>
              <a:rPr lang="en-US"/>
              <a:t>Introduction to the Employee Satisfaction Survey (ESS)</a:t>
            </a:r>
            <a:endParaRPr/>
          </a:p>
        </p:txBody>
      </p:sp>
      <p:sp>
        <p:nvSpPr>
          <p:cNvPr id="138" name="Google Shape;138;p18">
            <a:extLst>
              <a:ext uri="{FF2B5EF4-FFF2-40B4-BE49-F238E27FC236}">
                <a16:creationId xmlns:a16="http://schemas.microsoft.com/office/drawing/2014/main" id="{D30BCDD0-9727-3222-A8A7-502648DF3A3B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530027" y="537359"/>
            <a:ext cx="8004391" cy="6990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1"/>
              </a:buClr>
              <a:buSzPts val="3000"/>
              <a:buFont typeface="Arial"/>
              <a:buNone/>
            </a:pPr>
            <a:r>
              <a:rPr lang="en-US"/>
              <a:t>ESS Survey</a:t>
            </a:r>
            <a:endParaRPr/>
          </a:p>
        </p:txBody>
      </p:sp>
      <p:pic>
        <p:nvPicPr>
          <p:cNvPr id="3" name="Picture 2" descr="A survey form with text&#10;&#10;AI-generated content may be incorrect.">
            <a:extLst>
              <a:ext uri="{FF2B5EF4-FFF2-40B4-BE49-F238E27FC236}">
                <a16:creationId xmlns:a16="http://schemas.microsoft.com/office/drawing/2014/main" id="{73791650-93C4-B28D-F572-C9B134F05F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534" y="1416538"/>
            <a:ext cx="4692422" cy="3069336"/>
          </a:xfrm>
          <a:prstGeom prst="rect">
            <a:avLst/>
          </a:prstGeom>
        </p:spPr>
      </p:pic>
      <p:pic>
        <p:nvPicPr>
          <p:cNvPr id="5" name="Picture 4" descr="A document with text and images&#10;&#10;AI-generated content may be incorrect.">
            <a:extLst>
              <a:ext uri="{FF2B5EF4-FFF2-40B4-BE49-F238E27FC236}">
                <a16:creationId xmlns:a16="http://schemas.microsoft.com/office/drawing/2014/main" id="{E0AA1CD1-6B1C-08AD-224B-8C60EE6D92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8240" y="1433527"/>
            <a:ext cx="4125760" cy="3069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9174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>
          <a:extLst>
            <a:ext uri="{FF2B5EF4-FFF2-40B4-BE49-F238E27FC236}">
              <a16:creationId xmlns:a16="http://schemas.microsoft.com/office/drawing/2014/main" id="{A6BA880D-E2C2-901F-3A30-ED3C2A7483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5">
            <a:extLst>
              <a:ext uri="{FF2B5EF4-FFF2-40B4-BE49-F238E27FC236}">
                <a16:creationId xmlns:a16="http://schemas.microsoft.com/office/drawing/2014/main" id="{C27ADA8E-7746-6D12-DE33-EE954BB45A4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26131" y="2032786"/>
            <a:ext cx="3700500" cy="25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SECTION 3</a:t>
            </a:r>
            <a:endParaRPr/>
          </a:p>
        </p:txBody>
      </p:sp>
      <p:sp>
        <p:nvSpPr>
          <p:cNvPr id="119" name="Google Shape;119;p15">
            <a:extLst>
              <a:ext uri="{FF2B5EF4-FFF2-40B4-BE49-F238E27FC236}">
                <a16:creationId xmlns:a16="http://schemas.microsoft.com/office/drawing/2014/main" id="{B769543B-C318-F7F9-3D30-14E9ED6BD26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26131" y="2783406"/>
            <a:ext cx="6802500" cy="6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rPr lang="en-US"/>
              <a:t>Results of 2025 Employee Satisfaction Survey (ESS)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6862884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>
          <a:extLst>
            <a:ext uri="{FF2B5EF4-FFF2-40B4-BE49-F238E27FC236}">
              <a16:creationId xmlns:a16="http://schemas.microsoft.com/office/drawing/2014/main" id="{DB59855E-EAFC-E383-6F85-D6B4BC8206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8">
            <a:extLst>
              <a:ext uri="{FF2B5EF4-FFF2-40B4-BE49-F238E27FC236}">
                <a16:creationId xmlns:a16="http://schemas.microsoft.com/office/drawing/2014/main" id="{D5A01381-E8BD-7700-7DB1-FEAB397891E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833956" y="284947"/>
            <a:ext cx="3700462" cy="25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/>
            <a:r>
              <a:rPr lang="en-US"/>
              <a:t>Results of 2025 Employee Satisfaction Survey (ESS)</a:t>
            </a:r>
            <a:endParaRPr/>
          </a:p>
        </p:txBody>
      </p:sp>
      <p:sp>
        <p:nvSpPr>
          <p:cNvPr id="138" name="Google Shape;138;p18">
            <a:extLst>
              <a:ext uri="{FF2B5EF4-FFF2-40B4-BE49-F238E27FC236}">
                <a16:creationId xmlns:a16="http://schemas.microsoft.com/office/drawing/2014/main" id="{37EC19BA-2C85-A9F2-D234-41ED7BE33D46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529827" y="116428"/>
            <a:ext cx="8004391" cy="691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1"/>
              </a:buClr>
              <a:buSzPts val="3000"/>
              <a:buFont typeface="Arial"/>
              <a:buNone/>
            </a:pPr>
            <a:r>
              <a:rPr lang="en-US"/>
              <a:t>2025 ESS Responses</a:t>
            </a:r>
            <a:endParaRPr/>
          </a:p>
        </p:txBody>
      </p:sp>
      <p:sp>
        <p:nvSpPr>
          <p:cNvPr id="139" name="Google Shape;139;p18">
            <a:extLst>
              <a:ext uri="{FF2B5EF4-FFF2-40B4-BE49-F238E27FC236}">
                <a16:creationId xmlns:a16="http://schemas.microsoft.com/office/drawing/2014/main" id="{7E306BD8-E85B-8084-7F83-445D5BAF11F7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82595" y="815493"/>
            <a:ext cx="7651623" cy="3374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800"/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tx1"/>
                </a:solidFill>
              </a:rPr>
              <a:t>892 faculty, staff and administrators</a:t>
            </a:r>
          </a:p>
          <a:p>
            <a:pPr marL="342900"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800"/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tx1"/>
                </a:solidFill>
              </a:rPr>
              <a:t>407 regular-status employee responded (46%); partially or complete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800"/>
              <a:buNone/>
            </a:pPr>
            <a:r>
              <a:rPr lang="en-US" sz="2400">
                <a:solidFill>
                  <a:schemeClr val="tx1"/>
                </a:solidFill>
              </a:rPr>
              <a:t>Percentage of Respondents by Role: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800"/>
              <a:buNone/>
            </a:pPr>
            <a:endParaRPr lang="en-US" sz="2400">
              <a:solidFill>
                <a:schemeClr val="tx1"/>
              </a:solidFill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8942B30-58F1-C9DD-7127-47F6339D1459}"/>
              </a:ext>
            </a:extLst>
          </p:cNvPr>
          <p:cNvGraphicFramePr>
            <a:graphicFrameLocks noGrp="1"/>
          </p:cNvGraphicFramePr>
          <p:nvPr/>
        </p:nvGraphicFramePr>
        <p:xfrm>
          <a:off x="529827" y="2453751"/>
          <a:ext cx="8408436" cy="1935785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3059193">
                  <a:extLst>
                    <a:ext uri="{9D8B030D-6E8A-4147-A177-3AD203B41FA5}">
                      <a16:colId xmlns:a16="http://schemas.microsoft.com/office/drawing/2014/main" val="691442289"/>
                    </a:ext>
                  </a:extLst>
                </a:gridCol>
                <a:gridCol w="1226820">
                  <a:extLst>
                    <a:ext uri="{9D8B030D-6E8A-4147-A177-3AD203B41FA5}">
                      <a16:colId xmlns:a16="http://schemas.microsoft.com/office/drawing/2014/main" val="581693756"/>
                    </a:ext>
                  </a:extLst>
                </a:gridCol>
                <a:gridCol w="1744980">
                  <a:extLst>
                    <a:ext uri="{9D8B030D-6E8A-4147-A177-3AD203B41FA5}">
                      <a16:colId xmlns:a16="http://schemas.microsoft.com/office/drawing/2014/main" val="2884212292"/>
                    </a:ext>
                  </a:extLst>
                </a:gridCol>
                <a:gridCol w="2377443">
                  <a:extLst>
                    <a:ext uri="{9D8B030D-6E8A-4147-A177-3AD203B41FA5}">
                      <a16:colId xmlns:a16="http://schemas.microsoft.com/office/drawing/2014/main" val="739750696"/>
                    </a:ext>
                  </a:extLst>
                </a:gridCol>
              </a:tblGrid>
              <a:tr h="479335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Employee Role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Respondents*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% of Total</a:t>
                      </a:r>
                      <a:br>
                        <a:rPr lang="en-US"/>
                      </a:br>
                      <a:r>
                        <a:rPr lang="en-US"/>
                        <a:t>ESS Responses - 2025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1482449"/>
                  </a:ext>
                </a:extLst>
              </a:tr>
              <a:tr h="343053">
                <a:tc>
                  <a:txBody>
                    <a:bodyPr/>
                    <a:lstStyle/>
                    <a:p>
                      <a:r>
                        <a:rPr lang="en-US"/>
                        <a:t>Faculty (regular status)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156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83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53%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9149801"/>
                  </a:ext>
                </a:extLst>
              </a:tr>
              <a:tr h="343053">
                <a:tc>
                  <a:txBody>
                    <a:bodyPr/>
                    <a:lstStyle/>
                    <a:p>
                      <a:r>
                        <a:rPr lang="en-US"/>
                        <a:t>Staff (e.g., regular status) and Admin (e.g., C-suite, School Directors, Dean, Directors)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736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209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28%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827193"/>
                  </a:ext>
                </a:extLst>
              </a:tr>
              <a:tr h="343052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/>
                        <a:t>Unknown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/>
                        <a:t>-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/>
                        <a:t>115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/>
                        <a:t>n/a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73082613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68AC3DE0-3030-D26B-885C-83DF43D5919E}"/>
              </a:ext>
            </a:extLst>
          </p:cNvPr>
          <p:cNvSpPr txBox="1"/>
          <p:nvPr/>
        </p:nvSpPr>
        <p:spPr>
          <a:xfrm>
            <a:off x="499864" y="4391339"/>
            <a:ext cx="8578755" cy="25391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50"/>
              <a:t>*Respondents' numbers are based on self-disclosed employee type and are an estimate given that the survey was completely anonymous. </a:t>
            </a:r>
          </a:p>
        </p:txBody>
      </p:sp>
    </p:spTree>
    <p:extLst>
      <p:ext uri="{BB962C8B-B14F-4D97-AF65-F5344CB8AC3E}">
        <p14:creationId xmlns:p14="http://schemas.microsoft.com/office/powerpoint/2010/main" val="2891491535"/>
      </p:ext>
    </p:extLst>
  </p:cSld>
  <p:clrMapOvr>
    <a:masterClrMapping/>
  </p:clrMapOvr>
</p:sld>
</file>

<file path=ppt/theme/theme1.xml><?xml version="1.0" encoding="utf-8"?>
<a:theme xmlns:a="http://schemas.openxmlformats.org/drawingml/2006/main" name="Main">
  <a:themeElements>
    <a:clrScheme name="GU Brand Colors 1">
      <a:dk1>
        <a:srgbClr val="262626"/>
      </a:dk1>
      <a:lt1>
        <a:srgbClr val="FFFFFF"/>
      </a:lt1>
      <a:dk2>
        <a:srgbClr val="0E4C80"/>
      </a:dk2>
      <a:lt2>
        <a:srgbClr val="EEECE1"/>
      </a:lt2>
      <a:accent1>
        <a:srgbClr val="69ABDD"/>
      </a:accent1>
      <a:accent2>
        <a:srgbClr val="C84D00"/>
      </a:accent2>
      <a:accent3>
        <a:srgbClr val="E89923"/>
      </a:accent3>
      <a:accent4>
        <a:srgbClr val="339898"/>
      </a:accent4>
      <a:accent5>
        <a:srgbClr val="1D6262"/>
      </a:accent5>
      <a:accent6>
        <a:srgbClr val="A0B93A"/>
      </a:accent6>
      <a:hlink>
        <a:srgbClr val="C31E5C"/>
      </a:hlink>
      <a:folHlink>
        <a:srgbClr val="9A1E5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94311913B34D94A80AFCA56BC374A60" ma:contentTypeVersion="20" ma:contentTypeDescription="Create a new document." ma:contentTypeScope="" ma:versionID="c717782f605beb07f2842e0eef97e0f8">
  <xsd:schema xmlns:xsd="http://www.w3.org/2001/XMLSchema" xmlns:xs="http://www.w3.org/2001/XMLSchema" xmlns:p="http://schemas.microsoft.com/office/2006/metadata/properties" xmlns:ns2="988bad01-b609-4ada-900e-7c9401f2f198" xmlns:ns3="578d164d-1125-4e4e-83f4-8a01618e6067" targetNamespace="http://schemas.microsoft.com/office/2006/metadata/properties" ma:root="true" ma:fieldsID="35fbe9abae7ff9ae95ac63133b75a373" ns2:_="" ns3:_="">
    <xsd:import namespace="988bad01-b609-4ada-900e-7c9401f2f198"/>
    <xsd:import namespace="578d164d-1125-4e4e-83f4-8a01618e6067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OCR" minOccurs="0"/>
                <xsd:element ref="ns3:MediaServiceLocation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SearchProperties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8bad01-b609-4ada-900e-7c9401f2f198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1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4" nillable="true" ma:displayName="Last Shared By Time" ma:description="" ma:internalName="LastSharedByTime" ma:readOnly="true">
      <xsd:simpleType>
        <xsd:restriction base="dms:DateTime"/>
      </xsd:simpleType>
    </xsd:element>
    <xsd:element name="TaxCatchAll" ma:index="28" nillable="true" ma:displayName="Taxonomy Catch All Column" ma:hidden="true" ma:list="{a7142194-aafe-4351-8bb7-9bd93743e56e}" ma:internalName="TaxCatchAll" ma:showField="CatchAllData" ma:web="988bad01-b609-4ada-900e-7c9401f2f19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8d164d-1125-4e4e-83f4-8a01618e606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5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6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7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9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2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2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5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7" nillable="true" ma:taxonomy="true" ma:internalName="lcf76f155ced4ddcb4097134ff3c332f" ma:taxonomyFieldName="MediaServiceImageTags" ma:displayName="Image Tags" ma:readOnly="false" ma:fieldId="{5cf76f15-5ced-4ddc-b409-7134ff3c332f}" ma:taxonomyMulti="true" ma:sspId="533073a8-0665-4804-8b4e-45fdd47fe62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3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78d164d-1125-4e4e-83f4-8a01618e6067">
      <Terms xmlns="http://schemas.microsoft.com/office/infopath/2007/PartnerControls"/>
    </lcf76f155ced4ddcb4097134ff3c332f>
    <TaxCatchAll xmlns="988bad01-b609-4ada-900e-7c9401f2f198" xsi:nil="true"/>
    <_dlc_DocId xmlns="988bad01-b609-4ada-900e-7c9401f2f198">D3JNNC6FYW2V-1458042422-27881</_dlc_DocId>
    <_dlc_DocIdUrl xmlns="988bad01-b609-4ada-900e-7c9401f2f198">
      <Url>https://gallaudet.sharepoint.com/sites/intranet-document-center/_layouts/15/DocIdRedir.aspx?ID=D3JNNC6FYW2V-1458042422-27881</Url>
      <Description>D3JNNC6FYW2V-1458042422-27881</Description>
    </_dlc_DocIdUrl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BD98FE0-4215-40A9-8A0E-53F860189C74}">
  <ds:schemaRefs>
    <ds:schemaRef ds:uri="578d164d-1125-4e4e-83f4-8a01618e6067"/>
    <ds:schemaRef ds:uri="988bad01-b609-4ada-900e-7c9401f2f19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EE26B3A9-CE20-44C2-B3B2-3E656A25626C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E1A9E00A-6B2E-41AE-A90E-262632FE4EB5}">
  <ds:schemaRefs>
    <ds:schemaRef ds:uri="http://schemas.microsoft.com/office/2006/documentManagement/types"/>
    <ds:schemaRef ds:uri="http://purl.org/dc/terms/"/>
    <ds:schemaRef ds:uri="http://www.w3.org/XML/1998/namespace"/>
    <ds:schemaRef ds:uri="988bad01-b609-4ada-900e-7c9401f2f198"/>
    <ds:schemaRef ds:uri="578d164d-1125-4e4e-83f4-8a01618e6067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http://schemas.microsoft.com/office/2006/metadata/properties"/>
    <ds:schemaRef ds:uri="http://purl.org/dc/dcmitype/"/>
  </ds:schemaRefs>
</ds:datastoreItem>
</file>

<file path=customXml/itemProps4.xml><?xml version="1.0" encoding="utf-8"?>
<ds:datastoreItem xmlns:ds="http://schemas.openxmlformats.org/officeDocument/2006/customXml" ds:itemID="{58C03705-979D-45CE-AD22-45D28FB85C9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7011</Words>
  <Application>Microsoft Office PowerPoint</Application>
  <PresentationFormat>On-screen Show (16:9)</PresentationFormat>
  <Paragraphs>1031</Paragraphs>
  <Slides>53</Slides>
  <Notes>51</Notes>
  <HiddenSlides>2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4" baseType="lpstr">
      <vt:lpstr>Main</vt:lpstr>
      <vt:lpstr>Assessing Campus Climate for Gallaudet University Employees 2025: Employee Satisfaction Survey</vt:lpstr>
      <vt:lpstr>Overview</vt:lpstr>
      <vt:lpstr>Background of Employee Satisfaction Survey (ESS)</vt:lpstr>
      <vt:lpstr>ESS Background*</vt:lpstr>
      <vt:lpstr>Introduction to the Employee Satisfaction Survey (ESS)</vt:lpstr>
      <vt:lpstr>2025 ESS Survey</vt:lpstr>
      <vt:lpstr>ESS Survey</vt:lpstr>
      <vt:lpstr>Results of 2025 Employee Satisfaction Survey (ESS)</vt:lpstr>
      <vt:lpstr>2025 ESS Responses</vt:lpstr>
      <vt:lpstr>2025 ESS Responses</vt:lpstr>
      <vt:lpstr>Section I. Overall</vt:lpstr>
      <vt:lpstr>Section I. Overall</vt:lpstr>
      <vt:lpstr>Section I. Overall</vt:lpstr>
      <vt:lpstr>Section I. Overall</vt:lpstr>
      <vt:lpstr>Section I. Overall</vt:lpstr>
      <vt:lpstr>Section I. Overall</vt:lpstr>
      <vt:lpstr>PowerPoint Presentation</vt:lpstr>
      <vt:lpstr>PowerPoint Presentation</vt:lpstr>
      <vt:lpstr>PowerPoint Presentation</vt:lpstr>
      <vt:lpstr>Section I. Overall</vt:lpstr>
      <vt:lpstr>Section I. Overall</vt:lpstr>
      <vt:lpstr>Section I. Overall</vt:lpstr>
      <vt:lpstr>PowerPoint Presentation</vt:lpstr>
      <vt:lpstr>PowerPoint Presentation</vt:lpstr>
      <vt:lpstr>PowerPoint Presentation</vt:lpstr>
      <vt:lpstr>Section II. Campus Culture and Policies</vt:lpstr>
      <vt:lpstr>Section II. Campus Culture and Policies</vt:lpstr>
      <vt:lpstr>Section III. Institutional Goals</vt:lpstr>
      <vt:lpstr>Section III. Institutional Goals</vt:lpstr>
      <vt:lpstr>Section IV. Employee Experience</vt:lpstr>
      <vt:lpstr>Section IV. Employee Experience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Section IV. Employee Experience</vt:lpstr>
      <vt:lpstr>Section IV. Employee Experience</vt:lpstr>
      <vt:lpstr>Comparison: 2019 and 2025 Employee Satisfaction Survey (ESS) Results</vt:lpstr>
      <vt:lpstr>Analysis and Comparison of Results</vt:lpstr>
      <vt:lpstr>2019 and 2025 Strengths</vt:lpstr>
      <vt:lpstr>2019 and 2025 Strengths</vt:lpstr>
      <vt:lpstr>2019 and 2025 Challenges</vt:lpstr>
      <vt:lpstr>2019 and 2025 Challenges</vt:lpstr>
      <vt:lpstr>2019 and 2025 Results</vt:lpstr>
      <vt:lpstr>2019 and 2025 Results</vt:lpstr>
      <vt:lpstr>Next Steps</vt:lpstr>
      <vt:lpstr>Next Steps</vt:lpstr>
      <vt:lpstr>Next Steps</vt:lpstr>
      <vt:lpstr>Next Steps – ET's Commitment</vt:lpstr>
      <vt:lpstr>Questions and Discussion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Lindsay Buchko</cp:lastModifiedBy>
  <cp:revision>35</cp:revision>
  <dcterms:modified xsi:type="dcterms:W3CDTF">2025-08-19T14:14:00Z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0x010100B94311913B34D94A80AFCA56BC374A60</vt:lpwstr>
  </property>
  <property fmtid="{D5CDD505-2E9C-101B-9397-08002B2CF9AE}" pid="3" name="_dlc_DocIdItemGuid">
    <vt:lpwstr>daa1aada-0bd2-4036-91cf-c9401d95e3d0</vt:lpwstr>
  </property>
  <property fmtid="{D5CDD505-2E9C-101B-9397-08002B2CF9AE}" pid="4" name="MediaServiceImageTags">
    <vt:lpwstr/>
  </property>
</Properties>
</file>