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3" r:id="rId2"/>
    <p:sldId id="257" r:id="rId3"/>
    <p:sldId id="270" r:id="rId4"/>
    <p:sldId id="269" r:id="rId5"/>
    <p:sldId id="259" r:id="rId6"/>
    <p:sldId id="271" r:id="rId7"/>
    <p:sldId id="266" r:id="rId8"/>
    <p:sldId id="267" r:id="rId9"/>
    <p:sldId id="272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8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8DC0C-8EFF-41BA-9196-CE4EFF6E6A43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A3C52-2C5B-4B12-BBA4-9185AE9E8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34EF2-9F7E-4E29-8EB7-FAAC1F32FCFA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A5CF0-E02E-4CE4-BC1E-D9BBE6CCC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A5CF0-E02E-4CE4-BC1E-D9BBE6CCC0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C4BFF08-4B36-499B-B8FD-D0D2DDC3E16C}" type="datetime1">
              <a:rPr lang="en-US" smtClean="0"/>
              <a:pPr/>
              <a:t>10/22/2012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BB098-53E4-46E1-B3BC-741314A18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BCBA7-0DB6-4F74-A20B-197E22E9947F}" type="datetime1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B098-53E4-46E1-B3BC-741314A18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9E9-9794-4A2A-8809-326BF1202EED}" type="datetime1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B098-53E4-46E1-B3BC-741314A18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3CE7-8947-416F-A9E8-AEA5DA873BF0}" type="datetime1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B098-53E4-46E1-B3BC-741314A18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46D0-CD4E-4174-A86B-42B8109CA088}" type="datetime1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B098-53E4-46E1-B3BC-741314A18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CCA0-9981-4D5F-AFB9-51DF5A854713}" type="datetime1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B098-53E4-46E1-B3BC-741314A18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94E49A-7785-4DC1-A1C4-EAF0DC471F40}" type="datetime1">
              <a:rPr lang="en-US" smtClean="0"/>
              <a:pPr/>
              <a:t>10/22/2012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BB098-53E4-46E1-B3BC-741314A186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3549660-305F-4310-96BA-7028C4257BE7}" type="datetime1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BB098-53E4-46E1-B3BC-741314A18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AA6A-9288-4E91-B35C-67F276C8DF60}" type="datetime1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B098-53E4-46E1-B3BC-741314A18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247B-AFCE-400E-86E8-73DF49F4E321}" type="datetime1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B098-53E4-46E1-B3BC-741314A18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915-EC9F-4F8F-BB04-84D91938E564}" type="datetime1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B098-53E4-46E1-B3BC-741314A18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BC728CE-4DFD-4AF4-A901-450919579244}" type="datetime1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BB098-53E4-46E1-B3BC-741314A186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458200" cy="1470025"/>
          </a:xfrm>
        </p:spPr>
        <p:txBody>
          <a:bodyPr/>
          <a:lstStyle/>
          <a:p>
            <a:r>
              <a:rPr lang="en-US" dirty="0" smtClean="0"/>
              <a:t>Senior Literacy </a:t>
            </a:r>
            <a:r>
              <a:rPr lang="en-US" dirty="0" smtClean="0"/>
              <a:t>Assessment:</a:t>
            </a:r>
            <a:br>
              <a:rPr lang="en-US" dirty="0" smtClean="0"/>
            </a:br>
            <a:r>
              <a:rPr lang="en-US" dirty="0" smtClean="0"/>
              <a:t>AY 2011-2012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dirty="0" smtClean="0"/>
              <a:t>What is Next?   Long-Term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664"/>
            <a:ext cx="8229600" cy="50505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General Education outcomes and majors outcomes together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GE and major outcomes assessed in the senior year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Engage Institutional Outcomes Committee and CUE in standardizing expectations for institutional assessments</a:t>
            </a:r>
          </a:p>
          <a:p>
            <a:r>
              <a:rPr lang="en-US" dirty="0" smtClean="0"/>
              <a:t>Figure out what the forums are for discussing program strengths and weaknesses in achieving institutional outcomes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dirty="0" smtClean="0"/>
              <a:t>Senior Literacy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English assessment was an interest of USDE and MSCHE</a:t>
            </a:r>
          </a:p>
          <a:p>
            <a:pPr lvl="1"/>
            <a:r>
              <a:rPr lang="en-US" dirty="0" smtClean="0"/>
              <a:t>Undertaken in various forms since with the first study in 1993 then again in 1997, 2007, 2009, 2011, and 2012. </a:t>
            </a:r>
          </a:p>
          <a:p>
            <a:r>
              <a:rPr lang="en-US" dirty="0" smtClean="0"/>
              <a:t>ASL assessment begun in 2011 under direction of Dirksen Baumann and ASL Dept.</a:t>
            </a:r>
          </a:p>
          <a:p>
            <a:r>
              <a:rPr lang="en-US" dirty="0" smtClean="0"/>
              <a:t>SLA is a stop-gap until we put in place full assessment of institutional  outcomes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5563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Goals of the Senior Literacy Assessment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664"/>
            <a:ext cx="8229600" cy="4974336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 Engage faculty in professional development regarding assessing literacy</a:t>
            </a:r>
          </a:p>
          <a:p>
            <a:pPr lvl="0"/>
            <a:r>
              <a:rPr lang="en-US" sz="2400" dirty="0" smtClean="0"/>
              <a:t>Provide data about Gallaudet graduating seniors that can be used for institutional and program improvement </a:t>
            </a:r>
          </a:p>
          <a:p>
            <a:pPr lvl="0"/>
            <a:r>
              <a:rPr lang="en-US" sz="2400" dirty="0" smtClean="0"/>
              <a:t>Provide data that can be used by appropriate groups to establish target literacy performance levels for Gallaudet undergraduates </a:t>
            </a:r>
          </a:p>
          <a:p>
            <a:pPr lvl="0"/>
            <a:r>
              <a:rPr lang="en-US" sz="2400" dirty="0" smtClean="0"/>
              <a:t>Describe the changes in Gallaudet student writing performance as they progress through the undergraduate curriculum</a:t>
            </a:r>
          </a:p>
          <a:p>
            <a:pPr lvl="0"/>
            <a:r>
              <a:rPr lang="en-US" sz="2400" dirty="0" smtClean="0"/>
              <a:t>Recommend improvements to future assessment processes  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302185"/>
        </p:xfrm>
        <a:graphic>
          <a:graphicData uri="http://schemas.openxmlformats.org/drawingml/2006/table">
            <a:tbl>
              <a:tblPr/>
              <a:tblGrid>
                <a:gridCol w="4584323"/>
                <a:gridCol w="4559677"/>
              </a:tblGrid>
              <a:tr h="72099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Times New Roman"/>
                          <a:cs typeface="Times New Roman"/>
                        </a:rPr>
                        <a:t>Senior</a:t>
                      </a:r>
                      <a:r>
                        <a:rPr lang="en-US" sz="2800" b="1" baseline="0" dirty="0" smtClean="0">
                          <a:solidFill>
                            <a:srgbClr val="7030A0"/>
                          </a:solidFill>
                          <a:latin typeface="Times New Roman"/>
                          <a:cs typeface="Times New Roman"/>
                        </a:rPr>
                        <a:t> Literacy Assessment Participation: Spring 2012</a:t>
                      </a:r>
                      <a:endParaRPr lang="en-US" sz="2800" b="1" dirty="0">
                        <a:solidFill>
                          <a:srgbClr val="7030A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458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# of graduating seniors by spring semester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343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Written English Product Assessment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97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# of written English products 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130 </a:t>
                      </a:r>
                      <a:r>
                        <a:rPr lang="en-US" sz="2000" i="1" dirty="0">
                          <a:latin typeface="Times New Roman"/>
                          <a:ea typeface="Calibri"/>
                          <a:cs typeface="Times New Roman"/>
                        </a:rPr>
                        <a:t>(a 17% decrease from the previous year)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6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# of written English products evaluated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129 </a:t>
                      </a: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(a 18 % decrease from the previous year)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# of evaluators for English products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13 </a:t>
                      </a:r>
                      <a:r>
                        <a:rPr lang="en-US" sz="2000" i="1" dirty="0" smtClean="0">
                          <a:latin typeface="Times New Roman"/>
                          <a:ea typeface="Calibri"/>
                          <a:cs typeface="Times New Roman"/>
                        </a:rPr>
                        <a:t>(similar to previous year)</a:t>
                      </a:r>
                      <a:endParaRPr lang="en-US" sz="2000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57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ASL Product Assessment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0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# of ASL products 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55 (</a:t>
                      </a:r>
                      <a:r>
                        <a:rPr lang="en-US" sz="2000" i="1" dirty="0">
                          <a:latin typeface="Times New Roman"/>
                          <a:ea typeface="Calibri"/>
                          <a:cs typeface="Times New Roman"/>
                        </a:rPr>
                        <a:t>a 244% increase from the previous year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# of ASL products evaluated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43 (</a:t>
                      </a:r>
                      <a:r>
                        <a:rPr lang="en-US" sz="2000" i="1">
                          <a:latin typeface="Times New Roman"/>
                          <a:ea typeface="Calibri"/>
                          <a:cs typeface="Times New Roman"/>
                        </a:rPr>
                        <a:t>a 169% increase from the previous year</a:t>
                      </a: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7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# of evaluators for ASL products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2012 Departmental Participation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r>
              <a:rPr lang="en-US" dirty="0" smtClean="0"/>
              <a:t># of Departments submitting Written English products       19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# of Departments submitting ASL product       10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# of Departments submitting both Written English and ASL products       10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ASL-DST</a:t>
            </a:r>
            <a:r>
              <a:rPr lang="en-US" dirty="0" smtClean="0"/>
              <a:t> </a:t>
            </a:r>
            <a:r>
              <a:rPr lang="en-US" dirty="0" smtClean="0"/>
              <a:t>ONLY Dept. to submit both types of products in 2011 and 2012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438400" y="24384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00" y="3352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105400" y="47244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 dirty="0" smtClean="0"/>
              <a:t>ASL and English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Each product rated in five parallel criterion areas</a:t>
            </a:r>
          </a:p>
          <a:p>
            <a:pPr lvl="0"/>
            <a:r>
              <a:rPr lang="en-US" dirty="0" smtClean="0"/>
              <a:t>Scale of 1 to 4</a:t>
            </a:r>
          </a:p>
          <a:p>
            <a:pPr lvl="0"/>
            <a:r>
              <a:rPr lang="en-US" dirty="0" smtClean="0"/>
              <a:t>The rubric for ASL was adapted from the AACU Value Rubric for Oral Presentation</a:t>
            </a:r>
          </a:p>
          <a:p>
            <a:pPr lvl="0"/>
            <a:r>
              <a:rPr lang="en-US" dirty="0" smtClean="0"/>
              <a:t>The rubric for written English used this year (for the first time)  was the AACU Written Communication Value Rubric. 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Rubrics  changed this year; there is no established process for determining which rubrics will be used for institutional assessment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Average and Range Across all Programs (ASL)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905000"/>
          <a:ext cx="8610602" cy="3314700"/>
        </p:xfrm>
        <a:graphic>
          <a:graphicData uri="http://schemas.openxmlformats.org/drawingml/2006/table">
            <a:tbl>
              <a:tblPr/>
              <a:tblGrid>
                <a:gridCol w="1447802"/>
                <a:gridCol w="1447800"/>
                <a:gridCol w="1143000"/>
                <a:gridCol w="990600"/>
                <a:gridCol w="1251640"/>
                <a:gridCol w="1004935"/>
                <a:gridCol w="1324825"/>
              </a:tblGrid>
              <a:tr h="736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Organization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Language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Delivery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Supporting Material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Central Message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Formatting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AVERAGE ACROSS ALL PROGRAMS 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2.4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2.4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2.4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2.0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2.1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N/A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RANGE ACROSS ALL PROGRAMS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2.1 – 2.8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 – 3.2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1.8 – 3.1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 – 3.3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  – 2.5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.0-4.0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8300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1054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There were dramatic differences in mean scores among Departments. Students in the departments of Education, FCS, and ASL-DST received 3 or higher   more often than students in other departments. 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03238"/>
            <a:ext cx="8458200" cy="1401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Average and Range Across all Programs                 (Written English)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95171"/>
          <a:ext cx="8381998" cy="3515029"/>
        </p:xfrm>
        <a:graphic>
          <a:graphicData uri="http://schemas.openxmlformats.org/drawingml/2006/table">
            <a:tbl>
              <a:tblPr/>
              <a:tblGrid>
                <a:gridCol w="1384852"/>
                <a:gridCol w="1384852"/>
                <a:gridCol w="1384852"/>
                <a:gridCol w="1603513"/>
                <a:gridCol w="1166191"/>
                <a:gridCol w="1457738"/>
              </a:tblGrid>
              <a:tr h="1029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CONTEXT AND PURPOSE FOR WRITNG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CONTENT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DEVELOP-MENT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GENRE AND DISCIPLINARY CONVENTIONS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SOURCES AND EVIDENCE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CONTROL OF SYNTAX AND MECHANICS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0361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AVERAGE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ACROSS ALL PROGRAMS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3.0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.9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2.7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2.7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61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RANGE ACROSS ALL PROGRAMS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1.5-4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1.8-4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1.7-4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1.1-4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1.5-4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393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103674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There were dramatic differences in mean scores among Departments. Students in the departments of Biology, History, Honors, International Studies, Liberal Studies, Sociology, and Theatre had a higher number of criterion areas in which they received 3 or higher than did other departments.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What is Next? Short-Term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/>
          <a:lstStyle/>
          <a:p>
            <a:r>
              <a:rPr lang="en-US" dirty="0" smtClean="0"/>
              <a:t>Remind Chairs early in the year of expectations</a:t>
            </a:r>
          </a:p>
          <a:p>
            <a:r>
              <a:rPr lang="en-US" dirty="0" smtClean="0"/>
              <a:t>Increase Program use of written English and ASL presentation products in Senior  year</a:t>
            </a:r>
          </a:p>
          <a:p>
            <a:r>
              <a:rPr lang="en-US" dirty="0" smtClean="0"/>
              <a:t>Increase faculty engagement in understanding characteristics of good ASL and English products</a:t>
            </a:r>
          </a:p>
          <a:p>
            <a:r>
              <a:rPr lang="en-US" dirty="0" smtClean="0"/>
              <a:t>Set literacy targets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497</TotalTime>
  <Words>617</Words>
  <Application>Microsoft Office PowerPoint</Application>
  <PresentationFormat>On-screen Show (4:3)</PresentationFormat>
  <Paragraphs>98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Senior Literacy Assessment: AY 2011-2012</vt:lpstr>
      <vt:lpstr>Senior Literacy Assessment</vt:lpstr>
      <vt:lpstr>Goals of the Senior Literacy Assessment  </vt:lpstr>
      <vt:lpstr>Slide 4</vt:lpstr>
      <vt:lpstr>2012 Departmental Participation</vt:lpstr>
      <vt:lpstr>ASL and English Assessment</vt:lpstr>
      <vt:lpstr>Average and Range Across all Programs (ASL)</vt:lpstr>
      <vt:lpstr>Average and Range Across all Programs                 (Written English)</vt:lpstr>
      <vt:lpstr>What is Next? Short-Term</vt:lpstr>
      <vt:lpstr>What is Next?   Long-Term </vt:lpstr>
    </vt:vector>
  </TitlesOfParts>
  <Company>Gallaudet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Literacy Assessment  </dc:title>
  <dc:creator>Gallaudet University</dc:creator>
  <cp:lastModifiedBy>Gallaudet University</cp:lastModifiedBy>
  <cp:revision>50</cp:revision>
  <dcterms:created xsi:type="dcterms:W3CDTF">2012-09-28T14:47:54Z</dcterms:created>
  <dcterms:modified xsi:type="dcterms:W3CDTF">2012-10-22T04:35:20Z</dcterms:modified>
</cp:coreProperties>
</file>