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7" r:id="rId2"/>
    <p:sldId id="787" r:id="rId3"/>
    <p:sldId id="478" r:id="rId4"/>
    <p:sldId id="775" r:id="rId5"/>
    <p:sldId id="584" r:id="rId6"/>
    <p:sldId id="585" r:id="rId7"/>
    <p:sldId id="791" r:id="rId8"/>
    <p:sldId id="792" r:id="rId9"/>
    <p:sldId id="794" r:id="rId10"/>
    <p:sldId id="793" r:id="rId11"/>
    <p:sldId id="795" r:id="rId12"/>
    <p:sldId id="796" r:id="rId13"/>
    <p:sldId id="799" r:id="rId14"/>
    <p:sldId id="801" r:id="rId15"/>
    <p:sldId id="803" r:id="rId16"/>
    <p:sldId id="80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74"/>
  </p:normalViewPr>
  <p:slideViewPr>
    <p:cSldViewPr snapToGrid="0" snapToObjects="1">
      <p:cViewPr varScale="1">
        <p:scale>
          <a:sx n="131" d="100"/>
          <a:sy n="131" d="100"/>
        </p:scale>
        <p:origin x="37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Volumes/oaq/OAQ%20Office/NSSE/NSSE%202017/Reports%20and%20Powerpoints/NSSE%20GU%202017%20and%20Pre%202017%20Presentations/NSSE%20GU%202017%20Campus%20Presentations%20w%20Graph%20Spreadsheets%20/GU%20Discussions%20Others%20GU%20Peers%20FY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Volumes/oaq/OAQ%20Office/NSSE/NSSE%202017/Reports%20and%20Powerpoints/NSSE%20GU%202017%20and%20Pre%202017%20Presentations/NSSE%20GU%202017%20Campus%20Presentations%20w%20Graph%20Spreadsheets%20/GU%20Discussions%20Others%20GU%20Peers%20FYS.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Sheet1!$A$4</c:f>
              <c:strCache>
                <c:ptCount val="1"/>
                <c:pt idx="0">
                  <c:v>People of a race or ethnicity other than your own</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Sheet1!$B$3:$I$3</c:f>
              <c:strCache>
                <c:ptCount val="8"/>
                <c:pt idx="0">
                  <c:v>GU: Never</c:v>
                </c:pt>
                <c:pt idx="1">
                  <c:v>Peers: Never</c:v>
                </c:pt>
                <c:pt idx="3">
                  <c:v>GU: Sometimes</c:v>
                </c:pt>
                <c:pt idx="4">
                  <c:v>Peers: Sometimes</c:v>
                </c:pt>
                <c:pt idx="6">
                  <c:v>GU: Often/Very Often</c:v>
                </c:pt>
                <c:pt idx="7">
                  <c:v>Peers: Often/Very often</c:v>
                </c:pt>
              </c:strCache>
            </c:strRef>
          </c:cat>
          <c:val>
            <c:numRef>
              <c:f>Sheet1!$B$4:$I$4</c:f>
              <c:numCache>
                <c:formatCode>0%</c:formatCode>
                <c:ptCount val="8"/>
                <c:pt idx="0">
                  <c:v>0.06</c:v>
                </c:pt>
                <c:pt idx="1">
                  <c:v>0.05</c:v>
                </c:pt>
                <c:pt idx="3">
                  <c:v>0.35</c:v>
                </c:pt>
                <c:pt idx="4">
                  <c:v>0.26</c:v>
                </c:pt>
                <c:pt idx="6">
                  <c:v>0.6</c:v>
                </c:pt>
                <c:pt idx="7">
                  <c:v>0.69</c:v>
                </c:pt>
              </c:numCache>
            </c:numRef>
          </c:val>
          <c:extLst>
            <c:ext xmlns:c16="http://schemas.microsoft.com/office/drawing/2014/chart" uri="{C3380CC4-5D6E-409C-BE32-E72D297353CC}">
              <c16:uniqueId val="{00000000-033C-724D-9270-54CA68A9930D}"/>
            </c:ext>
          </c:extLst>
        </c:ser>
        <c:ser>
          <c:idx val="1"/>
          <c:order val="1"/>
          <c:tx>
            <c:strRef>
              <c:f>Sheet1!$A$5</c:f>
              <c:strCache>
                <c:ptCount val="1"/>
                <c:pt idx="0">
                  <c:v>People from an economic background other than your own</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Sheet1!$B$3:$I$3</c:f>
              <c:strCache>
                <c:ptCount val="8"/>
                <c:pt idx="0">
                  <c:v>GU: Never</c:v>
                </c:pt>
                <c:pt idx="1">
                  <c:v>Peers: Never</c:v>
                </c:pt>
                <c:pt idx="3">
                  <c:v>GU: Sometimes</c:v>
                </c:pt>
                <c:pt idx="4">
                  <c:v>Peers: Sometimes</c:v>
                </c:pt>
                <c:pt idx="6">
                  <c:v>GU: Often/Very Often</c:v>
                </c:pt>
                <c:pt idx="7">
                  <c:v>Peers: Often/Very often</c:v>
                </c:pt>
              </c:strCache>
            </c:strRef>
          </c:cat>
          <c:val>
            <c:numRef>
              <c:f>Sheet1!$B$5:$I$5</c:f>
              <c:numCache>
                <c:formatCode>0%</c:formatCode>
                <c:ptCount val="8"/>
                <c:pt idx="0">
                  <c:v>0.08</c:v>
                </c:pt>
                <c:pt idx="1">
                  <c:v>0.04</c:v>
                </c:pt>
                <c:pt idx="3">
                  <c:v>0.38</c:v>
                </c:pt>
                <c:pt idx="4">
                  <c:v>0.25</c:v>
                </c:pt>
                <c:pt idx="6">
                  <c:v>0.54</c:v>
                </c:pt>
                <c:pt idx="7">
                  <c:v>0.7</c:v>
                </c:pt>
              </c:numCache>
            </c:numRef>
          </c:val>
          <c:extLst>
            <c:ext xmlns:c16="http://schemas.microsoft.com/office/drawing/2014/chart" uri="{C3380CC4-5D6E-409C-BE32-E72D297353CC}">
              <c16:uniqueId val="{00000001-033C-724D-9270-54CA68A9930D}"/>
            </c:ext>
          </c:extLst>
        </c:ser>
        <c:ser>
          <c:idx val="2"/>
          <c:order val="2"/>
          <c:tx>
            <c:strRef>
              <c:f>Sheet1!$A$6</c:f>
              <c:strCache>
                <c:ptCount val="1"/>
                <c:pt idx="0">
                  <c:v>People with religious beliefs other than your own</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Sheet1!$B$3:$I$3</c:f>
              <c:strCache>
                <c:ptCount val="8"/>
                <c:pt idx="0">
                  <c:v>GU: Never</c:v>
                </c:pt>
                <c:pt idx="1">
                  <c:v>Peers: Never</c:v>
                </c:pt>
                <c:pt idx="3">
                  <c:v>GU: Sometimes</c:v>
                </c:pt>
                <c:pt idx="4">
                  <c:v>Peers: Sometimes</c:v>
                </c:pt>
                <c:pt idx="6">
                  <c:v>GU: Often/Very Often</c:v>
                </c:pt>
                <c:pt idx="7">
                  <c:v>Peers: Often/Very often</c:v>
                </c:pt>
              </c:strCache>
            </c:strRef>
          </c:cat>
          <c:val>
            <c:numRef>
              <c:f>Sheet1!$B$6:$I$6</c:f>
              <c:numCache>
                <c:formatCode>0%</c:formatCode>
                <c:ptCount val="8"/>
                <c:pt idx="0">
                  <c:v>0.2</c:v>
                </c:pt>
                <c:pt idx="1">
                  <c:v>7.0000000000000007E-2</c:v>
                </c:pt>
                <c:pt idx="3">
                  <c:v>0.36</c:v>
                </c:pt>
                <c:pt idx="4">
                  <c:v>0.28999999999999998</c:v>
                </c:pt>
                <c:pt idx="6">
                  <c:v>0.45</c:v>
                </c:pt>
                <c:pt idx="7">
                  <c:v>0.64</c:v>
                </c:pt>
              </c:numCache>
            </c:numRef>
          </c:val>
          <c:extLst>
            <c:ext xmlns:c16="http://schemas.microsoft.com/office/drawing/2014/chart" uri="{C3380CC4-5D6E-409C-BE32-E72D297353CC}">
              <c16:uniqueId val="{00000002-033C-724D-9270-54CA68A9930D}"/>
            </c:ext>
          </c:extLst>
        </c:ser>
        <c:ser>
          <c:idx val="3"/>
          <c:order val="3"/>
          <c:tx>
            <c:strRef>
              <c:f>Sheet1!$A$7</c:f>
              <c:strCache>
                <c:ptCount val="1"/>
                <c:pt idx="0">
                  <c:v>People with political views other than your own</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Sheet1!$B$3:$I$3</c:f>
              <c:strCache>
                <c:ptCount val="8"/>
                <c:pt idx="0">
                  <c:v>GU: Never</c:v>
                </c:pt>
                <c:pt idx="1">
                  <c:v>Peers: Never</c:v>
                </c:pt>
                <c:pt idx="3">
                  <c:v>GU: Sometimes</c:v>
                </c:pt>
                <c:pt idx="4">
                  <c:v>Peers: Sometimes</c:v>
                </c:pt>
                <c:pt idx="6">
                  <c:v>GU: Often/Very Often</c:v>
                </c:pt>
                <c:pt idx="7">
                  <c:v>Peers: Often/Very often</c:v>
                </c:pt>
              </c:strCache>
            </c:strRef>
          </c:cat>
          <c:val>
            <c:numRef>
              <c:f>Sheet1!$B$7:$I$7</c:f>
              <c:numCache>
                <c:formatCode>0%</c:formatCode>
                <c:ptCount val="8"/>
                <c:pt idx="0">
                  <c:v>0.12</c:v>
                </c:pt>
                <c:pt idx="1">
                  <c:v>0.05</c:v>
                </c:pt>
                <c:pt idx="3">
                  <c:v>0.38</c:v>
                </c:pt>
                <c:pt idx="4">
                  <c:v>0.26</c:v>
                </c:pt>
                <c:pt idx="6">
                  <c:v>0.5</c:v>
                </c:pt>
                <c:pt idx="7">
                  <c:v>0.69</c:v>
                </c:pt>
              </c:numCache>
            </c:numRef>
          </c:val>
          <c:extLst>
            <c:ext xmlns:c16="http://schemas.microsoft.com/office/drawing/2014/chart" uri="{C3380CC4-5D6E-409C-BE32-E72D297353CC}">
              <c16:uniqueId val="{00000003-033C-724D-9270-54CA68A9930D}"/>
            </c:ext>
          </c:extLst>
        </c:ser>
        <c:dLbls>
          <c:dLblPos val="outEnd"/>
          <c:showLegendKey val="0"/>
          <c:showVal val="1"/>
          <c:showCatName val="0"/>
          <c:showSerName val="0"/>
          <c:showPercent val="0"/>
          <c:showBubbleSize val="0"/>
        </c:dLbls>
        <c:gapWidth val="100"/>
        <c:overlap val="-24"/>
        <c:axId val="1739485872"/>
        <c:axId val="1739487568"/>
      </c:barChart>
      <c:catAx>
        <c:axId val="1739485872"/>
        <c:scaling>
          <c:orientation val="minMax"/>
        </c:scaling>
        <c:delete val="0"/>
        <c:axPos val="b"/>
        <c:numFmt formatCode="General" sourceLinked="1"/>
        <c:majorTickMark val="none"/>
        <c:minorTickMark val="none"/>
        <c:tickLblPos val="nextTo"/>
        <c:spPr>
          <a:noFill/>
          <a:ln w="12700" cap="flat" cmpd="sng" algn="ctr">
            <a:solidFill>
              <a:schemeClr val="bg1">
                <a:lumMod val="50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739487568"/>
        <c:crosses val="autoZero"/>
        <c:auto val="1"/>
        <c:lblAlgn val="ctr"/>
        <c:lblOffset val="100"/>
        <c:noMultiLvlLbl val="0"/>
      </c:catAx>
      <c:valAx>
        <c:axId val="1739487568"/>
        <c:scaling>
          <c:orientation val="minMax"/>
        </c:scaling>
        <c:delete val="0"/>
        <c:axPos val="l"/>
        <c:numFmt formatCode="0%" sourceLinked="1"/>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7394858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Sheet1!$A$4</c:f>
              <c:strCache>
                <c:ptCount val="1"/>
                <c:pt idx="0">
                  <c:v>People of a race or ethnicity other than your own</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Sheet1!$B$3:$I$3</c:f>
              <c:strCache>
                <c:ptCount val="8"/>
                <c:pt idx="0">
                  <c:v>GU: Never</c:v>
                </c:pt>
                <c:pt idx="1">
                  <c:v>Peers: Never</c:v>
                </c:pt>
                <c:pt idx="3">
                  <c:v>GU: Sometimes</c:v>
                </c:pt>
                <c:pt idx="4">
                  <c:v>Peers: Sometimes</c:v>
                </c:pt>
                <c:pt idx="6">
                  <c:v>GU: Often/Very Often</c:v>
                </c:pt>
                <c:pt idx="7">
                  <c:v>Peers: Often/Very often</c:v>
                </c:pt>
              </c:strCache>
            </c:strRef>
          </c:cat>
          <c:val>
            <c:numRef>
              <c:f>Sheet1!$B$4:$I$4</c:f>
              <c:numCache>
                <c:formatCode>0%</c:formatCode>
                <c:ptCount val="8"/>
                <c:pt idx="0">
                  <c:v>0.06</c:v>
                </c:pt>
                <c:pt idx="1">
                  <c:v>0.05</c:v>
                </c:pt>
                <c:pt idx="3">
                  <c:v>0.25</c:v>
                </c:pt>
                <c:pt idx="4">
                  <c:v>0.26</c:v>
                </c:pt>
                <c:pt idx="6">
                  <c:v>0.69</c:v>
                </c:pt>
                <c:pt idx="7">
                  <c:v>0.69</c:v>
                </c:pt>
              </c:numCache>
            </c:numRef>
          </c:val>
          <c:extLst>
            <c:ext xmlns:c16="http://schemas.microsoft.com/office/drawing/2014/chart" uri="{C3380CC4-5D6E-409C-BE32-E72D297353CC}">
              <c16:uniqueId val="{00000000-A3B9-6943-8594-093419B00C45}"/>
            </c:ext>
          </c:extLst>
        </c:ser>
        <c:ser>
          <c:idx val="1"/>
          <c:order val="1"/>
          <c:tx>
            <c:strRef>
              <c:f>Sheet1!$A$5</c:f>
              <c:strCache>
                <c:ptCount val="1"/>
                <c:pt idx="0">
                  <c:v>People from an economic background other than your own</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Sheet1!$B$3:$I$3</c:f>
              <c:strCache>
                <c:ptCount val="8"/>
                <c:pt idx="0">
                  <c:v>GU: Never</c:v>
                </c:pt>
                <c:pt idx="1">
                  <c:v>Peers: Never</c:v>
                </c:pt>
                <c:pt idx="3">
                  <c:v>GU: Sometimes</c:v>
                </c:pt>
                <c:pt idx="4">
                  <c:v>Peers: Sometimes</c:v>
                </c:pt>
                <c:pt idx="6">
                  <c:v>GU: Often/Very Often</c:v>
                </c:pt>
                <c:pt idx="7">
                  <c:v>Peers: Often/Very often</c:v>
                </c:pt>
              </c:strCache>
            </c:strRef>
          </c:cat>
          <c:val>
            <c:numRef>
              <c:f>Sheet1!$B$5:$I$5</c:f>
              <c:numCache>
                <c:formatCode>0%</c:formatCode>
                <c:ptCount val="8"/>
                <c:pt idx="0">
                  <c:v>0.04</c:v>
                </c:pt>
                <c:pt idx="1">
                  <c:v>0.04</c:v>
                </c:pt>
                <c:pt idx="3">
                  <c:v>0.35</c:v>
                </c:pt>
                <c:pt idx="4">
                  <c:v>0.24</c:v>
                </c:pt>
                <c:pt idx="6">
                  <c:v>0.61</c:v>
                </c:pt>
                <c:pt idx="7">
                  <c:v>0.72</c:v>
                </c:pt>
              </c:numCache>
            </c:numRef>
          </c:val>
          <c:extLst>
            <c:ext xmlns:c16="http://schemas.microsoft.com/office/drawing/2014/chart" uri="{C3380CC4-5D6E-409C-BE32-E72D297353CC}">
              <c16:uniqueId val="{00000001-A3B9-6943-8594-093419B00C45}"/>
            </c:ext>
          </c:extLst>
        </c:ser>
        <c:ser>
          <c:idx val="2"/>
          <c:order val="2"/>
          <c:tx>
            <c:strRef>
              <c:f>Sheet1!$A$6</c:f>
              <c:strCache>
                <c:ptCount val="1"/>
                <c:pt idx="0">
                  <c:v>People with religious beliefs other than your own</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Sheet1!$B$3:$I$3</c:f>
              <c:strCache>
                <c:ptCount val="8"/>
                <c:pt idx="0">
                  <c:v>GU: Never</c:v>
                </c:pt>
                <c:pt idx="1">
                  <c:v>Peers: Never</c:v>
                </c:pt>
                <c:pt idx="3">
                  <c:v>GU: Sometimes</c:v>
                </c:pt>
                <c:pt idx="4">
                  <c:v>Peers: Sometimes</c:v>
                </c:pt>
                <c:pt idx="6">
                  <c:v>GU: Often/Very Often</c:v>
                </c:pt>
                <c:pt idx="7">
                  <c:v>Peers: Often/Very often</c:v>
                </c:pt>
              </c:strCache>
            </c:strRef>
          </c:cat>
          <c:val>
            <c:numRef>
              <c:f>Sheet1!$B$6:$I$6</c:f>
              <c:numCache>
                <c:formatCode>0%</c:formatCode>
                <c:ptCount val="8"/>
                <c:pt idx="0">
                  <c:v>0.15</c:v>
                </c:pt>
                <c:pt idx="1">
                  <c:v>0.06</c:v>
                </c:pt>
                <c:pt idx="3">
                  <c:v>0.3</c:v>
                </c:pt>
                <c:pt idx="4">
                  <c:v>0.28999999999999998</c:v>
                </c:pt>
                <c:pt idx="6">
                  <c:v>0.55000000000000004</c:v>
                </c:pt>
                <c:pt idx="7">
                  <c:v>0.65</c:v>
                </c:pt>
              </c:numCache>
            </c:numRef>
          </c:val>
          <c:extLst>
            <c:ext xmlns:c16="http://schemas.microsoft.com/office/drawing/2014/chart" uri="{C3380CC4-5D6E-409C-BE32-E72D297353CC}">
              <c16:uniqueId val="{00000002-A3B9-6943-8594-093419B00C45}"/>
            </c:ext>
          </c:extLst>
        </c:ser>
        <c:ser>
          <c:idx val="3"/>
          <c:order val="3"/>
          <c:tx>
            <c:strRef>
              <c:f>Sheet1!$A$7</c:f>
              <c:strCache>
                <c:ptCount val="1"/>
                <c:pt idx="0">
                  <c:v>People with political views other than your own</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Sheet1!$B$3:$I$3</c:f>
              <c:strCache>
                <c:ptCount val="8"/>
                <c:pt idx="0">
                  <c:v>GU: Never</c:v>
                </c:pt>
                <c:pt idx="1">
                  <c:v>Peers: Never</c:v>
                </c:pt>
                <c:pt idx="3">
                  <c:v>GU: Sometimes</c:v>
                </c:pt>
                <c:pt idx="4">
                  <c:v>Peers: Sometimes</c:v>
                </c:pt>
                <c:pt idx="6">
                  <c:v>GU: Often/Very Often</c:v>
                </c:pt>
                <c:pt idx="7">
                  <c:v>Peers: Often/Very often</c:v>
                </c:pt>
              </c:strCache>
            </c:strRef>
          </c:cat>
          <c:val>
            <c:numRef>
              <c:f>Sheet1!$B$7:$I$7</c:f>
              <c:numCache>
                <c:formatCode>0%</c:formatCode>
                <c:ptCount val="8"/>
                <c:pt idx="0">
                  <c:v>0.12</c:v>
                </c:pt>
                <c:pt idx="1">
                  <c:v>0.05</c:v>
                </c:pt>
                <c:pt idx="3">
                  <c:v>0.4</c:v>
                </c:pt>
                <c:pt idx="4">
                  <c:v>0.27</c:v>
                </c:pt>
                <c:pt idx="6">
                  <c:v>0.48</c:v>
                </c:pt>
                <c:pt idx="7">
                  <c:v>0.68</c:v>
                </c:pt>
              </c:numCache>
            </c:numRef>
          </c:val>
          <c:extLst>
            <c:ext xmlns:c16="http://schemas.microsoft.com/office/drawing/2014/chart" uri="{C3380CC4-5D6E-409C-BE32-E72D297353CC}">
              <c16:uniqueId val="{00000003-A3B9-6943-8594-093419B00C45}"/>
            </c:ext>
          </c:extLst>
        </c:ser>
        <c:dLbls>
          <c:dLblPos val="outEnd"/>
          <c:showLegendKey val="0"/>
          <c:showVal val="1"/>
          <c:showCatName val="0"/>
          <c:showSerName val="0"/>
          <c:showPercent val="0"/>
          <c:showBubbleSize val="0"/>
        </c:dLbls>
        <c:gapWidth val="100"/>
        <c:overlap val="-24"/>
        <c:axId val="1739485872"/>
        <c:axId val="1739487568"/>
      </c:barChart>
      <c:catAx>
        <c:axId val="1739485872"/>
        <c:scaling>
          <c:orientation val="minMax"/>
        </c:scaling>
        <c:delete val="0"/>
        <c:axPos val="b"/>
        <c:numFmt formatCode="General" sourceLinked="1"/>
        <c:majorTickMark val="none"/>
        <c:minorTickMark val="none"/>
        <c:tickLblPos val="nextTo"/>
        <c:spPr>
          <a:noFill/>
          <a:ln w="12700" cap="flat" cmpd="sng" algn="ctr">
            <a:solidFill>
              <a:schemeClr val="bg1">
                <a:lumMod val="50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739487568"/>
        <c:crosses val="autoZero"/>
        <c:auto val="1"/>
        <c:lblAlgn val="ctr"/>
        <c:lblOffset val="100"/>
        <c:noMultiLvlLbl val="0"/>
      </c:catAx>
      <c:valAx>
        <c:axId val="1739487568"/>
        <c:scaling>
          <c:orientation val="minMax"/>
        </c:scaling>
        <c:delete val="0"/>
        <c:axPos val="l"/>
        <c:numFmt formatCode="0%" sourceLinked="1"/>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7394858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461523-6D10-9A4A-8F51-9F5D217F3BE1}" type="datetimeFigureOut">
              <a:rPr lang="en-US" smtClean="0"/>
              <a:t>8/23/18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01C564-0D07-E340-A2DD-9380F8DD3ED2}" type="slidenum">
              <a:rPr lang="en-US" smtClean="0"/>
              <a:t>‹#›</a:t>
            </a:fld>
            <a:endParaRPr lang="en-US"/>
          </a:p>
        </p:txBody>
      </p:sp>
    </p:spTree>
    <p:extLst>
      <p:ext uri="{BB962C8B-B14F-4D97-AF65-F5344CB8AC3E}">
        <p14:creationId xmlns:p14="http://schemas.microsoft.com/office/powerpoint/2010/main" val="3627766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Osaka"/>
                <a:cs typeface="Osaka"/>
              </a:defRPr>
            </a:lvl1pPr>
            <a:lvl2pPr marL="714411" indent="-274773" eaLnBrk="0" hangingPunct="0">
              <a:defRPr>
                <a:solidFill>
                  <a:schemeClr val="tx1"/>
                </a:solidFill>
                <a:latin typeface="Arial" pitchFamily="34" charset="0"/>
                <a:ea typeface="Osaka"/>
                <a:cs typeface="Osaka"/>
              </a:defRPr>
            </a:lvl2pPr>
            <a:lvl3pPr marL="1099094" indent="-219819" eaLnBrk="0" hangingPunct="0">
              <a:defRPr>
                <a:solidFill>
                  <a:schemeClr val="tx1"/>
                </a:solidFill>
                <a:latin typeface="Arial" pitchFamily="34" charset="0"/>
                <a:ea typeface="Osaka"/>
                <a:cs typeface="Osaka"/>
              </a:defRPr>
            </a:lvl3pPr>
            <a:lvl4pPr marL="1538731" indent="-219819" eaLnBrk="0" hangingPunct="0">
              <a:defRPr>
                <a:solidFill>
                  <a:schemeClr val="tx1"/>
                </a:solidFill>
                <a:latin typeface="Arial" pitchFamily="34" charset="0"/>
                <a:ea typeface="Osaka"/>
                <a:cs typeface="Osaka"/>
              </a:defRPr>
            </a:lvl4pPr>
            <a:lvl5pPr marL="1978368" indent="-219819" eaLnBrk="0" hangingPunct="0">
              <a:defRPr>
                <a:solidFill>
                  <a:schemeClr val="tx1"/>
                </a:solidFill>
                <a:latin typeface="Arial" pitchFamily="34" charset="0"/>
                <a:ea typeface="Osaka"/>
                <a:cs typeface="Osaka"/>
              </a:defRPr>
            </a:lvl5pPr>
            <a:lvl6pPr marL="2418006" indent="-219819" defTabSz="877748" eaLnBrk="0" fontAlgn="base" hangingPunct="0">
              <a:spcBef>
                <a:spcPct val="0"/>
              </a:spcBef>
              <a:spcAft>
                <a:spcPct val="0"/>
              </a:spcAft>
              <a:defRPr>
                <a:solidFill>
                  <a:schemeClr val="tx1"/>
                </a:solidFill>
                <a:latin typeface="Arial" pitchFamily="34" charset="0"/>
                <a:ea typeface="Osaka"/>
                <a:cs typeface="Osaka"/>
              </a:defRPr>
            </a:lvl6pPr>
            <a:lvl7pPr marL="2857643" indent="-219819" defTabSz="877748" eaLnBrk="0" fontAlgn="base" hangingPunct="0">
              <a:spcBef>
                <a:spcPct val="0"/>
              </a:spcBef>
              <a:spcAft>
                <a:spcPct val="0"/>
              </a:spcAft>
              <a:defRPr>
                <a:solidFill>
                  <a:schemeClr val="tx1"/>
                </a:solidFill>
                <a:latin typeface="Arial" pitchFamily="34" charset="0"/>
                <a:ea typeface="Osaka"/>
                <a:cs typeface="Osaka"/>
              </a:defRPr>
            </a:lvl7pPr>
            <a:lvl8pPr marL="3297280" indent="-219819" defTabSz="877748" eaLnBrk="0" fontAlgn="base" hangingPunct="0">
              <a:spcBef>
                <a:spcPct val="0"/>
              </a:spcBef>
              <a:spcAft>
                <a:spcPct val="0"/>
              </a:spcAft>
              <a:defRPr>
                <a:solidFill>
                  <a:schemeClr val="tx1"/>
                </a:solidFill>
                <a:latin typeface="Arial" pitchFamily="34" charset="0"/>
                <a:ea typeface="Osaka"/>
                <a:cs typeface="Osaka"/>
              </a:defRPr>
            </a:lvl8pPr>
            <a:lvl9pPr marL="3736918" indent="-219819" defTabSz="877748" eaLnBrk="0" fontAlgn="base" hangingPunct="0">
              <a:spcBef>
                <a:spcPct val="0"/>
              </a:spcBef>
              <a:spcAft>
                <a:spcPct val="0"/>
              </a:spcAft>
              <a:defRPr>
                <a:solidFill>
                  <a:schemeClr val="tx1"/>
                </a:solidFill>
                <a:latin typeface="Arial" pitchFamily="34" charset="0"/>
                <a:ea typeface="Osaka"/>
                <a:cs typeface="Osaka"/>
              </a:defRPr>
            </a:lvl9pPr>
          </a:lstStyle>
          <a:p>
            <a:pPr defTabSz="877748" eaLnBrk="1" fontAlgn="base" hangingPunct="1">
              <a:spcBef>
                <a:spcPct val="0"/>
              </a:spcBef>
              <a:spcAft>
                <a:spcPct val="0"/>
              </a:spcAft>
            </a:pPr>
            <a:fld id="{9A93945C-5630-4B52-8144-249726A18DD7}" type="slidenum">
              <a:rPr lang="en-US" altLang="en-US" smtClean="0">
                <a:solidFill>
                  <a:srgbClr val="000000"/>
                </a:solidFill>
                <a:sym typeface="Gill Sans"/>
              </a:rPr>
              <a:pPr defTabSz="877748" eaLnBrk="1" fontAlgn="base" hangingPunct="1">
                <a:spcBef>
                  <a:spcPct val="0"/>
                </a:spcBef>
                <a:spcAft>
                  <a:spcPct val="0"/>
                </a:spcAft>
              </a:pPr>
              <a:t>1</a:t>
            </a:fld>
            <a:endParaRPr lang="en-US" altLang="en-US" dirty="0">
              <a:solidFill>
                <a:srgbClr val="000000"/>
              </a:solidFill>
              <a:sym typeface="Gill Sans"/>
            </a:endParaRPr>
          </a:p>
        </p:txBody>
      </p:sp>
      <p:sp>
        <p:nvSpPr>
          <p:cNvPr id="154627" name="Rectangle 2"/>
          <p:cNvSpPr>
            <a:spLocks noGrp="1" noRot="1" noChangeAspect="1" noChangeArrowheads="1" noTextEdit="1"/>
          </p:cNvSpPr>
          <p:nvPr>
            <p:ph type="sldImg"/>
          </p:nvPr>
        </p:nvSpPr>
        <p:spPr bwMode="auto">
          <a:xfrm>
            <a:off x="341313" y="696913"/>
            <a:ext cx="6199187" cy="3487737"/>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54628" name="Rectangle 3"/>
          <p:cNvSpPr>
            <a:spLocks noGrp="1" noChangeArrowheads="1"/>
          </p:cNvSpPr>
          <p:nvPr>
            <p:ph type="body" idx="1"/>
          </p:nvPr>
        </p:nvSpPr>
        <p:spPr bwMode="auto">
          <a:xfrm>
            <a:off x="688481" y="4414561"/>
            <a:ext cx="5504852" cy="4185532"/>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latin typeface="Tahoma" pitchFamily="34" charset="0"/>
            </a:endParaRPr>
          </a:p>
        </p:txBody>
      </p:sp>
      <p:sp>
        <p:nvSpPr>
          <p:cNvPr id="5" name="Header Placeholder 4"/>
          <p:cNvSpPr>
            <a:spLocks noGrp="1"/>
          </p:cNvSpPr>
          <p:nvPr>
            <p:ph type="hdr" sz="quarter"/>
          </p:nvPr>
        </p:nvSpPr>
        <p:spPr/>
        <p:txBody>
          <a:bodyPr/>
          <a:lstStyle/>
          <a:p>
            <a:pPr>
              <a:defRPr/>
            </a:pPr>
            <a:r>
              <a:rPr lang="en-US" dirty="0"/>
              <a:t>Your Institutional Report 2012 - Step by Step</a:t>
            </a:r>
          </a:p>
        </p:txBody>
      </p:sp>
      <p:sp>
        <p:nvSpPr>
          <p:cNvPr id="6" name="Date Placeholder 5"/>
          <p:cNvSpPr>
            <a:spLocks noGrp="1"/>
          </p:cNvSpPr>
          <p:nvPr>
            <p:ph type="dt" sz="quarter" idx="1"/>
          </p:nvPr>
        </p:nvSpPr>
        <p:spPr/>
        <p:txBody>
          <a:bodyPr/>
          <a:lstStyle/>
          <a:p>
            <a:pPr>
              <a:defRPr/>
            </a:pPr>
            <a:r>
              <a:rPr lang="en-US" dirty="0"/>
              <a:t>9/6/2012</a:t>
            </a:r>
          </a:p>
        </p:txBody>
      </p:sp>
    </p:spTree>
    <p:extLst>
      <p:ext uri="{BB962C8B-B14F-4D97-AF65-F5344CB8AC3E}">
        <p14:creationId xmlns:p14="http://schemas.microsoft.com/office/powerpoint/2010/main" val="10247447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First, looked at the relationship (correlation) between Discussions with Diverse Others and Quality of Interactions at Gallaudet. </a:t>
            </a:r>
          </a:p>
          <a:p>
            <a:r>
              <a:rPr lang="en-US" baseline="0" dirty="0"/>
              <a:t>We saw that, although there was no correlation for First Year Students, there was a significant correlation for Seniors. In other words, Seniors who reported Discussions with Diverse Others less often, were more likely to say that the quality of their interactions at Gallaudet was lower than students who reported they had Discussions more often. </a:t>
            </a:r>
          </a:p>
          <a:p>
            <a:r>
              <a:rPr lang="en-US" baseline="0" dirty="0"/>
              <a:t>The next two slides break this down more within Discussions with Diverse Others, and show how GU student responses compare with those of peer universities. </a:t>
            </a:r>
            <a:endParaRPr lang="en-US" dirty="0"/>
          </a:p>
        </p:txBody>
      </p:sp>
      <p:sp>
        <p:nvSpPr>
          <p:cNvPr id="4" name="Slide Number Placeholder 3"/>
          <p:cNvSpPr>
            <a:spLocks noGrp="1"/>
          </p:cNvSpPr>
          <p:nvPr>
            <p:ph type="sldNum" sz="quarter" idx="10"/>
          </p:nvPr>
        </p:nvSpPr>
        <p:spPr/>
        <p:txBody>
          <a:bodyPr/>
          <a:lstStyle/>
          <a:p>
            <a:fld id="{FA2B128C-BA57-3A4F-911F-610CC8360CD5}" type="slidenum">
              <a:rPr lang="en-US" smtClean="0"/>
              <a:t>11</a:t>
            </a:fld>
            <a:endParaRPr lang="en-US"/>
          </a:p>
        </p:txBody>
      </p:sp>
    </p:spTree>
    <p:extLst>
      <p:ext uri="{BB962C8B-B14F-4D97-AF65-F5344CB8AC3E}">
        <p14:creationId xmlns:p14="http://schemas.microsoft.com/office/powerpoint/2010/main" val="19502760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defRPr>
            </a:lvl1pPr>
            <a:lvl2pPr marL="742950" indent="-285750" defTabSz="904875" eaLnBrk="0" hangingPunct="0">
              <a:spcBef>
                <a:spcPct val="30000"/>
              </a:spcBef>
              <a:defRPr sz="1200">
                <a:solidFill>
                  <a:schemeClr val="tx1"/>
                </a:solidFill>
                <a:latin typeface="Arial" pitchFamily="34" charset="0"/>
              </a:defRPr>
            </a:lvl2pPr>
            <a:lvl3pPr marL="1143000" indent="-228600" defTabSz="904875" eaLnBrk="0" hangingPunct="0">
              <a:spcBef>
                <a:spcPct val="30000"/>
              </a:spcBef>
              <a:defRPr sz="1200">
                <a:solidFill>
                  <a:schemeClr val="tx1"/>
                </a:solidFill>
                <a:latin typeface="Arial" pitchFamily="34" charset="0"/>
              </a:defRPr>
            </a:lvl3pPr>
            <a:lvl4pPr marL="1600200" indent="-228600" defTabSz="904875" eaLnBrk="0" hangingPunct="0">
              <a:spcBef>
                <a:spcPct val="30000"/>
              </a:spcBef>
              <a:defRPr sz="1200">
                <a:solidFill>
                  <a:schemeClr val="tx1"/>
                </a:solidFill>
                <a:latin typeface="Arial" pitchFamily="34" charset="0"/>
              </a:defRPr>
            </a:lvl4pPr>
            <a:lvl5pPr marL="2057400" indent="-228600" defTabSz="904875" eaLnBrk="0" hangingPunct="0">
              <a:spcBef>
                <a:spcPct val="30000"/>
              </a:spcBef>
              <a:defRPr sz="1200">
                <a:solidFill>
                  <a:schemeClr val="tx1"/>
                </a:solidFill>
                <a:latin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EBD1DDC2-4877-4D5B-AC99-226EA5502596}" type="slidenum">
              <a:rPr lang="en-US" altLang="en-US" sz="1100" smtClean="0"/>
              <a:pPr eaLnBrk="1" hangingPunct="1">
                <a:spcBef>
                  <a:spcPct val="0"/>
                </a:spcBef>
              </a:pPr>
              <a:t>12</a:t>
            </a:fld>
            <a:endParaRPr lang="en-US" altLang="en-US" sz="1100" dirty="0"/>
          </a:p>
        </p:txBody>
      </p:sp>
      <p:sp>
        <p:nvSpPr>
          <p:cNvPr id="139267" name="Rectangle 1031"/>
          <p:cNvSpPr txBox="1">
            <a:spLocks noGrp="1"/>
          </p:cNvSpPr>
          <p:nvPr/>
        </p:nvSpPr>
        <p:spPr bwMode="auto">
          <a:xfrm>
            <a:off x="3971925" y="8831263"/>
            <a:ext cx="3038475" cy="465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3177" tIns="46589" rIns="93177" bIns="46589" anchor="b"/>
          <a:lstStyle>
            <a:lvl1pPr defTabSz="931863" eaLnBrk="0" hangingPunct="0">
              <a:spcBef>
                <a:spcPct val="30000"/>
              </a:spcBef>
              <a:defRPr sz="1200">
                <a:solidFill>
                  <a:schemeClr val="tx1"/>
                </a:solidFill>
                <a:latin typeface="Arial" pitchFamily="34" charset="0"/>
              </a:defRPr>
            </a:lvl1pPr>
            <a:lvl2pPr marL="742950" indent="-285750" defTabSz="931863" eaLnBrk="0" hangingPunct="0">
              <a:spcBef>
                <a:spcPct val="30000"/>
              </a:spcBef>
              <a:defRPr sz="1200">
                <a:solidFill>
                  <a:schemeClr val="tx1"/>
                </a:solidFill>
                <a:latin typeface="Arial" pitchFamily="34" charset="0"/>
              </a:defRPr>
            </a:lvl2pPr>
            <a:lvl3pPr marL="1143000" indent="-228600" defTabSz="931863" eaLnBrk="0" hangingPunct="0">
              <a:spcBef>
                <a:spcPct val="30000"/>
              </a:spcBef>
              <a:defRPr sz="1200">
                <a:solidFill>
                  <a:schemeClr val="tx1"/>
                </a:solidFill>
                <a:latin typeface="Arial" pitchFamily="34" charset="0"/>
              </a:defRPr>
            </a:lvl3pPr>
            <a:lvl4pPr marL="1600200" indent="-228600" defTabSz="931863" eaLnBrk="0" hangingPunct="0">
              <a:spcBef>
                <a:spcPct val="30000"/>
              </a:spcBef>
              <a:defRPr sz="1200">
                <a:solidFill>
                  <a:schemeClr val="tx1"/>
                </a:solidFill>
                <a:latin typeface="Arial" pitchFamily="34" charset="0"/>
              </a:defRPr>
            </a:lvl4pPr>
            <a:lvl5pPr marL="2057400" indent="-228600" defTabSz="931863" eaLnBrk="0" hangingPunct="0">
              <a:spcBef>
                <a:spcPct val="30000"/>
              </a:spcBef>
              <a:defRPr sz="1200">
                <a:solidFill>
                  <a:schemeClr val="tx1"/>
                </a:solidFill>
                <a:latin typeface="Arial" pitchFamily="34" charset="0"/>
              </a:defRPr>
            </a:lvl5pPr>
            <a:lvl6pPr marL="2514600" indent="-228600" defTabSz="931863" eaLnBrk="0" fontAlgn="base" hangingPunct="0">
              <a:spcBef>
                <a:spcPct val="30000"/>
              </a:spcBef>
              <a:spcAft>
                <a:spcPct val="0"/>
              </a:spcAft>
              <a:defRPr sz="1200">
                <a:solidFill>
                  <a:schemeClr val="tx1"/>
                </a:solidFill>
                <a:latin typeface="Arial" pitchFamily="34" charset="0"/>
              </a:defRPr>
            </a:lvl6pPr>
            <a:lvl7pPr marL="2971800" indent="-228600" defTabSz="931863" eaLnBrk="0" fontAlgn="base" hangingPunct="0">
              <a:spcBef>
                <a:spcPct val="30000"/>
              </a:spcBef>
              <a:spcAft>
                <a:spcPct val="0"/>
              </a:spcAft>
              <a:defRPr sz="1200">
                <a:solidFill>
                  <a:schemeClr val="tx1"/>
                </a:solidFill>
                <a:latin typeface="Arial" pitchFamily="34" charset="0"/>
              </a:defRPr>
            </a:lvl7pPr>
            <a:lvl8pPr marL="3429000" indent="-228600" defTabSz="931863" eaLnBrk="0" fontAlgn="base" hangingPunct="0">
              <a:spcBef>
                <a:spcPct val="30000"/>
              </a:spcBef>
              <a:spcAft>
                <a:spcPct val="0"/>
              </a:spcAft>
              <a:defRPr sz="1200">
                <a:solidFill>
                  <a:schemeClr val="tx1"/>
                </a:solidFill>
                <a:latin typeface="Arial" pitchFamily="34" charset="0"/>
              </a:defRPr>
            </a:lvl8pPr>
            <a:lvl9pPr marL="3886200" indent="-228600" defTabSz="931863"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DD946203-2FB3-482F-BD16-350B5EB6F592}" type="slidenum">
              <a:rPr lang="en-US" altLang="en-US">
                <a:solidFill>
                  <a:srgbClr val="000000"/>
                </a:solidFill>
                <a:ea typeface="ヒラギノ角ゴ Pro W3"/>
                <a:cs typeface="ヒラギノ角ゴ Pro W3"/>
                <a:sym typeface="Arial" pitchFamily="34" charset="0"/>
              </a:rPr>
              <a:pPr algn="r" eaLnBrk="1" hangingPunct="1">
                <a:spcBef>
                  <a:spcPct val="0"/>
                </a:spcBef>
              </a:pPr>
              <a:t>12</a:t>
            </a:fld>
            <a:endParaRPr lang="en-US" altLang="en-US" dirty="0">
              <a:solidFill>
                <a:srgbClr val="000000"/>
              </a:solidFill>
              <a:ea typeface="ヒラギノ角ゴ Pro W3"/>
              <a:cs typeface="ヒラギノ角ゴ Pro W3"/>
              <a:sym typeface="Arial" pitchFamily="34" charset="0"/>
            </a:endParaRPr>
          </a:p>
        </p:txBody>
      </p:sp>
      <p:sp>
        <p:nvSpPr>
          <p:cNvPr id="139268" name="Rectangle 1"/>
          <p:cNvSpPr>
            <a:spLocks noGrp="1" noRot="1" noChangeAspect="1" noChangeArrowheads="1" noTextEdit="1"/>
          </p:cNvSpPr>
          <p:nvPr>
            <p:ph type="sldImg"/>
          </p:nvPr>
        </p:nvSpPr>
        <p:spPr>
          <a:xfrm>
            <a:off x="406400" y="696913"/>
            <a:ext cx="6197600" cy="3486150"/>
          </a:xfrm>
          <a:ln/>
        </p:spPr>
      </p:sp>
      <p:sp>
        <p:nvSpPr>
          <p:cNvPr id="139269" name="Rectangle 2"/>
          <p:cNvSpPr>
            <a:spLocks noGrp="1" noChangeArrowheads="1"/>
          </p:cNvSpPr>
          <p:nvPr>
            <p:ph type="body" idx="1"/>
          </p:nvPr>
        </p:nvSpPr>
        <p:spPr>
          <a:xfrm>
            <a:off x="701675" y="4416425"/>
            <a:ext cx="5607050" cy="4183063"/>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3177" tIns="46589" rIns="93177" bIns="46589"/>
          <a:lstStyle/>
          <a:p>
            <a:r>
              <a:rPr lang="en-US" altLang="en-US" dirty="0">
                <a:solidFill>
                  <a:srgbClr val="000000"/>
                </a:solidFill>
                <a:latin typeface="Tahoma" pitchFamily="34" charset="0"/>
                <a:cs typeface="Arial" pitchFamily="34" charset="0"/>
                <a:sym typeface="Arial" pitchFamily="34" charset="0"/>
              </a:rPr>
              <a:t>For</a:t>
            </a:r>
            <a:r>
              <a:rPr lang="en-US" altLang="en-US" baseline="0" dirty="0">
                <a:solidFill>
                  <a:srgbClr val="000000"/>
                </a:solidFill>
                <a:latin typeface="Tahoma" pitchFamily="34" charset="0"/>
                <a:cs typeface="Arial" pitchFamily="34" charset="0"/>
                <a:sym typeface="Arial" pitchFamily="34" charset="0"/>
              </a:rPr>
              <a:t> Seniors, Discussions with Diverse Others was also the ONE Engagement Indicator for which there was a significant difference between Historically Underrepresented Students (HURS) and the remainder of the student body.</a:t>
            </a:r>
          </a:p>
          <a:p>
            <a:r>
              <a:rPr lang="en-US" altLang="en-US" baseline="0" dirty="0">
                <a:solidFill>
                  <a:srgbClr val="000000"/>
                </a:solidFill>
                <a:latin typeface="Tahoma" pitchFamily="34" charset="0"/>
                <a:cs typeface="Arial" pitchFamily="34" charset="0"/>
                <a:sym typeface="Arial" pitchFamily="34" charset="0"/>
              </a:rPr>
              <a:t>This means that HURS Seniors were even less likely to have Discussions with Diverse Others than non-HURS students. Again, this leads us to ask ourselves “What intentional actions can we take to change this?”</a:t>
            </a:r>
          </a:p>
          <a:p>
            <a:endParaRPr lang="en-US" altLang="en-US" baseline="0" dirty="0">
              <a:solidFill>
                <a:srgbClr val="000000"/>
              </a:solidFill>
              <a:latin typeface="Tahoma" pitchFamily="34" charset="0"/>
              <a:cs typeface="Arial" pitchFamily="34" charset="0"/>
              <a:sym typeface="Arial" pitchFamily="34" charset="0"/>
            </a:endParaRPr>
          </a:p>
        </p:txBody>
      </p:sp>
    </p:spTree>
    <p:extLst>
      <p:ext uri="{BB962C8B-B14F-4D97-AF65-F5344CB8AC3E}">
        <p14:creationId xmlns:p14="http://schemas.microsoft.com/office/powerpoint/2010/main" val="6773653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defRPr>
            </a:lvl1pPr>
            <a:lvl2pPr marL="742950" indent="-285750" defTabSz="904875" eaLnBrk="0" hangingPunct="0">
              <a:spcBef>
                <a:spcPct val="30000"/>
              </a:spcBef>
              <a:defRPr sz="1200">
                <a:solidFill>
                  <a:schemeClr val="tx1"/>
                </a:solidFill>
                <a:latin typeface="Arial" pitchFamily="34" charset="0"/>
              </a:defRPr>
            </a:lvl2pPr>
            <a:lvl3pPr marL="1143000" indent="-228600" defTabSz="904875" eaLnBrk="0" hangingPunct="0">
              <a:spcBef>
                <a:spcPct val="30000"/>
              </a:spcBef>
              <a:defRPr sz="1200">
                <a:solidFill>
                  <a:schemeClr val="tx1"/>
                </a:solidFill>
                <a:latin typeface="Arial" pitchFamily="34" charset="0"/>
              </a:defRPr>
            </a:lvl3pPr>
            <a:lvl4pPr marL="1600200" indent="-228600" defTabSz="904875" eaLnBrk="0" hangingPunct="0">
              <a:spcBef>
                <a:spcPct val="30000"/>
              </a:spcBef>
              <a:defRPr sz="1200">
                <a:solidFill>
                  <a:schemeClr val="tx1"/>
                </a:solidFill>
                <a:latin typeface="Arial" pitchFamily="34" charset="0"/>
              </a:defRPr>
            </a:lvl4pPr>
            <a:lvl5pPr marL="2057400" indent="-228600" defTabSz="904875" eaLnBrk="0" hangingPunct="0">
              <a:spcBef>
                <a:spcPct val="30000"/>
              </a:spcBef>
              <a:defRPr sz="1200">
                <a:solidFill>
                  <a:schemeClr val="tx1"/>
                </a:solidFill>
                <a:latin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EBD1DDC2-4877-4D5B-AC99-226EA5502596}" type="slidenum">
              <a:rPr lang="en-US" altLang="en-US" sz="1100" smtClean="0"/>
              <a:pPr eaLnBrk="1" hangingPunct="1">
                <a:spcBef>
                  <a:spcPct val="0"/>
                </a:spcBef>
              </a:pPr>
              <a:t>13</a:t>
            </a:fld>
            <a:endParaRPr lang="en-US" altLang="en-US" sz="1100" dirty="0"/>
          </a:p>
        </p:txBody>
      </p:sp>
      <p:sp>
        <p:nvSpPr>
          <p:cNvPr id="139267" name="Rectangle 1031"/>
          <p:cNvSpPr txBox="1">
            <a:spLocks noGrp="1"/>
          </p:cNvSpPr>
          <p:nvPr/>
        </p:nvSpPr>
        <p:spPr bwMode="auto">
          <a:xfrm>
            <a:off x="3971925" y="8831263"/>
            <a:ext cx="3038475" cy="465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3177" tIns="46589" rIns="93177" bIns="46589" anchor="b"/>
          <a:lstStyle>
            <a:lvl1pPr defTabSz="931863" eaLnBrk="0" hangingPunct="0">
              <a:spcBef>
                <a:spcPct val="30000"/>
              </a:spcBef>
              <a:defRPr sz="1200">
                <a:solidFill>
                  <a:schemeClr val="tx1"/>
                </a:solidFill>
                <a:latin typeface="Arial" pitchFamily="34" charset="0"/>
              </a:defRPr>
            </a:lvl1pPr>
            <a:lvl2pPr marL="742950" indent="-285750" defTabSz="931863" eaLnBrk="0" hangingPunct="0">
              <a:spcBef>
                <a:spcPct val="30000"/>
              </a:spcBef>
              <a:defRPr sz="1200">
                <a:solidFill>
                  <a:schemeClr val="tx1"/>
                </a:solidFill>
                <a:latin typeface="Arial" pitchFamily="34" charset="0"/>
              </a:defRPr>
            </a:lvl2pPr>
            <a:lvl3pPr marL="1143000" indent="-228600" defTabSz="931863" eaLnBrk="0" hangingPunct="0">
              <a:spcBef>
                <a:spcPct val="30000"/>
              </a:spcBef>
              <a:defRPr sz="1200">
                <a:solidFill>
                  <a:schemeClr val="tx1"/>
                </a:solidFill>
                <a:latin typeface="Arial" pitchFamily="34" charset="0"/>
              </a:defRPr>
            </a:lvl3pPr>
            <a:lvl4pPr marL="1600200" indent="-228600" defTabSz="931863" eaLnBrk="0" hangingPunct="0">
              <a:spcBef>
                <a:spcPct val="30000"/>
              </a:spcBef>
              <a:defRPr sz="1200">
                <a:solidFill>
                  <a:schemeClr val="tx1"/>
                </a:solidFill>
                <a:latin typeface="Arial" pitchFamily="34" charset="0"/>
              </a:defRPr>
            </a:lvl4pPr>
            <a:lvl5pPr marL="2057400" indent="-228600" defTabSz="931863" eaLnBrk="0" hangingPunct="0">
              <a:spcBef>
                <a:spcPct val="30000"/>
              </a:spcBef>
              <a:defRPr sz="1200">
                <a:solidFill>
                  <a:schemeClr val="tx1"/>
                </a:solidFill>
                <a:latin typeface="Arial" pitchFamily="34" charset="0"/>
              </a:defRPr>
            </a:lvl5pPr>
            <a:lvl6pPr marL="2514600" indent="-228600" defTabSz="931863" eaLnBrk="0" fontAlgn="base" hangingPunct="0">
              <a:spcBef>
                <a:spcPct val="30000"/>
              </a:spcBef>
              <a:spcAft>
                <a:spcPct val="0"/>
              </a:spcAft>
              <a:defRPr sz="1200">
                <a:solidFill>
                  <a:schemeClr val="tx1"/>
                </a:solidFill>
                <a:latin typeface="Arial" pitchFamily="34" charset="0"/>
              </a:defRPr>
            </a:lvl6pPr>
            <a:lvl7pPr marL="2971800" indent="-228600" defTabSz="931863" eaLnBrk="0" fontAlgn="base" hangingPunct="0">
              <a:spcBef>
                <a:spcPct val="30000"/>
              </a:spcBef>
              <a:spcAft>
                <a:spcPct val="0"/>
              </a:spcAft>
              <a:defRPr sz="1200">
                <a:solidFill>
                  <a:schemeClr val="tx1"/>
                </a:solidFill>
                <a:latin typeface="Arial" pitchFamily="34" charset="0"/>
              </a:defRPr>
            </a:lvl7pPr>
            <a:lvl8pPr marL="3429000" indent="-228600" defTabSz="931863" eaLnBrk="0" fontAlgn="base" hangingPunct="0">
              <a:spcBef>
                <a:spcPct val="30000"/>
              </a:spcBef>
              <a:spcAft>
                <a:spcPct val="0"/>
              </a:spcAft>
              <a:defRPr sz="1200">
                <a:solidFill>
                  <a:schemeClr val="tx1"/>
                </a:solidFill>
                <a:latin typeface="Arial" pitchFamily="34" charset="0"/>
              </a:defRPr>
            </a:lvl8pPr>
            <a:lvl9pPr marL="3886200" indent="-228600" defTabSz="931863"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DD946203-2FB3-482F-BD16-350B5EB6F592}" type="slidenum">
              <a:rPr lang="en-US" altLang="en-US">
                <a:solidFill>
                  <a:srgbClr val="000000"/>
                </a:solidFill>
                <a:ea typeface="ヒラギノ角ゴ Pro W3"/>
                <a:cs typeface="ヒラギノ角ゴ Pro W3"/>
                <a:sym typeface="Arial" pitchFamily="34" charset="0"/>
              </a:rPr>
              <a:pPr algn="r" eaLnBrk="1" hangingPunct="1">
                <a:spcBef>
                  <a:spcPct val="0"/>
                </a:spcBef>
              </a:pPr>
              <a:t>13</a:t>
            </a:fld>
            <a:endParaRPr lang="en-US" altLang="en-US" dirty="0">
              <a:solidFill>
                <a:srgbClr val="000000"/>
              </a:solidFill>
              <a:ea typeface="ヒラギノ角ゴ Pro W3"/>
              <a:cs typeface="ヒラギノ角ゴ Pro W3"/>
              <a:sym typeface="Arial" pitchFamily="34" charset="0"/>
            </a:endParaRPr>
          </a:p>
        </p:txBody>
      </p:sp>
      <p:sp>
        <p:nvSpPr>
          <p:cNvPr id="139268" name="Rectangle 1"/>
          <p:cNvSpPr>
            <a:spLocks noGrp="1" noRot="1" noChangeAspect="1" noChangeArrowheads="1" noTextEdit="1"/>
          </p:cNvSpPr>
          <p:nvPr>
            <p:ph type="sldImg"/>
          </p:nvPr>
        </p:nvSpPr>
        <p:spPr>
          <a:xfrm>
            <a:off x="406400" y="696913"/>
            <a:ext cx="6197600" cy="3486150"/>
          </a:xfrm>
          <a:ln/>
        </p:spPr>
      </p:sp>
      <p:sp>
        <p:nvSpPr>
          <p:cNvPr id="139269" name="Rectangle 2"/>
          <p:cNvSpPr>
            <a:spLocks noGrp="1" noChangeArrowheads="1"/>
          </p:cNvSpPr>
          <p:nvPr>
            <p:ph type="body" idx="1"/>
          </p:nvPr>
        </p:nvSpPr>
        <p:spPr>
          <a:xfrm>
            <a:off x="701675" y="4416425"/>
            <a:ext cx="5607050" cy="4183063"/>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3177" tIns="46589" rIns="93177" bIns="46589"/>
          <a:lstStyle/>
          <a:p>
            <a:r>
              <a:rPr lang="en-US" altLang="en-US" dirty="0">
                <a:solidFill>
                  <a:srgbClr val="000000"/>
                </a:solidFill>
                <a:latin typeface="Tahoma" pitchFamily="34" charset="0"/>
                <a:cs typeface="Arial" pitchFamily="34" charset="0"/>
                <a:sym typeface="Arial" pitchFamily="34" charset="0"/>
              </a:rPr>
              <a:t>For</a:t>
            </a:r>
            <a:r>
              <a:rPr lang="en-US" altLang="en-US" baseline="0" dirty="0">
                <a:solidFill>
                  <a:srgbClr val="000000"/>
                </a:solidFill>
                <a:latin typeface="Tahoma" pitchFamily="34" charset="0"/>
                <a:cs typeface="Arial" pitchFamily="34" charset="0"/>
                <a:sym typeface="Arial" pitchFamily="34" charset="0"/>
              </a:rPr>
              <a:t> Seniors, Discussions with Diverse Others was also the ONE Engagement Indicator for which there was a significant difference between Historically Underrepresented Students (HURS) and the remainder of the student body.</a:t>
            </a:r>
          </a:p>
          <a:p>
            <a:r>
              <a:rPr lang="en-US" altLang="en-US" baseline="0" dirty="0">
                <a:solidFill>
                  <a:srgbClr val="000000"/>
                </a:solidFill>
                <a:latin typeface="Tahoma" pitchFamily="34" charset="0"/>
                <a:cs typeface="Arial" pitchFamily="34" charset="0"/>
                <a:sym typeface="Arial" pitchFamily="34" charset="0"/>
              </a:rPr>
              <a:t>This means that HURS Seniors were even less likely to have Discussions with Diverse Others than non-HURS students. Again, this leads us to ask ourselves “What intentional actions can we take to change this?”</a:t>
            </a:r>
          </a:p>
          <a:p>
            <a:endParaRPr lang="en-US" altLang="en-US" baseline="0" dirty="0">
              <a:solidFill>
                <a:srgbClr val="000000"/>
              </a:solidFill>
              <a:latin typeface="Tahoma" pitchFamily="34" charset="0"/>
              <a:cs typeface="Arial" pitchFamily="34" charset="0"/>
              <a:sym typeface="Arial" pitchFamily="34" charset="0"/>
            </a:endParaRPr>
          </a:p>
        </p:txBody>
      </p:sp>
    </p:spTree>
    <p:extLst>
      <p:ext uri="{BB962C8B-B14F-4D97-AF65-F5344CB8AC3E}">
        <p14:creationId xmlns:p14="http://schemas.microsoft.com/office/powerpoint/2010/main" val="4709784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21506" name="Notes Placeholder 2"/>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z="1400" dirty="0">
                <a:ea typeface="MS PGothic" charset="-128"/>
              </a:rPr>
              <a:t>The</a:t>
            </a:r>
            <a:r>
              <a:rPr lang="en-US" altLang="en-US" sz="1400" baseline="0" dirty="0">
                <a:ea typeface="MS PGothic" charset="-128"/>
              </a:rPr>
              <a:t> triangles show Engagement Indicators where our students’ average was significantly higher, and where our students’ average was significantly lower. </a:t>
            </a:r>
          </a:p>
          <a:p>
            <a:pPr>
              <a:spcBef>
                <a:spcPct val="0"/>
              </a:spcBef>
            </a:pPr>
            <a:r>
              <a:rPr lang="en-US" altLang="en-US" sz="1400" baseline="0" dirty="0">
                <a:ea typeface="MS PGothic" charset="-128"/>
              </a:rPr>
              <a:t>As you might guess, if the triangle points up, and is in blue,   GU results were higher than peers’; if the triangle points down, and is in purple, GU results were significantly lower. The darker the triangle the more significant the difference. </a:t>
            </a:r>
            <a:r>
              <a:rPr lang="en-US" altLang="en-US" sz="1400" dirty="0">
                <a:ea typeface="MS PGothic" charset="-128"/>
              </a:rPr>
              <a:t> </a:t>
            </a:r>
            <a:r>
              <a:rPr lang="en-US" altLang="en-US" sz="1400" baseline="0" dirty="0">
                <a:ea typeface="MS PGothic" charset="-128"/>
              </a:rPr>
              <a:t>Where there is a line, GU’s results are on par with results of peer institutions. </a:t>
            </a:r>
          </a:p>
          <a:p>
            <a:pPr>
              <a:spcBef>
                <a:spcPct val="0"/>
              </a:spcBef>
            </a:pPr>
            <a:endParaRPr lang="en-US" altLang="en-US" sz="1400" dirty="0">
              <a:ea typeface="MS PGothic" charset="-128"/>
            </a:endParaRPr>
          </a:p>
          <a:p>
            <a:pPr>
              <a:spcBef>
                <a:spcPct val="0"/>
              </a:spcBef>
            </a:pPr>
            <a:r>
              <a:rPr lang="en-US" altLang="en-US" sz="1400" baseline="0" dirty="0">
                <a:ea typeface="MS PGothic" charset="-128"/>
              </a:rPr>
              <a:t>WHAT DO YOU NOTICE?</a:t>
            </a:r>
          </a:p>
          <a:p>
            <a:pPr>
              <a:spcBef>
                <a:spcPct val="0"/>
              </a:spcBef>
            </a:pPr>
            <a:endParaRPr lang="en-US" altLang="en-US" sz="1400" baseline="0" dirty="0">
              <a:ea typeface="MS PGothic" charset="-128"/>
            </a:endParaRPr>
          </a:p>
          <a:p>
            <a:pPr>
              <a:spcBef>
                <a:spcPct val="0"/>
              </a:spcBef>
            </a:pPr>
            <a:endParaRPr lang="en-US" altLang="en-US" sz="1400" dirty="0">
              <a:ea typeface="MS PGothic" charset="-128"/>
            </a:endParaRPr>
          </a:p>
        </p:txBody>
      </p:sp>
      <p:sp>
        <p:nvSpPr>
          <p:cNvPr id="21507"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fld id="{97552EDD-2EC5-684D-A8B6-125D94226865}" type="slidenum">
              <a:rPr lang="en-US" altLang="en-US"/>
              <a:pPr/>
              <a:t>3</a:t>
            </a:fld>
            <a:endParaRPr lang="en-US" altLang="en-US"/>
          </a:p>
        </p:txBody>
      </p:sp>
    </p:spTree>
    <p:extLst>
      <p:ext uri="{BB962C8B-B14F-4D97-AF65-F5344CB8AC3E}">
        <p14:creationId xmlns:p14="http://schemas.microsoft.com/office/powerpoint/2010/main" val="8501232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dirty="0">
                <a:ea typeface="MS PGothic" charset="-128"/>
              </a:rPr>
              <a:t>In 2017, out of 10 Engagement Indicators GU is on par with peers in six Engagement Indicators for </a:t>
            </a:r>
            <a:r>
              <a:rPr lang="en-US" altLang="en-US" u="sng" dirty="0">
                <a:ea typeface="MS PGothic" charset="-128"/>
              </a:rPr>
              <a:t>both</a:t>
            </a:r>
            <a:r>
              <a:rPr lang="en-US" altLang="en-US" dirty="0">
                <a:ea typeface="MS PGothic" charset="-128"/>
              </a:rPr>
              <a:t> FYS and SRS. (Review the seven). </a:t>
            </a:r>
            <a:r>
              <a:rPr lang="en-US" altLang="en-US" baseline="0" dirty="0">
                <a:ea typeface="MS PGothic" charset="-128"/>
              </a:rPr>
              <a:t> GU is on par with peers for FYS for an additional EI, and on par with peers for Seniors for a different EI (see </a:t>
            </a:r>
            <a:r>
              <a:rPr lang="en-US" altLang="en-US" baseline="0" dirty="0">
                <a:solidFill>
                  <a:schemeClr val="accent2">
                    <a:lumMod val="75000"/>
                  </a:schemeClr>
                </a:solidFill>
                <a:ea typeface="MS PGothic" charset="-128"/>
              </a:rPr>
              <a:t>orange</a:t>
            </a:r>
            <a:r>
              <a:rPr lang="en-US" altLang="en-US" baseline="0" dirty="0">
                <a:ea typeface="MS PGothic" charset="-128"/>
              </a:rPr>
              <a:t>).</a:t>
            </a:r>
            <a:endParaRPr lang="en-US" altLang="en-US" dirty="0">
              <a:ea typeface="MS PGothic" charset="-128"/>
            </a:endParaRPr>
          </a:p>
          <a:p>
            <a:pPr>
              <a:spcBef>
                <a:spcPct val="0"/>
              </a:spcBef>
            </a:pPr>
            <a:endParaRPr lang="en-US" altLang="en-US" dirty="0">
              <a:ea typeface="MS PGothic" charset="-128"/>
            </a:endParaRPr>
          </a:p>
          <a:p>
            <a:pPr>
              <a:spcBef>
                <a:spcPct val="0"/>
              </a:spcBef>
            </a:pPr>
            <a:r>
              <a:rPr lang="en-US" altLang="en-US" dirty="0">
                <a:ea typeface="MS PGothic" charset="-128"/>
              </a:rPr>
              <a:t>For two Engagement Indicators GU is below peers for by FYS and Seniors:</a:t>
            </a:r>
          </a:p>
          <a:p>
            <a:pPr>
              <a:spcBef>
                <a:spcPct val="0"/>
              </a:spcBef>
            </a:pPr>
            <a:r>
              <a:rPr lang="en-US" altLang="en-US" dirty="0">
                <a:ea typeface="MS PGothic" charset="-128"/>
              </a:rPr>
              <a:t>Learning Strategies and Discussions with Diverse Others.</a:t>
            </a:r>
          </a:p>
          <a:p>
            <a:pPr>
              <a:spcBef>
                <a:spcPct val="0"/>
              </a:spcBef>
            </a:pPr>
            <a:endParaRPr lang="en-US" altLang="en-US" dirty="0">
              <a:ea typeface="MS PGothic" charset="-128"/>
            </a:endParaRPr>
          </a:p>
          <a:p>
            <a:pPr>
              <a:spcBef>
                <a:spcPct val="0"/>
              </a:spcBef>
            </a:pPr>
            <a:r>
              <a:rPr lang="en-US" altLang="en-US" dirty="0">
                <a:ea typeface="MS PGothic" charset="-128"/>
              </a:rPr>
              <a:t>For Quality of Interactions FYS are on par with peers, but Seniors are below peers.</a:t>
            </a:r>
          </a:p>
          <a:p>
            <a:pPr>
              <a:spcBef>
                <a:spcPct val="0"/>
              </a:spcBef>
            </a:pPr>
            <a:r>
              <a:rPr lang="en-US" altLang="en-US" dirty="0">
                <a:ea typeface="MS PGothic" charset="-128"/>
              </a:rPr>
              <a:t>For Supportive Environment Seniors are on par with peers, by FYS are below peers.</a:t>
            </a:r>
          </a:p>
          <a:p>
            <a:pPr>
              <a:spcBef>
                <a:spcPct val="0"/>
              </a:spcBef>
            </a:pPr>
            <a:r>
              <a:rPr lang="en-US" altLang="en-US" dirty="0">
                <a:ea typeface="MS PGothic" charset="-128"/>
              </a:rPr>
              <a:t>(</a:t>
            </a:r>
            <a:r>
              <a:rPr lang="en-US" altLang="en-US" dirty="0">
                <a:solidFill>
                  <a:srgbClr val="00B0F0"/>
                </a:solidFill>
                <a:ea typeface="MS PGothic" charset="-128"/>
              </a:rPr>
              <a:t>see blue</a:t>
            </a:r>
            <a:r>
              <a:rPr lang="en-US" altLang="en-US" dirty="0">
                <a:ea typeface="MS PGothic" charset="-128"/>
              </a:rPr>
              <a:t>)</a:t>
            </a:r>
          </a:p>
          <a:p>
            <a:pPr>
              <a:spcBef>
                <a:spcPct val="0"/>
              </a:spcBef>
            </a:pPr>
            <a:endParaRPr lang="en-US" altLang="en-US" dirty="0">
              <a:ea typeface="MS PGothic" charset="-128"/>
            </a:endParaRPr>
          </a:p>
        </p:txBody>
      </p:sp>
      <p:sp>
        <p:nvSpPr>
          <p:cNvPr id="4" name="Slide Number Placeholder 3"/>
          <p:cNvSpPr>
            <a:spLocks noGrp="1"/>
          </p:cNvSpPr>
          <p:nvPr>
            <p:ph type="sldNum" sz="quarter" idx="10"/>
          </p:nvPr>
        </p:nvSpPr>
        <p:spPr/>
        <p:txBody>
          <a:bodyPr/>
          <a:lstStyle/>
          <a:p>
            <a:fld id="{FA2B128C-BA57-3A4F-911F-610CC8360CD5}" type="slidenum">
              <a:rPr lang="en-US" smtClean="0"/>
              <a:t>4</a:t>
            </a:fld>
            <a:endParaRPr lang="en-US"/>
          </a:p>
        </p:txBody>
      </p:sp>
    </p:spTree>
    <p:extLst>
      <p:ext uri="{BB962C8B-B14F-4D97-AF65-F5344CB8AC3E}">
        <p14:creationId xmlns:p14="http://schemas.microsoft.com/office/powerpoint/2010/main" val="12405345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Interactions (“Discussions”) with Diverse Others has been repeatedly shown in research to correlate with a variety of  higher education outcomes.</a:t>
            </a:r>
          </a:p>
          <a:p>
            <a:r>
              <a:rPr lang="en-US" baseline="0" dirty="0"/>
              <a:t> We can guess why: One of the top values of a college education is learning about a variety of perspectives and experiences, and much of what students learn is from each other. </a:t>
            </a:r>
          </a:p>
          <a:p>
            <a:r>
              <a:rPr lang="en-US" baseline="0" dirty="0"/>
              <a:t>Also, discussions with a wide variety of other students can strengthen the sense of being part of a campus community; in other words, a sense of belonging. </a:t>
            </a:r>
          </a:p>
        </p:txBody>
      </p:sp>
      <p:sp>
        <p:nvSpPr>
          <p:cNvPr id="4" name="Slide Number Placeholder 3"/>
          <p:cNvSpPr>
            <a:spLocks noGrp="1"/>
          </p:cNvSpPr>
          <p:nvPr>
            <p:ph type="sldNum" sz="quarter" idx="10"/>
          </p:nvPr>
        </p:nvSpPr>
        <p:spPr/>
        <p:txBody>
          <a:bodyPr/>
          <a:lstStyle/>
          <a:p>
            <a:fld id="{FA2B128C-BA57-3A4F-911F-610CC8360CD5}" type="slidenum">
              <a:rPr lang="en-US" smtClean="0">
                <a:solidFill>
                  <a:prstClr val="black"/>
                </a:solidFill>
                <a:latin typeface="Calibri"/>
              </a:rPr>
              <a:pPr/>
              <a:t>5</a:t>
            </a:fld>
            <a:endParaRPr lang="en-US">
              <a:solidFill>
                <a:prstClr val="black"/>
              </a:solidFill>
              <a:latin typeface="Calibri"/>
            </a:endParaRPr>
          </a:p>
        </p:txBody>
      </p:sp>
    </p:spTree>
    <p:extLst>
      <p:ext uri="{BB962C8B-B14F-4D97-AF65-F5344CB8AC3E}">
        <p14:creationId xmlns:p14="http://schemas.microsoft.com/office/powerpoint/2010/main" val="31137381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35842" name="Notes Placeholder 2"/>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400" dirty="0">
                <a:ea typeface="MS PGothic" charset="-128"/>
              </a:rPr>
              <a:t>This</a:t>
            </a:r>
            <a:r>
              <a:rPr lang="en-US" altLang="en-US" sz="1400" baseline="0" dirty="0">
                <a:ea typeface="MS PGothic" charset="-128"/>
              </a:rPr>
              <a:t> Indicator has been a concern for GU for FYS since at least 2014. This year it also became a concern for Seniors. </a:t>
            </a:r>
          </a:p>
          <a:p>
            <a:pPr eaLnBrk="1" hangingPunct="1">
              <a:spcBef>
                <a:spcPct val="0"/>
              </a:spcBef>
            </a:pPr>
            <a:r>
              <a:rPr lang="en-US" altLang="en-US" sz="1400" baseline="0" dirty="0">
                <a:ea typeface="MS PGothic" charset="-128"/>
              </a:rPr>
              <a:t>In the next three slides we’re going to look at the questions that make up this Indicator.</a:t>
            </a:r>
            <a:endParaRPr lang="en-US" altLang="en-US" sz="1400" dirty="0">
              <a:ea typeface="MS PGothic" charset="-128"/>
            </a:endParaRPr>
          </a:p>
        </p:txBody>
      </p:sp>
      <p:sp>
        <p:nvSpPr>
          <p:cNvPr id="35843"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fld id="{931CCEEB-26B2-5042-AF9A-F17318D388BA}" type="slidenum">
              <a:rPr lang="en-US" altLang="en-US">
                <a:solidFill>
                  <a:prstClr val="black"/>
                </a:solidFill>
              </a:rPr>
              <a:pPr/>
              <a:t>6</a:t>
            </a:fld>
            <a:endParaRPr lang="en-US" altLang="en-US">
              <a:solidFill>
                <a:prstClr val="black"/>
              </a:solidFill>
            </a:endParaRPr>
          </a:p>
        </p:txBody>
      </p:sp>
    </p:spTree>
    <p:extLst>
      <p:ext uri="{BB962C8B-B14F-4D97-AF65-F5344CB8AC3E}">
        <p14:creationId xmlns:p14="http://schemas.microsoft.com/office/powerpoint/2010/main" val="5605252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27650" name="Notes Placeholder 2"/>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z="1400" dirty="0">
              <a:ea typeface="MS PGothic" charset="-128"/>
            </a:endParaRPr>
          </a:p>
        </p:txBody>
      </p:sp>
      <p:sp>
        <p:nvSpPr>
          <p:cNvPr id="27651"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fld id="{ACD289AC-0D0E-7A42-BF78-0074C380B46B}" type="slidenum">
              <a:rPr lang="en-US" altLang="en-US">
                <a:solidFill>
                  <a:prstClr val="black"/>
                </a:solidFill>
              </a:rPr>
              <a:pPr/>
              <a:t>7</a:t>
            </a:fld>
            <a:endParaRPr lang="en-US" altLang="en-US">
              <a:solidFill>
                <a:prstClr val="black"/>
              </a:solidFill>
            </a:endParaRPr>
          </a:p>
        </p:txBody>
      </p:sp>
    </p:spTree>
    <p:extLst>
      <p:ext uri="{BB962C8B-B14F-4D97-AF65-F5344CB8AC3E}">
        <p14:creationId xmlns:p14="http://schemas.microsoft.com/office/powerpoint/2010/main" val="3002008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graph shows GU student responses to the the</a:t>
            </a:r>
            <a:r>
              <a:rPr lang="en-US" baseline="0" dirty="0"/>
              <a:t> question of “How often have you had discussions with people from the following groups” for four groups </a:t>
            </a:r>
            <a:r>
              <a:rPr lang="en-US" dirty="0"/>
              <a:t>(name four types per color key; e.g., People of race or ethnicity other than your own is BLUE). Responses are grouped in three categories: Never, Sometimes, and Often or Very Often. These graphs also compare</a:t>
            </a:r>
            <a:r>
              <a:rPr lang="en-US" baseline="0" dirty="0"/>
              <a:t> GU student responses</a:t>
            </a:r>
            <a:r>
              <a:rPr lang="mr-IN" baseline="0" dirty="0"/>
              <a:t>–</a:t>
            </a:r>
            <a:r>
              <a:rPr lang="en-US" baseline="0" dirty="0"/>
              <a:t> on the left for each category--to Peer student responses—on the right for each category. </a:t>
            </a:r>
          </a:p>
          <a:p>
            <a:endParaRPr lang="en-US" baseline="0" dirty="0"/>
          </a:p>
          <a:p>
            <a:r>
              <a:rPr lang="en-US" baseline="0" dirty="0"/>
              <a:t>One thing that stands out is the higher levels of frequency for “NEVER have discussions” for GU students, especially with regards to Economic Background and Political Background. Accordingly, GU students are less likely than Peers to say they Often or Very Often have discussions with others with different race or ethnicity, religious, economic, and political backgrounds. These are the areas that pulled down GU’s overall score on this Engagement Indicator.</a:t>
            </a:r>
          </a:p>
          <a:p>
            <a:endParaRPr lang="en-US" baseline="0" dirty="0"/>
          </a:p>
          <a:p>
            <a:r>
              <a:rPr lang="en-US" baseline="0" dirty="0"/>
              <a:t>We may want to expand intentional efforts across campus to include discussions with people who are different in race or ethnicity, politically, in religious beliefs, and from a different economic background. You may be thinking now: What can my unit do to increase students’ discussions with a wider variety of diverse others. </a:t>
            </a:r>
          </a:p>
          <a:p>
            <a:endParaRPr lang="en-US" baseline="0" dirty="0"/>
          </a:p>
        </p:txBody>
      </p:sp>
      <p:sp>
        <p:nvSpPr>
          <p:cNvPr id="4" name="Slide Number Placeholder 3"/>
          <p:cNvSpPr>
            <a:spLocks noGrp="1"/>
          </p:cNvSpPr>
          <p:nvPr>
            <p:ph type="sldNum" sz="quarter" idx="10"/>
          </p:nvPr>
        </p:nvSpPr>
        <p:spPr/>
        <p:txBody>
          <a:bodyPr/>
          <a:lstStyle/>
          <a:p>
            <a:fld id="{FA2B128C-BA57-3A4F-911F-610CC8360CD5}" type="slidenum">
              <a:rPr lang="en-US" smtClean="0"/>
              <a:t>8</a:t>
            </a:fld>
            <a:endParaRPr lang="en-US"/>
          </a:p>
        </p:txBody>
      </p:sp>
    </p:spTree>
    <p:extLst>
      <p:ext uri="{BB962C8B-B14F-4D97-AF65-F5344CB8AC3E}">
        <p14:creationId xmlns:p14="http://schemas.microsoft.com/office/powerpoint/2010/main" val="41191899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27650" name="Notes Placeholder 2"/>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z="1400" dirty="0">
              <a:ea typeface="MS PGothic" charset="-128"/>
            </a:endParaRPr>
          </a:p>
        </p:txBody>
      </p:sp>
      <p:sp>
        <p:nvSpPr>
          <p:cNvPr id="27651"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fld id="{ACD289AC-0D0E-7A42-BF78-0074C380B46B}" type="slidenum">
              <a:rPr lang="en-US" altLang="en-US">
                <a:solidFill>
                  <a:prstClr val="black"/>
                </a:solidFill>
              </a:rPr>
              <a:pPr/>
              <a:t>9</a:t>
            </a:fld>
            <a:endParaRPr lang="en-US" altLang="en-US">
              <a:solidFill>
                <a:prstClr val="black"/>
              </a:solidFill>
            </a:endParaRPr>
          </a:p>
        </p:txBody>
      </p:sp>
    </p:spTree>
    <p:extLst>
      <p:ext uri="{BB962C8B-B14F-4D97-AF65-F5344CB8AC3E}">
        <p14:creationId xmlns:p14="http://schemas.microsoft.com/office/powerpoint/2010/main" val="33324389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graph shows GU student responses to the the</a:t>
            </a:r>
            <a:r>
              <a:rPr lang="en-US" baseline="0" dirty="0"/>
              <a:t> question of “How often have you had discussions with people from the following groups” for four groups </a:t>
            </a:r>
            <a:r>
              <a:rPr lang="en-US" dirty="0"/>
              <a:t>(name four types per color key; e.g., People of race or ethnicity other than your own is BLUE). Responses are grouped in three categories: Never, Sometimes, and Often or Very Often. These graphs also compare</a:t>
            </a:r>
            <a:r>
              <a:rPr lang="en-US" baseline="0" dirty="0"/>
              <a:t> GU student responses</a:t>
            </a:r>
            <a:r>
              <a:rPr lang="mr-IN" baseline="0" dirty="0"/>
              <a:t>–</a:t>
            </a:r>
            <a:r>
              <a:rPr lang="en-US" baseline="0" dirty="0"/>
              <a:t> on the left for each category--to Peer student responses—on the right for each category. </a:t>
            </a:r>
          </a:p>
          <a:p>
            <a:endParaRPr lang="en-US" baseline="0" dirty="0"/>
          </a:p>
          <a:p>
            <a:r>
              <a:rPr lang="en-US" baseline="0" dirty="0"/>
              <a:t>One thing that stands out is the higher levels of frequency for “NEVER have discussions” for GU students, especially with regards to Economic Background and Political Background. Accordingly, GU students are less likely than Peers to say they Often or Very Often have discussions with others with different  religious, economic, and political backgrounds. These are the areas that pulled down GU’s overall score on this Engagement Indicator.</a:t>
            </a:r>
          </a:p>
          <a:p>
            <a:endParaRPr lang="en-US" baseline="0" dirty="0"/>
          </a:p>
          <a:p>
            <a:r>
              <a:rPr lang="en-US" baseline="0" dirty="0"/>
              <a:t>One piece of positive news is that GU students are equally likely as peers to say they have discussions with people of a race or ethnicity other than their own. I would guess that this is related to the intentional efforts made across campus for these discussions to happen. </a:t>
            </a:r>
          </a:p>
          <a:p>
            <a:endParaRPr lang="en-US" baseline="0" dirty="0"/>
          </a:p>
          <a:p>
            <a:r>
              <a:rPr lang="en-US" baseline="0" dirty="0"/>
              <a:t>We may want to expand intentional efforts across campus to include discussions with people who are different politically, in religious beliefs, and from a different economic background. You may be thinking now: What can my unit do to increase students’ discussions with a wider variety of diverse others. </a:t>
            </a:r>
          </a:p>
          <a:p>
            <a:endParaRPr lang="en-US" baseline="0" dirty="0"/>
          </a:p>
        </p:txBody>
      </p:sp>
      <p:sp>
        <p:nvSpPr>
          <p:cNvPr id="4" name="Slide Number Placeholder 3"/>
          <p:cNvSpPr>
            <a:spLocks noGrp="1"/>
          </p:cNvSpPr>
          <p:nvPr>
            <p:ph type="sldNum" sz="quarter" idx="10"/>
          </p:nvPr>
        </p:nvSpPr>
        <p:spPr/>
        <p:txBody>
          <a:bodyPr/>
          <a:lstStyle/>
          <a:p>
            <a:fld id="{FA2B128C-BA57-3A4F-911F-610CC8360CD5}" type="slidenum">
              <a:rPr lang="en-US" smtClean="0"/>
              <a:t>10</a:t>
            </a:fld>
            <a:endParaRPr lang="en-US"/>
          </a:p>
        </p:txBody>
      </p:sp>
    </p:spTree>
    <p:extLst>
      <p:ext uri="{BB962C8B-B14F-4D97-AF65-F5344CB8AC3E}">
        <p14:creationId xmlns:p14="http://schemas.microsoft.com/office/powerpoint/2010/main" val="14679719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5A79C-334F-DE45-AE94-2ECF76117D9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C175B6C-01AE-354D-9BFD-3B1BCB1B90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8F4A3B0-C9AC-D745-8675-06C3010F4FDF}"/>
              </a:ext>
            </a:extLst>
          </p:cNvPr>
          <p:cNvSpPr>
            <a:spLocks noGrp="1"/>
          </p:cNvSpPr>
          <p:nvPr>
            <p:ph type="dt" sz="half" idx="10"/>
          </p:nvPr>
        </p:nvSpPr>
        <p:spPr/>
        <p:txBody>
          <a:bodyPr/>
          <a:lstStyle/>
          <a:p>
            <a:fld id="{617E9701-CF58-4543-A3A5-3DB84177591F}" type="datetimeFigureOut">
              <a:rPr lang="en-US" smtClean="0"/>
              <a:t>8/23/18</a:t>
            </a:fld>
            <a:endParaRPr lang="en-US"/>
          </a:p>
        </p:txBody>
      </p:sp>
      <p:sp>
        <p:nvSpPr>
          <p:cNvPr id="5" name="Footer Placeholder 4">
            <a:extLst>
              <a:ext uri="{FF2B5EF4-FFF2-40B4-BE49-F238E27FC236}">
                <a16:creationId xmlns:a16="http://schemas.microsoft.com/office/drawing/2014/main" id="{E3178242-BE7B-5A41-A0AE-AD3F6892B8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FFB440-3767-634C-960A-BD75E18A32CF}"/>
              </a:ext>
            </a:extLst>
          </p:cNvPr>
          <p:cNvSpPr>
            <a:spLocks noGrp="1"/>
          </p:cNvSpPr>
          <p:nvPr>
            <p:ph type="sldNum" sz="quarter" idx="12"/>
          </p:nvPr>
        </p:nvSpPr>
        <p:spPr/>
        <p:txBody>
          <a:bodyPr/>
          <a:lstStyle/>
          <a:p>
            <a:fld id="{58916C77-B9C4-664F-B769-04C6DDEC1C42}" type="slidenum">
              <a:rPr lang="en-US" smtClean="0"/>
              <a:t>‹#›</a:t>
            </a:fld>
            <a:endParaRPr lang="en-US"/>
          </a:p>
        </p:txBody>
      </p:sp>
    </p:spTree>
    <p:extLst>
      <p:ext uri="{BB962C8B-B14F-4D97-AF65-F5344CB8AC3E}">
        <p14:creationId xmlns:p14="http://schemas.microsoft.com/office/powerpoint/2010/main" val="5027307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BBC02-B794-1347-8DAD-69F46C71B20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D58E610-A93F-814C-8395-D6815F1555B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A5B6F2-1305-8C4C-97A4-C99D5E341C6D}"/>
              </a:ext>
            </a:extLst>
          </p:cNvPr>
          <p:cNvSpPr>
            <a:spLocks noGrp="1"/>
          </p:cNvSpPr>
          <p:nvPr>
            <p:ph type="dt" sz="half" idx="10"/>
          </p:nvPr>
        </p:nvSpPr>
        <p:spPr/>
        <p:txBody>
          <a:bodyPr/>
          <a:lstStyle/>
          <a:p>
            <a:fld id="{617E9701-CF58-4543-A3A5-3DB84177591F}" type="datetimeFigureOut">
              <a:rPr lang="en-US" smtClean="0"/>
              <a:t>8/23/18</a:t>
            </a:fld>
            <a:endParaRPr lang="en-US"/>
          </a:p>
        </p:txBody>
      </p:sp>
      <p:sp>
        <p:nvSpPr>
          <p:cNvPr id="5" name="Footer Placeholder 4">
            <a:extLst>
              <a:ext uri="{FF2B5EF4-FFF2-40B4-BE49-F238E27FC236}">
                <a16:creationId xmlns:a16="http://schemas.microsoft.com/office/drawing/2014/main" id="{3F55CBCD-2F5C-CA4B-8583-CD1BEEF441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449D8C-0DA5-B646-9085-566781DF2A6C}"/>
              </a:ext>
            </a:extLst>
          </p:cNvPr>
          <p:cNvSpPr>
            <a:spLocks noGrp="1"/>
          </p:cNvSpPr>
          <p:nvPr>
            <p:ph type="sldNum" sz="quarter" idx="12"/>
          </p:nvPr>
        </p:nvSpPr>
        <p:spPr/>
        <p:txBody>
          <a:bodyPr/>
          <a:lstStyle/>
          <a:p>
            <a:fld id="{58916C77-B9C4-664F-B769-04C6DDEC1C42}" type="slidenum">
              <a:rPr lang="en-US" smtClean="0"/>
              <a:t>‹#›</a:t>
            </a:fld>
            <a:endParaRPr lang="en-US"/>
          </a:p>
        </p:txBody>
      </p:sp>
    </p:spTree>
    <p:extLst>
      <p:ext uri="{BB962C8B-B14F-4D97-AF65-F5344CB8AC3E}">
        <p14:creationId xmlns:p14="http://schemas.microsoft.com/office/powerpoint/2010/main" val="752416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E60E211-4C2C-0D47-88A6-B9D876F69C5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E1D1FEC-F7CD-DD40-9887-4ADCCDE7079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343181-6D26-9B42-8D28-E82DECD97903}"/>
              </a:ext>
            </a:extLst>
          </p:cNvPr>
          <p:cNvSpPr>
            <a:spLocks noGrp="1"/>
          </p:cNvSpPr>
          <p:nvPr>
            <p:ph type="dt" sz="half" idx="10"/>
          </p:nvPr>
        </p:nvSpPr>
        <p:spPr/>
        <p:txBody>
          <a:bodyPr/>
          <a:lstStyle/>
          <a:p>
            <a:fld id="{617E9701-CF58-4543-A3A5-3DB84177591F}" type="datetimeFigureOut">
              <a:rPr lang="en-US" smtClean="0"/>
              <a:t>8/23/18</a:t>
            </a:fld>
            <a:endParaRPr lang="en-US"/>
          </a:p>
        </p:txBody>
      </p:sp>
      <p:sp>
        <p:nvSpPr>
          <p:cNvPr id="5" name="Footer Placeholder 4">
            <a:extLst>
              <a:ext uri="{FF2B5EF4-FFF2-40B4-BE49-F238E27FC236}">
                <a16:creationId xmlns:a16="http://schemas.microsoft.com/office/drawing/2014/main" id="{961D095B-D940-4C4A-93A6-46790E900E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E5074F-4C68-2D41-8F17-8F850F32AB0B}"/>
              </a:ext>
            </a:extLst>
          </p:cNvPr>
          <p:cNvSpPr>
            <a:spLocks noGrp="1"/>
          </p:cNvSpPr>
          <p:nvPr>
            <p:ph type="sldNum" sz="quarter" idx="12"/>
          </p:nvPr>
        </p:nvSpPr>
        <p:spPr/>
        <p:txBody>
          <a:bodyPr/>
          <a:lstStyle/>
          <a:p>
            <a:fld id="{58916C77-B9C4-664F-B769-04C6DDEC1C42}" type="slidenum">
              <a:rPr lang="en-US" smtClean="0"/>
              <a:t>‹#›</a:t>
            </a:fld>
            <a:endParaRPr lang="en-US"/>
          </a:p>
        </p:txBody>
      </p:sp>
    </p:spTree>
    <p:extLst>
      <p:ext uri="{BB962C8B-B14F-4D97-AF65-F5344CB8AC3E}">
        <p14:creationId xmlns:p14="http://schemas.microsoft.com/office/powerpoint/2010/main" val="28677060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3" name="Rectangle 4"/>
          <p:cNvSpPr>
            <a:spLocks noChangeArrowheads="1"/>
          </p:cNvSpPr>
          <p:nvPr userDrawn="1"/>
        </p:nvSpPr>
        <p:spPr bwMode="auto">
          <a:xfrm>
            <a:off x="9584268" y="2057400"/>
            <a:ext cx="2438400" cy="1828800"/>
          </a:xfrm>
          <a:prstGeom prst="rect">
            <a:avLst/>
          </a:prstGeom>
          <a:solidFill>
            <a:srgbClr val="7A1A57"/>
          </a:solidFill>
          <a:ln>
            <a:noFill/>
          </a:ln>
          <a:extLst/>
        </p:spPr>
        <p:txBody>
          <a:bodyPr wrap="none" lIns="91436" tIns="45716" rIns="91436" bIns="45716" anchor="ctr"/>
          <a:lstStyle>
            <a:lvl1pPr eaLnBrk="0" hangingPunct="0">
              <a:defRPr>
                <a:solidFill>
                  <a:schemeClr val="tx1"/>
                </a:solidFill>
                <a:latin typeface="Arial" pitchFamily="34" charset="0"/>
                <a:ea typeface="Osaka"/>
                <a:cs typeface="Osaka"/>
              </a:defRPr>
            </a:lvl1pPr>
            <a:lvl2pPr marL="742950" indent="-285750" eaLnBrk="0" hangingPunct="0">
              <a:defRPr>
                <a:solidFill>
                  <a:schemeClr val="tx1"/>
                </a:solidFill>
                <a:latin typeface="Arial" pitchFamily="34" charset="0"/>
                <a:ea typeface="Osaka"/>
                <a:cs typeface="Osaka"/>
              </a:defRPr>
            </a:lvl2pPr>
            <a:lvl3pPr marL="1143000" indent="-228600" eaLnBrk="0" hangingPunct="0">
              <a:defRPr>
                <a:solidFill>
                  <a:schemeClr val="tx1"/>
                </a:solidFill>
                <a:latin typeface="Arial" pitchFamily="34" charset="0"/>
                <a:ea typeface="Osaka"/>
                <a:cs typeface="Osaka"/>
              </a:defRPr>
            </a:lvl3pPr>
            <a:lvl4pPr marL="1600200" indent="-228600" eaLnBrk="0" hangingPunct="0">
              <a:defRPr>
                <a:solidFill>
                  <a:schemeClr val="tx1"/>
                </a:solidFill>
                <a:latin typeface="Arial" pitchFamily="34" charset="0"/>
                <a:ea typeface="Osaka"/>
                <a:cs typeface="Osaka"/>
              </a:defRPr>
            </a:lvl4pPr>
            <a:lvl5pPr marL="2057400" indent="-228600" eaLnBrk="0" hangingPunct="0">
              <a:defRPr>
                <a:solidFill>
                  <a:schemeClr val="tx1"/>
                </a:solidFill>
                <a:latin typeface="Arial" pitchFamily="34" charset="0"/>
                <a:ea typeface="Osaka"/>
                <a:cs typeface="Osaka"/>
              </a:defRPr>
            </a:lvl5pPr>
            <a:lvl6pPr marL="2514600" indent="-228600" defTabSz="912813" eaLnBrk="0" fontAlgn="base" hangingPunct="0">
              <a:spcBef>
                <a:spcPct val="0"/>
              </a:spcBef>
              <a:spcAft>
                <a:spcPct val="0"/>
              </a:spcAft>
              <a:defRPr>
                <a:solidFill>
                  <a:schemeClr val="tx1"/>
                </a:solidFill>
                <a:latin typeface="Arial" pitchFamily="34" charset="0"/>
                <a:ea typeface="Osaka"/>
                <a:cs typeface="Osaka"/>
              </a:defRPr>
            </a:lvl6pPr>
            <a:lvl7pPr marL="2971800" indent="-228600" defTabSz="912813" eaLnBrk="0" fontAlgn="base" hangingPunct="0">
              <a:spcBef>
                <a:spcPct val="0"/>
              </a:spcBef>
              <a:spcAft>
                <a:spcPct val="0"/>
              </a:spcAft>
              <a:defRPr>
                <a:solidFill>
                  <a:schemeClr val="tx1"/>
                </a:solidFill>
                <a:latin typeface="Arial" pitchFamily="34" charset="0"/>
                <a:ea typeface="Osaka"/>
                <a:cs typeface="Osaka"/>
              </a:defRPr>
            </a:lvl7pPr>
            <a:lvl8pPr marL="3429000" indent="-228600" defTabSz="912813" eaLnBrk="0" fontAlgn="base" hangingPunct="0">
              <a:spcBef>
                <a:spcPct val="0"/>
              </a:spcBef>
              <a:spcAft>
                <a:spcPct val="0"/>
              </a:spcAft>
              <a:defRPr>
                <a:solidFill>
                  <a:schemeClr val="tx1"/>
                </a:solidFill>
                <a:latin typeface="Arial" pitchFamily="34" charset="0"/>
                <a:ea typeface="Osaka"/>
                <a:cs typeface="Osaka"/>
              </a:defRPr>
            </a:lvl8pPr>
            <a:lvl9pPr marL="3886200" indent="-228600" defTabSz="912813" eaLnBrk="0" fontAlgn="base" hangingPunct="0">
              <a:spcBef>
                <a:spcPct val="0"/>
              </a:spcBef>
              <a:spcAft>
                <a:spcPct val="0"/>
              </a:spcAft>
              <a:defRPr>
                <a:solidFill>
                  <a:schemeClr val="tx1"/>
                </a:solidFill>
                <a:latin typeface="Arial" pitchFamily="34" charset="0"/>
                <a:ea typeface="Osaka"/>
                <a:cs typeface="Osaka"/>
              </a:defRPr>
            </a:lvl9pPr>
          </a:lstStyle>
          <a:p>
            <a:pPr algn="ctr" eaLnBrk="1" hangingPunct="1"/>
            <a:endParaRPr lang="en-US" altLang="en-US" sz="2900" dirty="0">
              <a:solidFill>
                <a:srgbClr val="000000"/>
              </a:solidFill>
              <a:sym typeface="Gill Sans"/>
            </a:endParaRPr>
          </a:p>
        </p:txBody>
      </p:sp>
      <p:sp>
        <p:nvSpPr>
          <p:cNvPr id="4" name="Rectangle 5"/>
          <p:cNvSpPr>
            <a:spLocks noChangeArrowheads="1"/>
          </p:cNvSpPr>
          <p:nvPr userDrawn="1"/>
        </p:nvSpPr>
        <p:spPr bwMode="auto">
          <a:xfrm>
            <a:off x="7831668" y="136525"/>
            <a:ext cx="4178297" cy="1828800"/>
          </a:xfrm>
          <a:prstGeom prst="rect">
            <a:avLst/>
          </a:prstGeom>
          <a:solidFill>
            <a:srgbClr val="002D62"/>
          </a:solidFill>
          <a:ln>
            <a:noFill/>
          </a:ln>
          <a:extLst/>
        </p:spPr>
        <p:txBody>
          <a:bodyPr wrap="none" lIns="91436" tIns="45716" rIns="91436" bIns="45716" anchor="ctr"/>
          <a:lstStyle>
            <a:lvl1pPr eaLnBrk="0" hangingPunct="0">
              <a:defRPr>
                <a:solidFill>
                  <a:schemeClr val="tx1"/>
                </a:solidFill>
                <a:latin typeface="Arial" pitchFamily="34" charset="0"/>
                <a:ea typeface="Osaka"/>
                <a:cs typeface="Osaka"/>
              </a:defRPr>
            </a:lvl1pPr>
            <a:lvl2pPr marL="742950" indent="-285750" eaLnBrk="0" hangingPunct="0">
              <a:defRPr>
                <a:solidFill>
                  <a:schemeClr val="tx1"/>
                </a:solidFill>
                <a:latin typeface="Arial" pitchFamily="34" charset="0"/>
                <a:ea typeface="Osaka"/>
                <a:cs typeface="Osaka"/>
              </a:defRPr>
            </a:lvl2pPr>
            <a:lvl3pPr marL="1143000" indent="-228600" eaLnBrk="0" hangingPunct="0">
              <a:defRPr>
                <a:solidFill>
                  <a:schemeClr val="tx1"/>
                </a:solidFill>
                <a:latin typeface="Arial" pitchFamily="34" charset="0"/>
                <a:ea typeface="Osaka"/>
                <a:cs typeface="Osaka"/>
              </a:defRPr>
            </a:lvl3pPr>
            <a:lvl4pPr marL="1600200" indent="-228600" eaLnBrk="0" hangingPunct="0">
              <a:defRPr>
                <a:solidFill>
                  <a:schemeClr val="tx1"/>
                </a:solidFill>
                <a:latin typeface="Arial" pitchFamily="34" charset="0"/>
                <a:ea typeface="Osaka"/>
                <a:cs typeface="Osaka"/>
              </a:defRPr>
            </a:lvl4pPr>
            <a:lvl5pPr marL="2057400" indent="-228600" eaLnBrk="0" hangingPunct="0">
              <a:defRPr>
                <a:solidFill>
                  <a:schemeClr val="tx1"/>
                </a:solidFill>
                <a:latin typeface="Arial" pitchFamily="34" charset="0"/>
                <a:ea typeface="Osaka"/>
                <a:cs typeface="Osaka"/>
              </a:defRPr>
            </a:lvl5pPr>
            <a:lvl6pPr marL="2514600" indent="-228600" defTabSz="912813" eaLnBrk="0" fontAlgn="base" hangingPunct="0">
              <a:spcBef>
                <a:spcPct val="0"/>
              </a:spcBef>
              <a:spcAft>
                <a:spcPct val="0"/>
              </a:spcAft>
              <a:defRPr>
                <a:solidFill>
                  <a:schemeClr val="tx1"/>
                </a:solidFill>
                <a:latin typeface="Arial" pitchFamily="34" charset="0"/>
                <a:ea typeface="Osaka"/>
                <a:cs typeface="Osaka"/>
              </a:defRPr>
            </a:lvl6pPr>
            <a:lvl7pPr marL="2971800" indent="-228600" defTabSz="912813" eaLnBrk="0" fontAlgn="base" hangingPunct="0">
              <a:spcBef>
                <a:spcPct val="0"/>
              </a:spcBef>
              <a:spcAft>
                <a:spcPct val="0"/>
              </a:spcAft>
              <a:defRPr>
                <a:solidFill>
                  <a:schemeClr val="tx1"/>
                </a:solidFill>
                <a:latin typeface="Arial" pitchFamily="34" charset="0"/>
                <a:ea typeface="Osaka"/>
                <a:cs typeface="Osaka"/>
              </a:defRPr>
            </a:lvl7pPr>
            <a:lvl8pPr marL="3429000" indent="-228600" defTabSz="912813" eaLnBrk="0" fontAlgn="base" hangingPunct="0">
              <a:spcBef>
                <a:spcPct val="0"/>
              </a:spcBef>
              <a:spcAft>
                <a:spcPct val="0"/>
              </a:spcAft>
              <a:defRPr>
                <a:solidFill>
                  <a:schemeClr val="tx1"/>
                </a:solidFill>
                <a:latin typeface="Arial" pitchFamily="34" charset="0"/>
                <a:ea typeface="Osaka"/>
                <a:cs typeface="Osaka"/>
              </a:defRPr>
            </a:lvl8pPr>
            <a:lvl9pPr marL="3886200" indent="-228600" defTabSz="912813" eaLnBrk="0" fontAlgn="base" hangingPunct="0">
              <a:spcBef>
                <a:spcPct val="0"/>
              </a:spcBef>
              <a:spcAft>
                <a:spcPct val="0"/>
              </a:spcAft>
              <a:defRPr>
                <a:solidFill>
                  <a:schemeClr val="tx1"/>
                </a:solidFill>
                <a:latin typeface="Arial" pitchFamily="34" charset="0"/>
                <a:ea typeface="Osaka"/>
                <a:cs typeface="Osaka"/>
              </a:defRPr>
            </a:lvl9pPr>
          </a:lstStyle>
          <a:p>
            <a:pPr algn="ctr" eaLnBrk="1" hangingPunct="1"/>
            <a:endParaRPr lang="en-US" altLang="en-US" sz="2900" dirty="0">
              <a:solidFill>
                <a:srgbClr val="000000"/>
              </a:solidFill>
              <a:sym typeface="Gill Sans"/>
            </a:endParaRPr>
          </a:p>
        </p:txBody>
      </p:sp>
      <p:sp>
        <p:nvSpPr>
          <p:cNvPr id="5" name="Rectangle 6"/>
          <p:cNvSpPr>
            <a:spLocks noChangeArrowheads="1"/>
          </p:cNvSpPr>
          <p:nvPr userDrawn="1"/>
        </p:nvSpPr>
        <p:spPr bwMode="auto">
          <a:xfrm>
            <a:off x="7831667" y="2057400"/>
            <a:ext cx="1625600" cy="1828800"/>
          </a:xfrm>
          <a:prstGeom prst="rect">
            <a:avLst/>
          </a:prstGeom>
          <a:solidFill>
            <a:srgbClr val="FFC000"/>
          </a:solidFill>
          <a:ln>
            <a:noFill/>
          </a:ln>
          <a:extLst/>
        </p:spPr>
        <p:txBody>
          <a:bodyPr wrap="none" lIns="91436" tIns="45716" rIns="91436" bIns="45716" anchor="ctr"/>
          <a:lstStyle>
            <a:lvl1pPr eaLnBrk="0" hangingPunct="0">
              <a:defRPr>
                <a:solidFill>
                  <a:schemeClr val="tx1"/>
                </a:solidFill>
                <a:latin typeface="Arial" pitchFamily="34" charset="0"/>
                <a:ea typeface="Osaka"/>
                <a:cs typeface="Osaka"/>
              </a:defRPr>
            </a:lvl1pPr>
            <a:lvl2pPr marL="742950" indent="-285750" eaLnBrk="0" hangingPunct="0">
              <a:defRPr>
                <a:solidFill>
                  <a:schemeClr val="tx1"/>
                </a:solidFill>
                <a:latin typeface="Arial" pitchFamily="34" charset="0"/>
                <a:ea typeface="Osaka"/>
                <a:cs typeface="Osaka"/>
              </a:defRPr>
            </a:lvl2pPr>
            <a:lvl3pPr marL="1143000" indent="-228600" eaLnBrk="0" hangingPunct="0">
              <a:defRPr>
                <a:solidFill>
                  <a:schemeClr val="tx1"/>
                </a:solidFill>
                <a:latin typeface="Arial" pitchFamily="34" charset="0"/>
                <a:ea typeface="Osaka"/>
                <a:cs typeface="Osaka"/>
              </a:defRPr>
            </a:lvl3pPr>
            <a:lvl4pPr marL="1600200" indent="-228600" eaLnBrk="0" hangingPunct="0">
              <a:defRPr>
                <a:solidFill>
                  <a:schemeClr val="tx1"/>
                </a:solidFill>
                <a:latin typeface="Arial" pitchFamily="34" charset="0"/>
                <a:ea typeface="Osaka"/>
                <a:cs typeface="Osaka"/>
              </a:defRPr>
            </a:lvl4pPr>
            <a:lvl5pPr marL="2057400" indent="-228600" eaLnBrk="0" hangingPunct="0">
              <a:defRPr>
                <a:solidFill>
                  <a:schemeClr val="tx1"/>
                </a:solidFill>
                <a:latin typeface="Arial" pitchFamily="34" charset="0"/>
                <a:ea typeface="Osaka"/>
                <a:cs typeface="Osaka"/>
              </a:defRPr>
            </a:lvl5pPr>
            <a:lvl6pPr marL="2514600" indent="-228600" defTabSz="912813" eaLnBrk="0" fontAlgn="base" hangingPunct="0">
              <a:spcBef>
                <a:spcPct val="0"/>
              </a:spcBef>
              <a:spcAft>
                <a:spcPct val="0"/>
              </a:spcAft>
              <a:defRPr>
                <a:solidFill>
                  <a:schemeClr val="tx1"/>
                </a:solidFill>
                <a:latin typeface="Arial" pitchFamily="34" charset="0"/>
                <a:ea typeface="Osaka"/>
                <a:cs typeface="Osaka"/>
              </a:defRPr>
            </a:lvl6pPr>
            <a:lvl7pPr marL="2971800" indent="-228600" defTabSz="912813" eaLnBrk="0" fontAlgn="base" hangingPunct="0">
              <a:spcBef>
                <a:spcPct val="0"/>
              </a:spcBef>
              <a:spcAft>
                <a:spcPct val="0"/>
              </a:spcAft>
              <a:defRPr>
                <a:solidFill>
                  <a:schemeClr val="tx1"/>
                </a:solidFill>
                <a:latin typeface="Arial" pitchFamily="34" charset="0"/>
                <a:ea typeface="Osaka"/>
                <a:cs typeface="Osaka"/>
              </a:defRPr>
            </a:lvl7pPr>
            <a:lvl8pPr marL="3429000" indent="-228600" defTabSz="912813" eaLnBrk="0" fontAlgn="base" hangingPunct="0">
              <a:spcBef>
                <a:spcPct val="0"/>
              </a:spcBef>
              <a:spcAft>
                <a:spcPct val="0"/>
              </a:spcAft>
              <a:defRPr>
                <a:solidFill>
                  <a:schemeClr val="tx1"/>
                </a:solidFill>
                <a:latin typeface="Arial" pitchFamily="34" charset="0"/>
                <a:ea typeface="Osaka"/>
                <a:cs typeface="Osaka"/>
              </a:defRPr>
            </a:lvl8pPr>
            <a:lvl9pPr marL="3886200" indent="-228600" defTabSz="912813" eaLnBrk="0" fontAlgn="base" hangingPunct="0">
              <a:spcBef>
                <a:spcPct val="0"/>
              </a:spcBef>
              <a:spcAft>
                <a:spcPct val="0"/>
              </a:spcAft>
              <a:defRPr>
                <a:solidFill>
                  <a:schemeClr val="tx1"/>
                </a:solidFill>
                <a:latin typeface="Arial" pitchFamily="34" charset="0"/>
                <a:ea typeface="Osaka"/>
                <a:cs typeface="Osaka"/>
              </a:defRPr>
            </a:lvl9pPr>
          </a:lstStyle>
          <a:p>
            <a:pPr algn="ctr" eaLnBrk="1" hangingPunct="1"/>
            <a:endParaRPr lang="en-US" altLang="en-US" sz="2900" dirty="0">
              <a:solidFill>
                <a:srgbClr val="000000"/>
              </a:solidFill>
              <a:sym typeface="Gill Sans"/>
            </a:endParaRPr>
          </a:p>
        </p:txBody>
      </p:sp>
      <p:sp>
        <p:nvSpPr>
          <p:cNvPr id="6" name="Rectangle 7"/>
          <p:cNvSpPr>
            <a:spLocks noChangeArrowheads="1"/>
          </p:cNvSpPr>
          <p:nvPr/>
        </p:nvSpPr>
        <p:spPr bwMode="auto">
          <a:xfrm>
            <a:off x="203200" y="136526"/>
            <a:ext cx="4978400" cy="3749675"/>
          </a:xfrm>
          <a:prstGeom prst="rect">
            <a:avLst/>
          </a:prstGeom>
          <a:solidFill>
            <a:srgbClr val="002D62"/>
          </a:solidFill>
          <a:ln>
            <a:noFill/>
          </a:ln>
          <a:extLst/>
        </p:spPr>
        <p:txBody>
          <a:bodyPr wrap="none" lIns="91436" tIns="45716" rIns="91436" bIns="45716" anchor="ctr"/>
          <a:lstStyle>
            <a:lvl1pPr eaLnBrk="0" hangingPunct="0">
              <a:defRPr>
                <a:solidFill>
                  <a:schemeClr val="tx1"/>
                </a:solidFill>
                <a:latin typeface="Arial" pitchFamily="34" charset="0"/>
                <a:ea typeface="Osaka"/>
                <a:cs typeface="Osaka"/>
              </a:defRPr>
            </a:lvl1pPr>
            <a:lvl2pPr marL="742950" indent="-285750" eaLnBrk="0" hangingPunct="0">
              <a:defRPr>
                <a:solidFill>
                  <a:schemeClr val="tx1"/>
                </a:solidFill>
                <a:latin typeface="Arial" pitchFamily="34" charset="0"/>
                <a:ea typeface="Osaka"/>
                <a:cs typeface="Osaka"/>
              </a:defRPr>
            </a:lvl2pPr>
            <a:lvl3pPr marL="1143000" indent="-228600" eaLnBrk="0" hangingPunct="0">
              <a:defRPr>
                <a:solidFill>
                  <a:schemeClr val="tx1"/>
                </a:solidFill>
                <a:latin typeface="Arial" pitchFamily="34" charset="0"/>
                <a:ea typeface="Osaka"/>
                <a:cs typeface="Osaka"/>
              </a:defRPr>
            </a:lvl3pPr>
            <a:lvl4pPr marL="1600200" indent="-228600" eaLnBrk="0" hangingPunct="0">
              <a:defRPr>
                <a:solidFill>
                  <a:schemeClr val="tx1"/>
                </a:solidFill>
                <a:latin typeface="Arial" pitchFamily="34" charset="0"/>
                <a:ea typeface="Osaka"/>
                <a:cs typeface="Osaka"/>
              </a:defRPr>
            </a:lvl4pPr>
            <a:lvl5pPr marL="2057400" indent="-228600" eaLnBrk="0" hangingPunct="0">
              <a:defRPr>
                <a:solidFill>
                  <a:schemeClr val="tx1"/>
                </a:solidFill>
                <a:latin typeface="Arial" pitchFamily="34" charset="0"/>
                <a:ea typeface="Osaka"/>
                <a:cs typeface="Osaka"/>
              </a:defRPr>
            </a:lvl5pPr>
            <a:lvl6pPr marL="2514600" indent="-228600" defTabSz="912813" eaLnBrk="0" fontAlgn="base" hangingPunct="0">
              <a:spcBef>
                <a:spcPct val="0"/>
              </a:spcBef>
              <a:spcAft>
                <a:spcPct val="0"/>
              </a:spcAft>
              <a:defRPr>
                <a:solidFill>
                  <a:schemeClr val="tx1"/>
                </a:solidFill>
                <a:latin typeface="Arial" pitchFamily="34" charset="0"/>
                <a:ea typeface="Osaka"/>
                <a:cs typeface="Osaka"/>
              </a:defRPr>
            </a:lvl6pPr>
            <a:lvl7pPr marL="2971800" indent="-228600" defTabSz="912813" eaLnBrk="0" fontAlgn="base" hangingPunct="0">
              <a:spcBef>
                <a:spcPct val="0"/>
              </a:spcBef>
              <a:spcAft>
                <a:spcPct val="0"/>
              </a:spcAft>
              <a:defRPr>
                <a:solidFill>
                  <a:schemeClr val="tx1"/>
                </a:solidFill>
                <a:latin typeface="Arial" pitchFamily="34" charset="0"/>
                <a:ea typeface="Osaka"/>
                <a:cs typeface="Osaka"/>
              </a:defRPr>
            </a:lvl7pPr>
            <a:lvl8pPr marL="3429000" indent="-228600" defTabSz="912813" eaLnBrk="0" fontAlgn="base" hangingPunct="0">
              <a:spcBef>
                <a:spcPct val="0"/>
              </a:spcBef>
              <a:spcAft>
                <a:spcPct val="0"/>
              </a:spcAft>
              <a:defRPr>
                <a:solidFill>
                  <a:schemeClr val="tx1"/>
                </a:solidFill>
                <a:latin typeface="Arial" pitchFamily="34" charset="0"/>
                <a:ea typeface="Osaka"/>
                <a:cs typeface="Osaka"/>
              </a:defRPr>
            </a:lvl8pPr>
            <a:lvl9pPr marL="3886200" indent="-228600" defTabSz="912813" eaLnBrk="0" fontAlgn="base" hangingPunct="0">
              <a:spcBef>
                <a:spcPct val="0"/>
              </a:spcBef>
              <a:spcAft>
                <a:spcPct val="0"/>
              </a:spcAft>
              <a:defRPr>
                <a:solidFill>
                  <a:schemeClr val="tx1"/>
                </a:solidFill>
                <a:latin typeface="Arial" pitchFamily="34" charset="0"/>
                <a:ea typeface="Osaka"/>
                <a:cs typeface="Osaka"/>
              </a:defRPr>
            </a:lvl9pPr>
          </a:lstStyle>
          <a:p>
            <a:pPr algn="ctr" eaLnBrk="1" hangingPunct="1"/>
            <a:endParaRPr lang="en-US" altLang="en-US" sz="2900" dirty="0">
              <a:solidFill>
                <a:srgbClr val="000000"/>
              </a:solidFill>
              <a:sym typeface="Gill Sans"/>
            </a:endParaRPr>
          </a:p>
        </p:txBody>
      </p:sp>
      <p:sp>
        <p:nvSpPr>
          <p:cNvPr id="7" name="Rectangle 8"/>
          <p:cNvSpPr>
            <a:spLocks noChangeArrowheads="1"/>
          </p:cNvSpPr>
          <p:nvPr userDrawn="1"/>
        </p:nvSpPr>
        <p:spPr bwMode="auto">
          <a:xfrm>
            <a:off x="5283200" y="136525"/>
            <a:ext cx="2438400" cy="1828800"/>
          </a:xfrm>
          <a:prstGeom prst="rect">
            <a:avLst/>
          </a:prstGeom>
          <a:solidFill>
            <a:srgbClr val="7A1A57"/>
          </a:solidFill>
          <a:ln>
            <a:noFill/>
          </a:ln>
          <a:extLst/>
        </p:spPr>
        <p:txBody>
          <a:bodyPr wrap="none" lIns="91436" tIns="45716" rIns="91436" bIns="45716" anchor="ctr"/>
          <a:lstStyle>
            <a:lvl1pPr eaLnBrk="0" hangingPunct="0">
              <a:defRPr>
                <a:solidFill>
                  <a:schemeClr val="tx1"/>
                </a:solidFill>
                <a:latin typeface="Arial" pitchFamily="34" charset="0"/>
                <a:ea typeface="Osaka"/>
                <a:cs typeface="Osaka"/>
              </a:defRPr>
            </a:lvl1pPr>
            <a:lvl2pPr marL="742950" indent="-285750" eaLnBrk="0" hangingPunct="0">
              <a:defRPr>
                <a:solidFill>
                  <a:schemeClr val="tx1"/>
                </a:solidFill>
                <a:latin typeface="Arial" pitchFamily="34" charset="0"/>
                <a:ea typeface="Osaka"/>
                <a:cs typeface="Osaka"/>
              </a:defRPr>
            </a:lvl2pPr>
            <a:lvl3pPr marL="1143000" indent="-228600" eaLnBrk="0" hangingPunct="0">
              <a:defRPr>
                <a:solidFill>
                  <a:schemeClr val="tx1"/>
                </a:solidFill>
                <a:latin typeface="Arial" pitchFamily="34" charset="0"/>
                <a:ea typeface="Osaka"/>
                <a:cs typeface="Osaka"/>
              </a:defRPr>
            </a:lvl3pPr>
            <a:lvl4pPr marL="1600200" indent="-228600" eaLnBrk="0" hangingPunct="0">
              <a:defRPr>
                <a:solidFill>
                  <a:schemeClr val="tx1"/>
                </a:solidFill>
                <a:latin typeface="Arial" pitchFamily="34" charset="0"/>
                <a:ea typeface="Osaka"/>
                <a:cs typeface="Osaka"/>
              </a:defRPr>
            </a:lvl4pPr>
            <a:lvl5pPr marL="2057400" indent="-228600" eaLnBrk="0" hangingPunct="0">
              <a:defRPr>
                <a:solidFill>
                  <a:schemeClr val="tx1"/>
                </a:solidFill>
                <a:latin typeface="Arial" pitchFamily="34" charset="0"/>
                <a:ea typeface="Osaka"/>
                <a:cs typeface="Osaka"/>
              </a:defRPr>
            </a:lvl5pPr>
            <a:lvl6pPr marL="2514600" indent="-228600" defTabSz="912813" eaLnBrk="0" fontAlgn="base" hangingPunct="0">
              <a:spcBef>
                <a:spcPct val="0"/>
              </a:spcBef>
              <a:spcAft>
                <a:spcPct val="0"/>
              </a:spcAft>
              <a:defRPr>
                <a:solidFill>
                  <a:schemeClr val="tx1"/>
                </a:solidFill>
                <a:latin typeface="Arial" pitchFamily="34" charset="0"/>
                <a:ea typeface="Osaka"/>
                <a:cs typeface="Osaka"/>
              </a:defRPr>
            </a:lvl6pPr>
            <a:lvl7pPr marL="2971800" indent="-228600" defTabSz="912813" eaLnBrk="0" fontAlgn="base" hangingPunct="0">
              <a:spcBef>
                <a:spcPct val="0"/>
              </a:spcBef>
              <a:spcAft>
                <a:spcPct val="0"/>
              </a:spcAft>
              <a:defRPr>
                <a:solidFill>
                  <a:schemeClr val="tx1"/>
                </a:solidFill>
                <a:latin typeface="Arial" pitchFamily="34" charset="0"/>
                <a:ea typeface="Osaka"/>
                <a:cs typeface="Osaka"/>
              </a:defRPr>
            </a:lvl7pPr>
            <a:lvl8pPr marL="3429000" indent="-228600" defTabSz="912813" eaLnBrk="0" fontAlgn="base" hangingPunct="0">
              <a:spcBef>
                <a:spcPct val="0"/>
              </a:spcBef>
              <a:spcAft>
                <a:spcPct val="0"/>
              </a:spcAft>
              <a:defRPr>
                <a:solidFill>
                  <a:schemeClr val="tx1"/>
                </a:solidFill>
                <a:latin typeface="Arial" pitchFamily="34" charset="0"/>
                <a:ea typeface="Osaka"/>
                <a:cs typeface="Osaka"/>
              </a:defRPr>
            </a:lvl8pPr>
            <a:lvl9pPr marL="3886200" indent="-228600" defTabSz="912813" eaLnBrk="0" fontAlgn="base" hangingPunct="0">
              <a:spcBef>
                <a:spcPct val="0"/>
              </a:spcBef>
              <a:spcAft>
                <a:spcPct val="0"/>
              </a:spcAft>
              <a:defRPr>
                <a:solidFill>
                  <a:schemeClr val="tx1"/>
                </a:solidFill>
                <a:latin typeface="Arial" pitchFamily="34" charset="0"/>
                <a:ea typeface="Osaka"/>
                <a:cs typeface="Osaka"/>
              </a:defRPr>
            </a:lvl9pPr>
          </a:lstStyle>
          <a:p>
            <a:pPr algn="ctr" eaLnBrk="1" hangingPunct="1"/>
            <a:endParaRPr lang="en-US" altLang="en-US" sz="2900" dirty="0">
              <a:solidFill>
                <a:srgbClr val="000000"/>
              </a:solidFill>
              <a:sym typeface="Gill Sans"/>
            </a:endParaRPr>
          </a:p>
        </p:txBody>
      </p:sp>
      <p:sp>
        <p:nvSpPr>
          <p:cNvPr id="8" name="Rectangle 9"/>
          <p:cNvSpPr>
            <a:spLocks noChangeArrowheads="1"/>
          </p:cNvSpPr>
          <p:nvPr userDrawn="1"/>
        </p:nvSpPr>
        <p:spPr bwMode="auto">
          <a:xfrm>
            <a:off x="5283200" y="2057400"/>
            <a:ext cx="2438400" cy="1828800"/>
          </a:xfrm>
          <a:prstGeom prst="rect">
            <a:avLst/>
          </a:prstGeom>
          <a:solidFill>
            <a:srgbClr val="002D62"/>
          </a:solidFill>
          <a:ln>
            <a:noFill/>
          </a:ln>
          <a:extLst/>
        </p:spPr>
        <p:txBody>
          <a:bodyPr wrap="none" lIns="91436" tIns="45716" rIns="91436" bIns="45716" anchor="ctr"/>
          <a:lstStyle>
            <a:lvl1pPr eaLnBrk="0" hangingPunct="0">
              <a:defRPr>
                <a:solidFill>
                  <a:schemeClr val="tx1"/>
                </a:solidFill>
                <a:latin typeface="Arial" pitchFamily="34" charset="0"/>
                <a:ea typeface="Osaka"/>
                <a:cs typeface="Osaka"/>
              </a:defRPr>
            </a:lvl1pPr>
            <a:lvl2pPr marL="742950" indent="-285750" eaLnBrk="0" hangingPunct="0">
              <a:defRPr>
                <a:solidFill>
                  <a:schemeClr val="tx1"/>
                </a:solidFill>
                <a:latin typeface="Arial" pitchFamily="34" charset="0"/>
                <a:ea typeface="Osaka"/>
                <a:cs typeface="Osaka"/>
              </a:defRPr>
            </a:lvl2pPr>
            <a:lvl3pPr marL="1143000" indent="-228600" eaLnBrk="0" hangingPunct="0">
              <a:defRPr>
                <a:solidFill>
                  <a:schemeClr val="tx1"/>
                </a:solidFill>
                <a:latin typeface="Arial" pitchFamily="34" charset="0"/>
                <a:ea typeface="Osaka"/>
                <a:cs typeface="Osaka"/>
              </a:defRPr>
            </a:lvl3pPr>
            <a:lvl4pPr marL="1600200" indent="-228600" eaLnBrk="0" hangingPunct="0">
              <a:defRPr>
                <a:solidFill>
                  <a:schemeClr val="tx1"/>
                </a:solidFill>
                <a:latin typeface="Arial" pitchFamily="34" charset="0"/>
                <a:ea typeface="Osaka"/>
                <a:cs typeface="Osaka"/>
              </a:defRPr>
            </a:lvl4pPr>
            <a:lvl5pPr marL="2057400" indent="-228600" eaLnBrk="0" hangingPunct="0">
              <a:defRPr>
                <a:solidFill>
                  <a:schemeClr val="tx1"/>
                </a:solidFill>
                <a:latin typeface="Arial" pitchFamily="34" charset="0"/>
                <a:ea typeface="Osaka"/>
                <a:cs typeface="Osaka"/>
              </a:defRPr>
            </a:lvl5pPr>
            <a:lvl6pPr marL="2514600" indent="-228600" defTabSz="912813" eaLnBrk="0" fontAlgn="base" hangingPunct="0">
              <a:spcBef>
                <a:spcPct val="0"/>
              </a:spcBef>
              <a:spcAft>
                <a:spcPct val="0"/>
              </a:spcAft>
              <a:defRPr>
                <a:solidFill>
                  <a:schemeClr val="tx1"/>
                </a:solidFill>
                <a:latin typeface="Arial" pitchFamily="34" charset="0"/>
                <a:ea typeface="Osaka"/>
                <a:cs typeface="Osaka"/>
              </a:defRPr>
            </a:lvl6pPr>
            <a:lvl7pPr marL="2971800" indent="-228600" defTabSz="912813" eaLnBrk="0" fontAlgn="base" hangingPunct="0">
              <a:spcBef>
                <a:spcPct val="0"/>
              </a:spcBef>
              <a:spcAft>
                <a:spcPct val="0"/>
              </a:spcAft>
              <a:defRPr>
                <a:solidFill>
                  <a:schemeClr val="tx1"/>
                </a:solidFill>
                <a:latin typeface="Arial" pitchFamily="34" charset="0"/>
                <a:ea typeface="Osaka"/>
                <a:cs typeface="Osaka"/>
              </a:defRPr>
            </a:lvl7pPr>
            <a:lvl8pPr marL="3429000" indent="-228600" defTabSz="912813" eaLnBrk="0" fontAlgn="base" hangingPunct="0">
              <a:spcBef>
                <a:spcPct val="0"/>
              </a:spcBef>
              <a:spcAft>
                <a:spcPct val="0"/>
              </a:spcAft>
              <a:defRPr>
                <a:solidFill>
                  <a:schemeClr val="tx1"/>
                </a:solidFill>
                <a:latin typeface="Arial" pitchFamily="34" charset="0"/>
                <a:ea typeface="Osaka"/>
                <a:cs typeface="Osaka"/>
              </a:defRPr>
            </a:lvl8pPr>
            <a:lvl9pPr marL="3886200" indent="-228600" defTabSz="912813" eaLnBrk="0" fontAlgn="base" hangingPunct="0">
              <a:spcBef>
                <a:spcPct val="0"/>
              </a:spcBef>
              <a:spcAft>
                <a:spcPct val="0"/>
              </a:spcAft>
              <a:defRPr>
                <a:solidFill>
                  <a:schemeClr val="tx1"/>
                </a:solidFill>
                <a:latin typeface="Arial" pitchFamily="34" charset="0"/>
                <a:ea typeface="Osaka"/>
                <a:cs typeface="Osaka"/>
              </a:defRPr>
            </a:lvl9pPr>
          </a:lstStyle>
          <a:p>
            <a:pPr algn="ctr" eaLnBrk="1" hangingPunct="1"/>
            <a:endParaRPr lang="en-US" altLang="en-US" sz="2900" dirty="0">
              <a:solidFill>
                <a:srgbClr val="000000"/>
              </a:solidFill>
              <a:sym typeface="Gill Sans"/>
            </a:endParaRPr>
          </a:p>
        </p:txBody>
      </p:sp>
      <p:pic>
        <p:nvPicPr>
          <p:cNvPr id="9" name="Picture 9" descr="NSSE_CMYK.tif"/>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08001" y="4572000"/>
            <a:ext cx="3901017" cy="1201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Rectangle 2"/>
          <p:cNvSpPr txBox="1">
            <a:spLocks noChangeArrowheads="1"/>
          </p:cNvSpPr>
          <p:nvPr userDrawn="1"/>
        </p:nvSpPr>
        <p:spPr bwMode="auto">
          <a:xfrm>
            <a:off x="0" y="6629400"/>
            <a:ext cx="12192000" cy="228600"/>
          </a:xfrm>
          <a:prstGeom prst="rect">
            <a:avLst/>
          </a:prstGeom>
          <a:solidFill>
            <a:srgbClr val="7A1A57"/>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1436" tIns="45716" rIns="91436" bIns="45716" anchor="ctr"/>
          <a:lstStyle>
            <a:lvl1pPr eaLnBrk="0" hangingPunct="0">
              <a:defRPr>
                <a:solidFill>
                  <a:schemeClr val="tx1"/>
                </a:solidFill>
                <a:latin typeface="Arial" pitchFamily="34" charset="0"/>
                <a:ea typeface="Osaka"/>
                <a:cs typeface="Osaka"/>
              </a:defRPr>
            </a:lvl1pPr>
            <a:lvl2pPr marL="742950" indent="-285750" eaLnBrk="0" hangingPunct="0">
              <a:defRPr>
                <a:solidFill>
                  <a:schemeClr val="tx1"/>
                </a:solidFill>
                <a:latin typeface="Arial" pitchFamily="34" charset="0"/>
                <a:ea typeface="Osaka"/>
                <a:cs typeface="Osaka"/>
              </a:defRPr>
            </a:lvl2pPr>
            <a:lvl3pPr marL="1143000" indent="-228600" eaLnBrk="0" hangingPunct="0">
              <a:defRPr>
                <a:solidFill>
                  <a:schemeClr val="tx1"/>
                </a:solidFill>
                <a:latin typeface="Arial" pitchFamily="34" charset="0"/>
                <a:ea typeface="Osaka"/>
                <a:cs typeface="Osaka"/>
              </a:defRPr>
            </a:lvl3pPr>
            <a:lvl4pPr marL="1600200" indent="-228600" eaLnBrk="0" hangingPunct="0">
              <a:defRPr>
                <a:solidFill>
                  <a:schemeClr val="tx1"/>
                </a:solidFill>
                <a:latin typeface="Arial" pitchFamily="34" charset="0"/>
                <a:ea typeface="Osaka"/>
                <a:cs typeface="Osaka"/>
              </a:defRPr>
            </a:lvl4pPr>
            <a:lvl5pPr marL="2057400" indent="-228600" eaLnBrk="0" hangingPunct="0">
              <a:defRPr>
                <a:solidFill>
                  <a:schemeClr val="tx1"/>
                </a:solidFill>
                <a:latin typeface="Arial" pitchFamily="34" charset="0"/>
                <a:ea typeface="Osaka"/>
                <a:cs typeface="Osaka"/>
              </a:defRPr>
            </a:lvl5pPr>
            <a:lvl6pPr marL="2514600" indent="-228600" defTabSz="912813" eaLnBrk="0" fontAlgn="base" hangingPunct="0">
              <a:spcBef>
                <a:spcPct val="0"/>
              </a:spcBef>
              <a:spcAft>
                <a:spcPct val="0"/>
              </a:spcAft>
              <a:defRPr>
                <a:solidFill>
                  <a:schemeClr val="tx1"/>
                </a:solidFill>
                <a:latin typeface="Arial" pitchFamily="34" charset="0"/>
                <a:ea typeface="Osaka"/>
                <a:cs typeface="Osaka"/>
              </a:defRPr>
            </a:lvl6pPr>
            <a:lvl7pPr marL="2971800" indent="-228600" defTabSz="912813" eaLnBrk="0" fontAlgn="base" hangingPunct="0">
              <a:spcBef>
                <a:spcPct val="0"/>
              </a:spcBef>
              <a:spcAft>
                <a:spcPct val="0"/>
              </a:spcAft>
              <a:defRPr>
                <a:solidFill>
                  <a:schemeClr val="tx1"/>
                </a:solidFill>
                <a:latin typeface="Arial" pitchFamily="34" charset="0"/>
                <a:ea typeface="Osaka"/>
                <a:cs typeface="Osaka"/>
              </a:defRPr>
            </a:lvl7pPr>
            <a:lvl8pPr marL="3429000" indent="-228600" defTabSz="912813" eaLnBrk="0" fontAlgn="base" hangingPunct="0">
              <a:spcBef>
                <a:spcPct val="0"/>
              </a:spcBef>
              <a:spcAft>
                <a:spcPct val="0"/>
              </a:spcAft>
              <a:defRPr>
                <a:solidFill>
                  <a:schemeClr val="tx1"/>
                </a:solidFill>
                <a:latin typeface="Arial" pitchFamily="34" charset="0"/>
                <a:ea typeface="Osaka"/>
                <a:cs typeface="Osaka"/>
              </a:defRPr>
            </a:lvl8pPr>
            <a:lvl9pPr marL="3886200" indent="-228600" defTabSz="912813" eaLnBrk="0" fontAlgn="base" hangingPunct="0">
              <a:spcBef>
                <a:spcPct val="0"/>
              </a:spcBef>
              <a:spcAft>
                <a:spcPct val="0"/>
              </a:spcAft>
              <a:defRPr>
                <a:solidFill>
                  <a:schemeClr val="tx1"/>
                </a:solidFill>
                <a:latin typeface="Arial" pitchFamily="34" charset="0"/>
                <a:ea typeface="Osaka"/>
                <a:cs typeface="Osaka"/>
              </a:defRPr>
            </a:lvl9pPr>
          </a:lstStyle>
          <a:p>
            <a:pPr algn="ctr" eaLnBrk="1" hangingPunct="1"/>
            <a:br>
              <a:rPr lang="en-US" altLang="en-US" sz="4800" dirty="0">
                <a:solidFill>
                  <a:srgbClr val="FFF5B5"/>
                </a:solidFill>
                <a:latin typeface="Tahoma" pitchFamily="34" charset="0"/>
                <a:sym typeface="Gill Sans"/>
              </a:rPr>
            </a:br>
            <a:endParaRPr lang="en-US" altLang="en-US" sz="4800" dirty="0">
              <a:solidFill>
                <a:srgbClr val="FFF5B5"/>
              </a:solidFill>
              <a:latin typeface="Tahoma" pitchFamily="34" charset="0"/>
              <a:sym typeface="Gill Sans"/>
            </a:endParaRPr>
          </a:p>
        </p:txBody>
      </p:sp>
      <p:pic>
        <p:nvPicPr>
          <p:cNvPr id="11" name="Picture 5"/>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r="1363"/>
          <a:stretch>
            <a:fillRect/>
          </a:stretch>
        </p:blipFill>
        <p:spPr bwMode="auto">
          <a:xfrm>
            <a:off x="8080588" y="273685"/>
            <a:ext cx="3759200" cy="15544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 name="Picture 8"/>
          <p:cNvPicPr>
            <a:picLocks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466080" y="2194560"/>
            <a:ext cx="2072640" cy="15544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 name="Picture 9"/>
          <p:cNvPicPr>
            <a:picLocks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9767148" y="2194560"/>
            <a:ext cx="2072640" cy="15544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3" name="Subtitle 2"/>
          <p:cNvSpPr>
            <a:spLocks noGrp="1"/>
          </p:cNvSpPr>
          <p:nvPr>
            <p:ph type="subTitle" idx="1"/>
          </p:nvPr>
        </p:nvSpPr>
        <p:spPr>
          <a:xfrm>
            <a:off x="5689600" y="4267205"/>
            <a:ext cx="6045200" cy="1981200"/>
          </a:xfrm>
        </p:spPr>
        <p:txBody>
          <a:bodyPr>
            <a:normAutofit/>
          </a:bodyPr>
          <a:lstStyle>
            <a:lvl1pPr marL="0" indent="0" algn="ctr">
              <a:buNone/>
              <a:defRPr sz="2400" b="0">
                <a:solidFill>
                  <a:srgbClr val="7A1A57"/>
                </a:solidFill>
              </a:defRPr>
            </a:lvl1pPr>
            <a:lvl2pPr marL="456579" indent="0" algn="ctr">
              <a:buNone/>
              <a:defRPr>
                <a:solidFill>
                  <a:schemeClr val="tx1">
                    <a:tint val="75000"/>
                  </a:schemeClr>
                </a:solidFill>
              </a:defRPr>
            </a:lvl2pPr>
            <a:lvl3pPr marL="913158" indent="0" algn="ctr">
              <a:buNone/>
              <a:defRPr>
                <a:solidFill>
                  <a:schemeClr val="tx1">
                    <a:tint val="75000"/>
                  </a:schemeClr>
                </a:solidFill>
              </a:defRPr>
            </a:lvl3pPr>
            <a:lvl4pPr marL="1369737" indent="0" algn="ctr">
              <a:buNone/>
              <a:defRPr>
                <a:solidFill>
                  <a:schemeClr val="tx1">
                    <a:tint val="75000"/>
                  </a:schemeClr>
                </a:solidFill>
              </a:defRPr>
            </a:lvl4pPr>
            <a:lvl5pPr marL="1826316" indent="0" algn="ctr">
              <a:buNone/>
              <a:defRPr>
                <a:solidFill>
                  <a:schemeClr val="tx1">
                    <a:tint val="75000"/>
                  </a:schemeClr>
                </a:solidFill>
              </a:defRPr>
            </a:lvl5pPr>
            <a:lvl6pPr marL="2282895" indent="0" algn="ctr">
              <a:buNone/>
              <a:defRPr>
                <a:solidFill>
                  <a:schemeClr val="tx1">
                    <a:tint val="75000"/>
                  </a:schemeClr>
                </a:solidFill>
              </a:defRPr>
            </a:lvl6pPr>
            <a:lvl7pPr marL="2739474" indent="0" algn="ctr">
              <a:buNone/>
              <a:defRPr>
                <a:solidFill>
                  <a:schemeClr val="tx1">
                    <a:tint val="75000"/>
                  </a:schemeClr>
                </a:solidFill>
              </a:defRPr>
            </a:lvl7pPr>
            <a:lvl8pPr marL="3195984" indent="0" algn="ctr">
              <a:buNone/>
              <a:defRPr>
                <a:solidFill>
                  <a:schemeClr val="tx1">
                    <a:tint val="75000"/>
                  </a:schemeClr>
                </a:solidFill>
              </a:defRPr>
            </a:lvl8pPr>
            <a:lvl9pPr marL="3652628" indent="0" algn="ctr">
              <a:buNone/>
              <a:defRPr>
                <a:solidFill>
                  <a:schemeClr val="tx1">
                    <a:tint val="75000"/>
                  </a:schemeClr>
                </a:solidFill>
              </a:defRPr>
            </a:lvl9pPr>
          </a:lstStyle>
          <a:p>
            <a:r>
              <a:rPr lang="en-US" dirty="0"/>
              <a:t>Click to edit Master subtitle style</a:t>
            </a:r>
            <a:endParaRPr dirty="0"/>
          </a:p>
        </p:txBody>
      </p:sp>
    </p:spTree>
    <p:extLst>
      <p:ext uri="{BB962C8B-B14F-4D97-AF65-F5344CB8AC3E}">
        <p14:creationId xmlns:p14="http://schemas.microsoft.com/office/powerpoint/2010/main" val="20104902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91CF6-4BF3-9A46-8DD8-55F7A3E2593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AC91119-FCB7-B44F-B6EC-35AD4185CBB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4D8F25-33E3-9F4B-9FE2-1DA778E48A65}"/>
              </a:ext>
            </a:extLst>
          </p:cNvPr>
          <p:cNvSpPr>
            <a:spLocks noGrp="1"/>
          </p:cNvSpPr>
          <p:nvPr>
            <p:ph type="dt" sz="half" idx="10"/>
          </p:nvPr>
        </p:nvSpPr>
        <p:spPr/>
        <p:txBody>
          <a:bodyPr/>
          <a:lstStyle/>
          <a:p>
            <a:fld id="{617E9701-CF58-4543-A3A5-3DB84177591F}" type="datetimeFigureOut">
              <a:rPr lang="en-US" smtClean="0"/>
              <a:t>8/23/18</a:t>
            </a:fld>
            <a:endParaRPr lang="en-US"/>
          </a:p>
        </p:txBody>
      </p:sp>
      <p:sp>
        <p:nvSpPr>
          <p:cNvPr id="5" name="Footer Placeholder 4">
            <a:extLst>
              <a:ext uri="{FF2B5EF4-FFF2-40B4-BE49-F238E27FC236}">
                <a16:creationId xmlns:a16="http://schemas.microsoft.com/office/drawing/2014/main" id="{DE1BCD19-77A5-4C42-81C4-C086EAF4DA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AD8911-68DC-2342-B882-BBC26C1A0A60}"/>
              </a:ext>
            </a:extLst>
          </p:cNvPr>
          <p:cNvSpPr>
            <a:spLocks noGrp="1"/>
          </p:cNvSpPr>
          <p:nvPr>
            <p:ph type="sldNum" sz="quarter" idx="12"/>
          </p:nvPr>
        </p:nvSpPr>
        <p:spPr/>
        <p:txBody>
          <a:bodyPr/>
          <a:lstStyle/>
          <a:p>
            <a:fld id="{58916C77-B9C4-664F-B769-04C6DDEC1C42}" type="slidenum">
              <a:rPr lang="en-US" smtClean="0"/>
              <a:t>‹#›</a:t>
            </a:fld>
            <a:endParaRPr lang="en-US"/>
          </a:p>
        </p:txBody>
      </p:sp>
    </p:spTree>
    <p:extLst>
      <p:ext uri="{BB962C8B-B14F-4D97-AF65-F5344CB8AC3E}">
        <p14:creationId xmlns:p14="http://schemas.microsoft.com/office/powerpoint/2010/main" val="2228692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B73F1-F127-D749-BE49-0B2F0C3379D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29ED39C-40FB-764E-B5E1-9EF880C077F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1D86BDB-8B1C-2645-86A7-8794033B0DC2}"/>
              </a:ext>
            </a:extLst>
          </p:cNvPr>
          <p:cNvSpPr>
            <a:spLocks noGrp="1"/>
          </p:cNvSpPr>
          <p:nvPr>
            <p:ph type="dt" sz="half" idx="10"/>
          </p:nvPr>
        </p:nvSpPr>
        <p:spPr/>
        <p:txBody>
          <a:bodyPr/>
          <a:lstStyle/>
          <a:p>
            <a:fld id="{617E9701-CF58-4543-A3A5-3DB84177591F}" type="datetimeFigureOut">
              <a:rPr lang="en-US" smtClean="0"/>
              <a:t>8/23/18</a:t>
            </a:fld>
            <a:endParaRPr lang="en-US"/>
          </a:p>
        </p:txBody>
      </p:sp>
      <p:sp>
        <p:nvSpPr>
          <p:cNvPr id="5" name="Footer Placeholder 4">
            <a:extLst>
              <a:ext uri="{FF2B5EF4-FFF2-40B4-BE49-F238E27FC236}">
                <a16:creationId xmlns:a16="http://schemas.microsoft.com/office/drawing/2014/main" id="{D5EF809C-5DE8-F44B-AFD6-924C811656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2051-E17D-554C-AB9F-29499322B9F3}"/>
              </a:ext>
            </a:extLst>
          </p:cNvPr>
          <p:cNvSpPr>
            <a:spLocks noGrp="1"/>
          </p:cNvSpPr>
          <p:nvPr>
            <p:ph type="sldNum" sz="quarter" idx="12"/>
          </p:nvPr>
        </p:nvSpPr>
        <p:spPr/>
        <p:txBody>
          <a:bodyPr/>
          <a:lstStyle/>
          <a:p>
            <a:fld id="{58916C77-B9C4-664F-B769-04C6DDEC1C42}" type="slidenum">
              <a:rPr lang="en-US" smtClean="0"/>
              <a:t>‹#›</a:t>
            </a:fld>
            <a:endParaRPr lang="en-US"/>
          </a:p>
        </p:txBody>
      </p:sp>
    </p:spTree>
    <p:extLst>
      <p:ext uri="{BB962C8B-B14F-4D97-AF65-F5344CB8AC3E}">
        <p14:creationId xmlns:p14="http://schemas.microsoft.com/office/powerpoint/2010/main" val="3512857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F272F-6087-6443-9909-11EFC318BF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3AEF52-81C9-2C4F-B496-7584D258AD5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9E743EA-94BA-9948-8EAF-12F2DA0E53E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86CD6BF-39B5-3047-8A4E-52ABF158D66B}"/>
              </a:ext>
            </a:extLst>
          </p:cNvPr>
          <p:cNvSpPr>
            <a:spLocks noGrp="1"/>
          </p:cNvSpPr>
          <p:nvPr>
            <p:ph type="dt" sz="half" idx="10"/>
          </p:nvPr>
        </p:nvSpPr>
        <p:spPr/>
        <p:txBody>
          <a:bodyPr/>
          <a:lstStyle/>
          <a:p>
            <a:fld id="{617E9701-CF58-4543-A3A5-3DB84177591F}" type="datetimeFigureOut">
              <a:rPr lang="en-US" smtClean="0"/>
              <a:t>8/23/18</a:t>
            </a:fld>
            <a:endParaRPr lang="en-US"/>
          </a:p>
        </p:txBody>
      </p:sp>
      <p:sp>
        <p:nvSpPr>
          <p:cNvPr id="6" name="Footer Placeholder 5">
            <a:extLst>
              <a:ext uri="{FF2B5EF4-FFF2-40B4-BE49-F238E27FC236}">
                <a16:creationId xmlns:a16="http://schemas.microsoft.com/office/drawing/2014/main" id="{7D1279CC-99E1-5A4A-B264-F10BA9D98E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1CBB68-8303-2D4D-B4A8-C92A2102CC8A}"/>
              </a:ext>
            </a:extLst>
          </p:cNvPr>
          <p:cNvSpPr>
            <a:spLocks noGrp="1"/>
          </p:cNvSpPr>
          <p:nvPr>
            <p:ph type="sldNum" sz="quarter" idx="12"/>
          </p:nvPr>
        </p:nvSpPr>
        <p:spPr/>
        <p:txBody>
          <a:bodyPr/>
          <a:lstStyle/>
          <a:p>
            <a:fld id="{58916C77-B9C4-664F-B769-04C6DDEC1C42}" type="slidenum">
              <a:rPr lang="en-US" smtClean="0"/>
              <a:t>‹#›</a:t>
            </a:fld>
            <a:endParaRPr lang="en-US"/>
          </a:p>
        </p:txBody>
      </p:sp>
    </p:spTree>
    <p:extLst>
      <p:ext uri="{BB962C8B-B14F-4D97-AF65-F5344CB8AC3E}">
        <p14:creationId xmlns:p14="http://schemas.microsoft.com/office/powerpoint/2010/main" val="2046549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E0D2B-A74C-904D-93D2-69D60EFE2B7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DE25B6A-F889-5348-810E-4C58053453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C77106E-DA35-9340-A121-8D6324435CD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9E8D3CE-7553-B045-8940-3B23D76D6B2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6CCAEE9-2D07-F444-AD63-93269F9A8C6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EBE991E-F3D8-3448-9EBA-347E1A378222}"/>
              </a:ext>
            </a:extLst>
          </p:cNvPr>
          <p:cNvSpPr>
            <a:spLocks noGrp="1"/>
          </p:cNvSpPr>
          <p:nvPr>
            <p:ph type="dt" sz="half" idx="10"/>
          </p:nvPr>
        </p:nvSpPr>
        <p:spPr/>
        <p:txBody>
          <a:bodyPr/>
          <a:lstStyle/>
          <a:p>
            <a:fld id="{617E9701-CF58-4543-A3A5-3DB84177591F}" type="datetimeFigureOut">
              <a:rPr lang="en-US" smtClean="0"/>
              <a:t>8/23/18</a:t>
            </a:fld>
            <a:endParaRPr lang="en-US"/>
          </a:p>
        </p:txBody>
      </p:sp>
      <p:sp>
        <p:nvSpPr>
          <p:cNvPr id="8" name="Footer Placeholder 7">
            <a:extLst>
              <a:ext uri="{FF2B5EF4-FFF2-40B4-BE49-F238E27FC236}">
                <a16:creationId xmlns:a16="http://schemas.microsoft.com/office/drawing/2014/main" id="{112390E4-9AD1-FC45-9A9D-D8D7E2F851C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936C170-949F-9948-AC08-4BB64EF44DC7}"/>
              </a:ext>
            </a:extLst>
          </p:cNvPr>
          <p:cNvSpPr>
            <a:spLocks noGrp="1"/>
          </p:cNvSpPr>
          <p:nvPr>
            <p:ph type="sldNum" sz="quarter" idx="12"/>
          </p:nvPr>
        </p:nvSpPr>
        <p:spPr/>
        <p:txBody>
          <a:bodyPr/>
          <a:lstStyle/>
          <a:p>
            <a:fld id="{58916C77-B9C4-664F-B769-04C6DDEC1C42}" type="slidenum">
              <a:rPr lang="en-US" smtClean="0"/>
              <a:t>‹#›</a:t>
            </a:fld>
            <a:endParaRPr lang="en-US"/>
          </a:p>
        </p:txBody>
      </p:sp>
    </p:spTree>
    <p:extLst>
      <p:ext uri="{BB962C8B-B14F-4D97-AF65-F5344CB8AC3E}">
        <p14:creationId xmlns:p14="http://schemas.microsoft.com/office/powerpoint/2010/main" val="2121088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9A11E-5E18-DD47-99F5-906663BF8B5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3AFDCE9-9C97-8A4D-96D7-CD8E0B1B2127}"/>
              </a:ext>
            </a:extLst>
          </p:cNvPr>
          <p:cNvSpPr>
            <a:spLocks noGrp="1"/>
          </p:cNvSpPr>
          <p:nvPr>
            <p:ph type="dt" sz="half" idx="10"/>
          </p:nvPr>
        </p:nvSpPr>
        <p:spPr/>
        <p:txBody>
          <a:bodyPr/>
          <a:lstStyle/>
          <a:p>
            <a:fld id="{617E9701-CF58-4543-A3A5-3DB84177591F}" type="datetimeFigureOut">
              <a:rPr lang="en-US" smtClean="0"/>
              <a:t>8/23/18</a:t>
            </a:fld>
            <a:endParaRPr lang="en-US"/>
          </a:p>
        </p:txBody>
      </p:sp>
      <p:sp>
        <p:nvSpPr>
          <p:cNvPr id="4" name="Footer Placeholder 3">
            <a:extLst>
              <a:ext uri="{FF2B5EF4-FFF2-40B4-BE49-F238E27FC236}">
                <a16:creationId xmlns:a16="http://schemas.microsoft.com/office/drawing/2014/main" id="{B69D3D8A-703C-B741-8216-2DB4C21FDB5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4AF0BF5-2BF5-C04A-A86A-A6BCF3D448F6}"/>
              </a:ext>
            </a:extLst>
          </p:cNvPr>
          <p:cNvSpPr>
            <a:spLocks noGrp="1"/>
          </p:cNvSpPr>
          <p:nvPr>
            <p:ph type="sldNum" sz="quarter" idx="12"/>
          </p:nvPr>
        </p:nvSpPr>
        <p:spPr/>
        <p:txBody>
          <a:bodyPr/>
          <a:lstStyle/>
          <a:p>
            <a:fld id="{58916C77-B9C4-664F-B769-04C6DDEC1C42}" type="slidenum">
              <a:rPr lang="en-US" smtClean="0"/>
              <a:t>‹#›</a:t>
            </a:fld>
            <a:endParaRPr lang="en-US"/>
          </a:p>
        </p:txBody>
      </p:sp>
    </p:spTree>
    <p:extLst>
      <p:ext uri="{BB962C8B-B14F-4D97-AF65-F5344CB8AC3E}">
        <p14:creationId xmlns:p14="http://schemas.microsoft.com/office/powerpoint/2010/main" val="196797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EE8282-722D-214C-BB51-F41AA37EECBF}"/>
              </a:ext>
            </a:extLst>
          </p:cNvPr>
          <p:cNvSpPr>
            <a:spLocks noGrp="1"/>
          </p:cNvSpPr>
          <p:nvPr>
            <p:ph type="dt" sz="half" idx="10"/>
          </p:nvPr>
        </p:nvSpPr>
        <p:spPr/>
        <p:txBody>
          <a:bodyPr/>
          <a:lstStyle/>
          <a:p>
            <a:fld id="{617E9701-CF58-4543-A3A5-3DB84177591F}" type="datetimeFigureOut">
              <a:rPr lang="en-US" smtClean="0"/>
              <a:t>8/23/18</a:t>
            </a:fld>
            <a:endParaRPr lang="en-US"/>
          </a:p>
        </p:txBody>
      </p:sp>
      <p:sp>
        <p:nvSpPr>
          <p:cNvPr id="3" name="Footer Placeholder 2">
            <a:extLst>
              <a:ext uri="{FF2B5EF4-FFF2-40B4-BE49-F238E27FC236}">
                <a16:creationId xmlns:a16="http://schemas.microsoft.com/office/drawing/2014/main" id="{CE50BF96-E841-A147-8AD8-23E0ECA1C6A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B5E6941-C177-4D47-A815-85ECAB9E7509}"/>
              </a:ext>
            </a:extLst>
          </p:cNvPr>
          <p:cNvSpPr>
            <a:spLocks noGrp="1"/>
          </p:cNvSpPr>
          <p:nvPr>
            <p:ph type="sldNum" sz="quarter" idx="12"/>
          </p:nvPr>
        </p:nvSpPr>
        <p:spPr/>
        <p:txBody>
          <a:bodyPr/>
          <a:lstStyle/>
          <a:p>
            <a:fld id="{58916C77-B9C4-664F-B769-04C6DDEC1C42}" type="slidenum">
              <a:rPr lang="en-US" smtClean="0"/>
              <a:t>‹#›</a:t>
            </a:fld>
            <a:endParaRPr lang="en-US"/>
          </a:p>
        </p:txBody>
      </p:sp>
    </p:spTree>
    <p:extLst>
      <p:ext uri="{BB962C8B-B14F-4D97-AF65-F5344CB8AC3E}">
        <p14:creationId xmlns:p14="http://schemas.microsoft.com/office/powerpoint/2010/main" val="3878328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D432D-8A76-E446-80DA-D5F9F8BFAF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8793694-3C6E-5845-9BC6-C7B8E8F2381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0C7C314-9F3C-604E-A962-4013B8541A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0D8CACD-1CE9-0B41-A370-ED0D3899E07C}"/>
              </a:ext>
            </a:extLst>
          </p:cNvPr>
          <p:cNvSpPr>
            <a:spLocks noGrp="1"/>
          </p:cNvSpPr>
          <p:nvPr>
            <p:ph type="dt" sz="half" idx="10"/>
          </p:nvPr>
        </p:nvSpPr>
        <p:spPr/>
        <p:txBody>
          <a:bodyPr/>
          <a:lstStyle/>
          <a:p>
            <a:fld id="{617E9701-CF58-4543-A3A5-3DB84177591F}" type="datetimeFigureOut">
              <a:rPr lang="en-US" smtClean="0"/>
              <a:t>8/23/18</a:t>
            </a:fld>
            <a:endParaRPr lang="en-US"/>
          </a:p>
        </p:txBody>
      </p:sp>
      <p:sp>
        <p:nvSpPr>
          <p:cNvPr id="6" name="Footer Placeholder 5">
            <a:extLst>
              <a:ext uri="{FF2B5EF4-FFF2-40B4-BE49-F238E27FC236}">
                <a16:creationId xmlns:a16="http://schemas.microsoft.com/office/drawing/2014/main" id="{0A12E074-5797-3547-9E4A-EC9F0BE76E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76328D-4F9E-984C-8B6A-0A7D00DC6C31}"/>
              </a:ext>
            </a:extLst>
          </p:cNvPr>
          <p:cNvSpPr>
            <a:spLocks noGrp="1"/>
          </p:cNvSpPr>
          <p:nvPr>
            <p:ph type="sldNum" sz="quarter" idx="12"/>
          </p:nvPr>
        </p:nvSpPr>
        <p:spPr/>
        <p:txBody>
          <a:bodyPr/>
          <a:lstStyle/>
          <a:p>
            <a:fld id="{58916C77-B9C4-664F-B769-04C6DDEC1C42}" type="slidenum">
              <a:rPr lang="en-US" smtClean="0"/>
              <a:t>‹#›</a:t>
            </a:fld>
            <a:endParaRPr lang="en-US"/>
          </a:p>
        </p:txBody>
      </p:sp>
    </p:spTree>
    <p:extLst>
      <p:ext uri="{BB962C8B-B14F-4D97-AF65-F5344CB8AC3E}">
        <p14:creationId xmlns:p14="http://schemas.microsoft.com/office/powerpoint/2010/main" val="955097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6F602-F645-1343-A9F5-598AF9C402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66C2BEE-9316-9343-A995-20F4928B035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612E568-D422-1A40-AFF2-6425F9CE35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ACB5B69-5B40-8D41-B445-CE55078FD647}"/>
              </a:ext>
            </a:extLst>
          </p:cNvPr>
          <p:cNvSpPr>
            <a:spLocks noGrp="1"/>
          </p:cNvSpPr>
          <p:nvPr>
            <p:ph type="dt" sz="half" idx="10"/>
          </p:nvPr>
        </p:nvSpPr>
        <p:spPr/>
        <p:txBody>
          <a:bodyPr/>
          <a:lstStyle/>
          <a:p>
            <a:fld id="{617E9701-CF58-4543-A3A5-3DB84177591F}" type="datetimeFigureOut">
              <a:rPr lang="en-US" smtClean="0"/>
              <a:t>8/23/18</a:t>
            </a:fld>
            <a:endParaRPr lang="en-US"/>
          </a:p>
        </p:txBody>
      </p:sp>
      <p:sp>
        <p:nvSpPr>
          <p:cNvPr id="6" name="Footer Placeholder 5">
            <a:extLst>
              <a:ext uri="{FF2B5EF4-FFF2-40B4-BE49-F238E27FC236}">
                <a16:creationId xmlns:a16="http://schemas.microsoft.com/office/drawing/2014/main" id="{92AFE5AA-1C57-8141-ACED-16D893DE66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E39D56-6A18-1C41-8ADC-0D7C8D455C11}"/>
              </a:ext>
            </a:extLst>
          </p:cNvPr>
          <p:cNvSpPr>
            <a:spLocks noGrp="1"/>
          </p:cNvSpPr>
          <p:nvPr>
            <p:ph type="sldNum" sz="quarter" idx="12"/>
          </p:nvPr>
        </p:nvSpPr>
        <p:spPr/>
        <p:txBody>
          <a:bodyPr/>
          <a:lstStyle/>
          <a:p>
            <a:fld id="{58916C77-B9C4-664F-B769-04C6DDEC1C42}" type="slidenum">
              <a:rPr lang="en-US" smtClean="0"/>
              <a:t>‹#›</a:t>
            </a:fld>
            <a:endParaRPr lang="en-US"/>
          </a:p>
        </p:txBody>
      </p:sp>
    </p:spTree>
    <p:extLst>
      <p:ext uri="{BB962C8B-B14F-4D97-AF65-F5344CB8AC3E}">
        <p14:creationId xmlns:p14="http://schemas.microsoft.com/office/powerpoint/2010/main" val="35490751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3A0555A-0DF6-9D4E-89E7-AFCCB634202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3C90358-111F-3A45-B761-2BAE2A272C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0DB8B0-420A-1E49-A1C5-1AC43030DF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7E9701-CF58-4543-A3A5-3DB84177591F}" type="datetimeFigureOut">
              <a:rPr lang="en-US" smtClean="0"/>
              <a:t>8/23/18</a:t>
            </a:fld>
            <a:endParaRPr lang="en-US"/>
          </a:p>
        </p:txBody>
      </p:sp>
      <p:sp>
        <p:nvSpPr>
          <p:cNvPr id="5" name="Footer Placeholder 4">
            <a:extLst>
              <a:ext uri="{FF2B5EF4-FFF2-40B4-BE49-F238E27FC236}">
                <a16:creationId xmlns:a16="http://schemas.microsoft.com/office/drawing/2014/main" id="{7B152514-4A20-8A45-8F77-6F6BD87BCB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A40A52C-6638-0E49-B588-EA22E52477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916C77-B9C4-664F-B769-04C6DDEC1C42}" type="slidenum">
              <a:rPr lang="en-US" smtClean="0"/>
              <a:t>‹#›</a:t>
            </a:fld>
            <a:endParaRPr lang="en-US"/>
          </a:p>
        </p:txBody>
      </p:sp>
    </p:spTree>
    <p:extLst>
      <p:ext uri="{BB962C8B-B14F-4D97-AF65-F5344CB8AC3E}">
        <p14:creationId xmlns:p14="http://schemas.microsoft.com/office/powerpoint/2010/main" val="6538225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greatergood.berkeley.edu/article/item/how_to_help_diverse_students_find_common_ground" TargetMode="External"/><Relationship Id="rId7" Type="http://schemas.openxmlformats.org/officeDocument/2006/relationships/image" Target="../media/image8.tiff"/><Relationship Id="rId2" Type="http://schemas.openxmlformats.org/officeDocument/2006/relationships/hyperlink" Target="http://www.catalyst.org/system/files/engaging_in_conversations_about_gender_race_and_ethnicity_in_the_workplace.pdf" TargetMode="External"/><Relationship Id="rId1" Type="http://schemas.openxmlformats.org/officeDocument/2006/relationships/slideLayout" Target="../slideLayouts/slideLayout2.xml"/><Relationship Id="rId6" Type="http://schemas.openxmlformats.org/officeDocument/2006/relationships/hyperlink" Target="http://cte.virginia.edu/wp-content/uploads/2016/05/Inclusion-by-Design-Survey-Your-Syllabus-Brantmeier-Broscheid-Moore-.pdf" TargetMode="External"/><Relationship Id="rId5" Type="http://schemas.openxmlformats.org/officeDocument/2006/relationships/hyperlink" Target="https://www.bu.edu/thurman/programs/" TargetMode="External"/><Relationship Id="rId4" Type="http://schemas.openxmlformats.org/officeDocument/2006/relationships/hyperlink" Target="https://cft.vanderbilt.edu/guides-sub-pages/increasing-inclusivity-in-the-classro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a:spLocks noGrp="1" noChangeArrowheads="1"/>
          </p:cNvSpPr>
          <p:nvPr>
            <p:ph type="subTitle" idx="1"/>
          </p:nvPr>
        </p:nvSpPr>
        <p:spPr>
          <a:xfrm>
            <a:off x="6154616" y="4136646"/>
            <a:ext cx="5392116" cy="1981200"/>
          </a:xfrm>
        </p:spPr>
        <p:txBody>
          <a:bodyPr>
            <a:noAutofit/>
          </a:bodyPr>
          <a:lstStyle/>
          <a:p>
            <a:r>
              <a:rPr lang="en-US" dirty="0">
                <a:solidFill>
                  <a:srgbClr val="002D62"/>
                </a:solidFill>
              </a:rPr>
              <a:t>A Workshop Presented to Faculty and Staff for Professional Development</a:t>
            </a:r>
          </a:p>
          <a:p>
            <a:r>
              <a:rPr lang="en-US" dirty="0">
                <a:solidFill>
                  <a:srgbClr val="002D62"/>
                </a:solidFill>
              </a:rPr>
              <a:t>Lindsay Buchko, Ph.D. &amp; Leslie Rach, Ph.D.</a:t>
            </a:r>
          </a:p>
          <a:p>
            <a:r>
              <a:rPr lang="en-US" dirty="0">
                <a:solidFill>
                  <a:srgbClr val="002D62"/>
                </a:solidFill>
              </a:rPr>
              <a:t>Fall, 2018 </a:t>
            </a:r>
          </a:p>
          <a:p>
            <a:endParaRPr lang="en-US" dirty="0"/>
          </a:p>
          <a:p>
            <a:endParaRPr lang="en-US" sz="1400" dirty="0"/>
          </a:p>
        </p:txBody>
      </p:sp>
      <p:sp>
        <p:nvSpPr>
          <p:cNvPr id="97283" name="Rectangle 2"/>
          <p:cNvSpPr>
            <a:spLocks noChangeArrowheads="1"/>
          </p:cNvSpPr>
          <p:nvPr/>
        </p:nvSpPr>
        <p:spPr bwMode="auto">
          <a:xfrm>
            <a:off x="457200" y="357498"/>
            <a:ext cx="4436075" cy="35301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82292" tIns="41148" rIns="82292" bIns="41148">
            <a:spAutoFit/>
          </a:bodyPr>
          <a:lstStyle>
            <a:lvl1pPr eaLnBrk="0" hangingPunct="0">
              <a:defRPr>
                <a:solidFill>
                  <a:schemeClr val="tx1"/>
                </a:solidFill>
                <a:latin typeface="Arial" pitchFamily="34" charset="0"/>
                <a:ea typeface="Osaka"/>
                <a:cs typeface="Osaka"/>
              </a:defRPr>
            </a:lvl1pPr>
            <a:lvl2pPr marL="742950" indent="-285750" eaLnBrk="0" hangingPunct="0">
              <a:defRPr>
                <a:solidFill>
                  <a:schemeClr val="tx1"/>
                </a:solidFill>
                <a:latin typeface="Arial" pitchFamily="34" charset="0"/>
                <a:ea typeface="Osaka"/>
                <a:cs typeface="Osaka"/>
              </a:defRPr>
            </a:lvl2pPr>
            <a:lvl3pPr marL="1143000" indent="-228600" eaLnBrk="0" hangingPunct="0">
              <a:defRPr>
                <a:solidFill>
                  <a:schemeClr val="tx1"/>
                </a:solidFill>
                <a:latin typeface="Arial" pitchFamily="34" charset="0"/>
                <a:ea typeface="Osaka"/>
                <a:cs typeface="Osaka"/>
              </a:defRPr>
            </a:lvl3pPr>
            <a:lvl4pPr marL="1600200" indent="-228600" eaLnBrk="0" hangingPunct="0">
              <a:defRPr>
                <a:solidFill>
                  <a:schemeClr val="tx1"/>
                </a:solidFill>
                <a:latin typeface="Arial" pitchFamily="34" charset="0"/>
                <a:ea typeface="Osaka"/>
                <a:cs typeface="Osaka"/>
              </a:defRPr>
            </a:lvl4pPr>
            <a:lvl5pPr marL="2057400" indent="-228600" eaLnBrk="0" hangingPunct="0">
              <a:defRPr>
                <a:solidFill>
                  <a:schemeClr val="tx1"/>
                </a:solidFill>
                <a:latin typeface="Arial" pitchFamily="34" charset="0"/>
                <a:ea typeface="Osaka"/>
                <a:cs typeface="Osaka"/>
              </a:defRPr>
            </a:lvl5pPr>
            <a:lvl6pPr marL="2514600" indent="-228600" defTabSz="912813" eaLnBrk="0" fontAlgn="base" hangingPunct="0">
              <a:spcBef>
                <a:spcPct val="0"/>
              </a:spcBef>
              <a:spcAft>
                <a:spcPct val="0"/>
              </a:spcAft>
              <a:defRPr>
                <a:solidFill>
                  <a:schemeClr val="tx1"/>
                </a:solidFill>
                <a:latin typeface="Arial" pitchFamily="34" charset="0"/>
                <a:ea typeface="Osaka"/>
                <a:cs typeface="Osaka"/>
              </a:defRPr>
            </a:lvl6pPr>
            <a:lvl7pPr marL="2971800" indent="-228600" defTabSz="912813" eaLnBrk="0" fontAlgn="base" hangingPunct="0">
              <a:spcBef>
                <a:spcPct val="0"/>
              </a:spcBef>
              <a:spcAft>
                <a:spcPct val="0"/>
              </a:spcAft>
              <a:defRPr>
                <a:solidFill>
                  <a:schemeClr val="tx1"/>
                </a:solidFill>
                <a:latin typeface="Arial" pitchFamily="34" charset="0"/>
                <a:ea typeface="Osaka"/>
                <a:cs typeface="Osaka"/>
              </a:defRPr>
            </a:lvl7pPr>
            <a:lvl8pPr marL="3429000" indent="-228600" defTabSz="912813" eaLnBrk="0" fontAlgn="base" hangingPunct="0">
              <a:spcBef>
                <a:spcPct val="0"/>
              </a:spcBef>
              <a:spcAft>
                <a:spcPct val="0"/>
              </a:spcAft>
              <a:defRPr>
                <a:solidFill>
                  <a:schemeClr val="tx1"/>
                </a:solidFill>
                <a:latin typeface="Arial" pitchFamily="34" charset="0"/>
                <a:ea typeface="Osaka"/>
                <a:cs typeface="Osaka"/>
              </a:defRPr>
            </a:lvl8pPr>
            <a:lvl9pPr marL="3886200" indent="-228600" defTabSz="912813" eaLnBrk="0" fontAlgn="base" hangingPunct="0">
              <a:spcBef>
                <a:spcPct val="0"/>
              </a:spcBef>
              <a:spcAft>
                <a:spcPct val="0"/>
              </a:spcAft>
              <a:defRPr>
                <a:solidFill>
                  <a:schemeClr val="tx1"/>
                </a:solidFill>
                <a:latin typeface="Arial" pitchFamily="34" charset="0"/>
                <a:ea typeface="Osaka"/>
                <a:cs typeface="Osaka"/>
              </a:defRPr>
            </a:lvl9pPr>
          </a:lstStyle>
          <a:p>
            <a:pPr algn="ctr" eaLnBrk="1" hangingPunct="1"/>
            <a:r>
              <a:rPr lang="en-US" altLang="en-US" sz="4000" b="1" dirty="0">
                <a:solidFill>
                  <a:srgbClr val="FFFFFF"/>
                </a:solidFill>
                <a:latin typeface="+mj-lt"/>
                <a:sym typeface="Gill Sans"/>
              </a:rPr>
              <a:t>Student Learning at Gallaudet University</a:t>
            </a:r>
          </a:p>
          <a:p>
            <a:pPr algn="ctr" eaLnBrk="1" hangingPunct="1"/>
            <a:br>
              <a:rPr lang="en-US" altLang="en-US" sz="3600" b="1" dirty="0">
                <a:solidFill>
                  <a:srgbClr val="FFFFFF"/>
                </a:solidFill>
                <a:latin typeface="+mj-lt"/>
                <a:sym typeface="Gill Sans"/>
              </a:rPr>
            </a:br>
            <a:r>
              <a:rPr lang="en-US" altLang="en-US" sz="3600" b="1" dirty="0">
                <a:solidFill>
                  <a:srgbClr val="FFFFFF"/>
                </a:solidFill>
                <a:latin typeface="+mj-lt"/>
                <a:sym typeface="Gill Sans"/>
              </a:rPr>
              <a:t>NSSE Results: Discussions with Diverse Others</a:t>
            </a:r>
          </a:p>
        </p:txBody>
      </p:sp>
      <p:pic>
        <p:nvPicPr>
          <p:cNvPr id="6" name="Picture 5"/>
          <p:cNvPicPr/>
          <p:nvPr/>
        </p:nvPicPr>
        <p:blipFill>
          <a:blip r:embed="rId3" cstate="print"/>
          <a:srcRect/>
          <a:stretch>
            <a:fillRect/>
          </a:stretch>
        </p:blipFill>
        <p:spPr bwMode="auto">
          <a:xfrm>
            <a:off x="9638044" y="2155446"/>
            <a:ext cx="2329542" cy="1621971"/>
          </a:xfrm>
          <a:prstGeom prst="rect">
            <a:avLst/>
          </a:prstGeom>
          <a:noFill/>
          <a:ln w="9525">
            <a:noFill/>
            <a:miter lim="800000"/>
            <a:headEnd/>
            <a:tailEnd/>
          </a:ln>
        </p:spPr>
      </p:pic>
      <p:pic>
        <p:nvPicPr>
          <p:cNvPr id="11" name="Picture 10"/>
          <p:cNvPicPr/>
          <p:nvPr/>
        </p:nvPicPr>
        <p:blipFill>
          <a:blip r:embed="rId4" cstate="print"/>
          <a:srcRect/>
          <a:stretch>
            <a:fillRect/>
          </a:stretch>
        </p:blipFill>
        <p:spPr bwMode="auto">
          <a:xfrm>
            <a:off x="5360769" y="2122864"/>
            <a:ext cx="2235786" cy="1687136"/>
          </a:xfrm>
          <a:prstGeom prst="rect">
            <a:avLst/>
          </a:prstGeom>
          <a:noFill/>
          <a:ln w="9525">
            <a:noFill/>
            <a:miter lim="800000"/>
            <a:headEnd/>
            <a:tailEnd/>
          </a:ln>
        </p:spPr>
      </p:pic>
      <p:pic>
        <p:nvPicPr>
          <p:cNvPr id="14" name="Picture 13"/>
          <p:cNvPicPr/>
          <p:nvPr/>
        </p:nvPicPr>
        <p:blipFill>
          <a:blip r:embed="rId5" cstate="print"/>
          <a:srcRect/>
          <a:stretch>
            <a:fillRect/>
          </a:stretch>
        </p:blipFill>
        <p:spPr bwMode="auto">
          <a:xfrm>
            <a:off x="8030308" y="222737"/>
            <a:ext cx="3833447" cy="1606063"/>
          </a:xfrm>
          <a:prstGeom prst="rect">
            <a:avLst/>
          </a:prstGeom>
          <a:noFill/>
          <a:ln w="9525">
            <a:noFill/>
            <a:miter lim="800000"/>
            <a:headEnd/>
            <a:tailEnd/>
          </a:ln>
        </p:spPr>
      </p:pic>
    </p:spTree>
    <p:extLst>
      <p:ext uri="{BB962C8B-B14F-4D97-AF65-F5344CB8AC3E}">
        <p14:creationId xmlns:p14="http://schemas.microsoft.com/office/powerpoint/2010/main" val="2809982781"/>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D758311-12B7-E249-94B9-B1A30BD9B35E}" type="slidenum">
              <a:rPr lang="en-US" smtClean="0">
                <a:solidFill>
                  <a:prstClr val="black">
                    <a:tint val="75000"/>
                  </a:prstClr>
                </a:solidFill>
                <a:latin typeface="Calibri"/>
              </a:rPr>
              <a:pPr/>
              <a:t>10</a:t>
            </a:fld>
            <a:endParaRPr lang="en-US">
              <a:solidFill>
                <a:prstClr val="black">
                  <a:tint val="75000"/>
                </a:prstClr>
              </a:solidFill>
              <a:latin typeface="Calibri"/>
            </a:endParaRPr>
          </a:p>
        </p:txBody>
      </p:sp>
      <p:sp>
        <p:nvSpPr>
          <p:cNvPr id="4" name="TextBox 3"/>
          <p:cNvSpPr txBox="1"/>
          <p:nvPr/>
        </p:nvSpPr>
        <p:spPr>
          <a:xfrm>
            <a:off x="1645920" y="104288"/>
            <a:ext cx="9457507" cy="954107"/>
          </a:xfrm>
          <a:prstGeom prst="rect">
            <a:avLst/>
          </a:prstGeom>
          <a:noFill/>
        </p:spPr>
        <p:txBody>
          <a:bodyPr wrap="square" rtlCol="0">
            <a:spAutoFit/>
          </a:bodyPr>
          <a:lstStyle/>
          <a:p>
            <a:pPr algn="ctr"/>
            <a:r>
              <a:rPr lang="en-US" sz="2800" b="1" dirty="0"/>
              <a:t>NSSE 2017: Discussions with Others </a:t>
            </a:r>
            <a:r>
              <a:rPr lang="mr-IN" sz="2800" b="1" dirty="0"/>
              <a:t>–</a:t>
            </a:r>
            <a:r>
              <a:rPr lang="en-US" sz="2800" b="1" dirty="0"/>
              <a:t> Seniors</a:t>
            </a:r>
          </a:p>
          <a:p>
            <a:pPr algn="ctr"/>
            <a:r>
              <a:rPr lang="en-US" sz="2800" b="1" dirty="0"/>
              <a:t>Comparisons to Peers</a:t>
            </a:r>
          </a:p>
        </p:txBody>
      </p:sp>
      <p:graphicFrame>
        <p:nvGraphicFramePr>
          <p:cNvPr id="5" name="Chart 4">
            <a:extLst>
              <a:ext uri="{FF2B5EF4-FFF2-40B4-BE49-F238E27FC236}">
                <a16:creationId xmlns:a16="http://schemas.microsoft.com/office/drawing/2014/main" id="{718325F4-6275-914F-B837-9964502389E5}"/>
              </a:ext>
            </a:extLst>
          </p:cNvPr>
          <p:cNvGraphicFramePr>
            <a:graphicFrameLocks/>
          </p:cNvGraphicFramePr>
          <p:nvPr/>
        </p:nvGraphicFramePr>
        <p:xfrm>
          <a:off x="152460" y="614363"/>
          <a:ext cx="11849768" cy="57419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491819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71600"/>
            <a:ext cx="10515600" cy="1257300"/>
          </a:xfrm>
        </p:spPr>
        <p:txBody>
          <a:bodyPr>
            <a:normAutofit fontScale="90000"/>
          </a:bodyPr>
          <a:lstStyle/>
          <a:p>
            <a:pPr algn="ctr"/>
            <a:r>
              <a:rPr lang="en-US" sz="4900" b="1" dirty="0"/>
              <a:t>NSSE Engagement Indicators</a:t>
            </a:r>
            <a:br>
              <a:rPr lang="en-US" sz="4900" b="1" dirty="0"/>
            </a:br>
            <a:r>
              <a:rPr lang="en-US" sz="3600" dirty="0"/>
              <a:t>Focus on Discussion with Others </a:t>
            </a:r>
            <a:r>
              <a:rPr lang="en-US" sz="3100" dirty="0"/>
              <a:t>and Quality of Interactions EI’s</a:t>
            </a:r>
            <a:br>
              <a:rPr lang="en-US" b="1" dirty="0"/>
            </a:br>
            <a:br>
              <a:rPr lang="en-US" sz="3100" b="1" dirty="0"/>
            </a:br>
            <a:br>
              <a:rPr lang="en-US" sz="3100" b="1" dirty="0"/>
            </a:br>
            <a:endParaRPr lang="en-US" dirty="0"/>
          </a:p>
        </p:txBody>
      </p:sp>
      <p:sp>
        <p:nvSpPr>
          <p:cNvPr id="3" name="Slide Number Placeholder 2"/>
          <p:cNvSpPr>
            <a:spLocks noGrp="1"/>
          </p:cNvSpPr>
          <p:nvPr>
            <p:ph type="sldNum" sz="quarter" idx="12"/>
          </p:nvPr>
        </p:nvSpPr>
        <p:spPr/>
        <p:txBody>
          <a:bodyPr/>
          <a:lstStyle/>
          <a:p>
            <a:fld id="{CD758311-12B7-E249-94B9-B1A30BD9B35E}" type="slidenum">
              <a:rPr lang="en-US" smtClean="0">
                <a:solidFill>
                  <a:prstClr val="black">
                    <a:tint val="75000"/>
                  </a:prstClr>
                </a:solidFill>
                <a:latin typeface="Calibri"/>
              </a:rPr>
              <a:pPr/>
              <a:t>11</a:t>
            </a:fld>
            <a:endParaRPr lang="en-US">
              <a:solidFill>
                <a:prstClr val="black">
                  <a:tint val="75000"/>
                </a:prstClr>
              </a:solidFill>
              <a:latin typeface="Calibri"/>
            </a:endParaRPr>
          </a:p>
        </p:txBody>
      </p:sp>
      <p:graphicFrame>
        <p:nvGraphicFramePr>
          <p:cNvPr id="5" name="Table 4"/>
          <p:cNvGraphicFramePr>
            <a:graphicFrameLocks noGrp="1"/>
          </p:cNvGraphicFramePr>
          <p:nvPr>
            <p:extLst/>
          </p:nvPr>
        </p:nvGraphicFramePr>
        <p:xfrm>
          <a:off x="1162050" y="3225800"/>
          <a:ext cx="9867900" cy="3130550"/>
        </p:xfrm>
        <a:graphic>
          <a:graphicData uri="http://schemas.openxmlformats.org/drawingml/2006/table">
            <a:tbl>
              <a:tblPr firstRow="1" bandRow="1">
                <a:tableStyleId>{5C22544A-7EE6-4342-B048-85BDC9FD1C3A}</a:tableStyleId>
              </a:tblPr>
              <a:tblGrid>
                <a:gridCol w="4933950">
                  <a:extLst>
                    <a:ext uri="{9D8B030D-6E8A-4147-A177-3AD203B41FA5}">
                      <a16:colId xmlns:a16="http://schemas.microsoft.com/office/drawing/2014/main" val="20000"/>
                    </a:ext>
                  </a:extLst>
                </a:gridCol>
                <a:gridCol w="4933950">
                  <a:extLst>
                    <a:ext uri="{9D8B030D-6E8A-4147-A177-3AD203B41FA5}">
                      <a16:colId xmlns:a16="http://schemas.microsoft.com/office/drawing/2014/main" val="20001"/>
                    </a:ext>
                  </a:extLst>
                </a:gridCol>
              </a:tblGrid>
              <a:tr h="756218">
                <a:tc>
                  <a:txBody>
                    <a:bodyPr/>
                    <a:lstStyle/>
                    <a:p>
                      <a:r>
                        <a:rPr lang="en-US" sz="2800" dirty="0"/>
                        <a:t>Engagement Indicator Mean</a:t>
                      </a:r>
                    </a:p>
                  </a:txBody>
                  <a:tcPr/>
                </a:tc>
                <a:tc>
                  <a:txBody>
                    <a:bodyPr/>
                    <a:lstStyle/>
                    <a:p>
                      <a:r>
                        <a:rPr lang="en-US" sz="2800" dirty="0"/>
                        <a:t>Engagement Indicator Mean</a:t>
                      </a:r>
                    </a:p>
                  </a:txBody>
                  <a:tcPr/>
                </a:tc>
                <a:extLst>
                  <a:ext uri="{0D108BD9-81ED-4DB2-BD59-A6C34878D82A}">
                    <a16:rowId xmlns:a16="http://schemas.microsoft.com/office/drawing/2014/main" val="10000"/>
                  </a:ext>
                </a:extLst>
              </a:tr>
              <a:tr h="2374332">
                <a:tc>
                  <a:txBody>
                    <a:bodyPr/>
                    <a:lstStyle/>
                    <a:p>
                      <a:r>
                        <a:rPr lang="en-US" sz="2800" dirty="0"/>
                        <a:t>Discussions with Diverse Others</a:t>
                      </a:r>
                      <a:r>
                        <a:rPr lang="en-US" sz="2800" baseline="0" dirty="0"/>
                        <a:t> </a:t>
                      </a:r>
                      <a:r>
                        <a:rPr lang="en-US" sz="2800" b="1" dirty="0"/>
                        <a:t>Lower</a:t>
                      </a:r>
                    </a:p>
                  </a:txBody>
                  <a:tcPr/>
                </a:tc>
                <a:tc>
                  <a:txBody>
                    <a:bodyPr/>
                    <a:lstStyle/>
                    <a:p>
                      <a:r>
                        <a:rPr lang="en-US" sz="2800" dirty="0"/>
                        <a:t>Quality of Interactions </a:t>
                      </a:r>
                    </a:p>
                    <a:p>
                      <a:r>
                        <a:rPr lang="en-US" sz="2800" b="1" dirty="0"/>
                        <a:t>Lower</a:t>
                      </a:r>
                    </a:p>
                  </a:txBody>
                  <a:tcPr/>
                </a:tc>
                <a:extLst>
                  <a:ext uri="{0D108BD9-81ED-4DB2-BD59-A6C34878D82A}">
                    <a16:rowId xmlns:a16="http://schemas.microsoft.com/office/drawing/2014/main" val="10001"/>
                  </a:ext>
                </a:extLst>
              </a:tr>
            </a:tbl>
          </a:graphicData>
        </a:graphic>
      </p:graphicFrame>
      <p:sp>
        <p:nvSpPr>
          <p:cNvPr id="6" name="Left-Right Arrow 5"/>
          <p:cNvSpPr/>
          <p:nvPr/>
        </p:nvSpPr>
        <p:spPr>
          <a:xfrm>
            <a:off x="3290887" y="5213350"/>
            <a:ext cx="5610225" cy="9525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7" name="TextBox 6"/>
          <p:cNvSpPr txBox="1"/>
          <p:nvPr/>
        </p:nvSpPr>
        <p:spPr>
          <a:xfrm>
            <a:off x="5143499" y="5489545"/>
            <a:ext cx="1485900" cy="400110"/>
          </a:xfrm>
          <a:prstGeom prst="rect">
            <a:avLst/>
          </a:prstGeom>
          <a:noFill/>
        </p:spPr>
        <p:txBody>
          <a:bodyPr wrap="square" rtlCol="0">
            <a:spAutoFit/>
          </a:bodyPr>
          <a:lstStyle/>
          <a:p>
            <a:r>
              <a:rPr lang="en-US" sz="2000" b="1" dirty="0">
                <a:solidFill>
                  <a:prstClr val="white"/>
                </a:solidFill>
                <a:latin typeface="Calibri"/>
              </a:rPr>
              <a:t>Correlation</a:t>
            </a:r>
          </a:p>
        </p:txBody>
      </p:sp>
      <p:sp>
        <p:nvSpPr>
          <p:cNvPr id="9" name="TextBox 8"/>
          <p:cNvSpPr txBox="1"/>
          <p:nvPr/>
        </p:nvSpPr>
        <p:spPr>
          <a:xfrm>
            <a:off x="1426368" y="2029678"/>
            <a:ext cx="8758237" cy="954107"/>
          </a:xfrm>
          <a:prstGeom prst="rect">
            <a:avLst/>
          </a:prstGeom>
          <a:noFill/>
        </p:spPr>
        <p:txBody>
          <a:bodyPr wrap="square" rtlCol="0">
            <a:spAutoFit/>
          </a:bodyPr>
          <a:lstStyle/>
          <a:p>
            <a:pPr marL="285750" indent="-285750" algn="ctr">
              <a:buFont typeface="Arial" charset="0"/>
              <a:buChar char="•"/>
            </a:pPr>
            <a:r>
              <a:rPr lang="en-US" sz="2800" dirty="0">
                <a:solidFill>
                  <a:prstClr val="black"/>
                </a:solidFill>
                <a:latin typeface="Calibri"/>
              </a:rPr>
              <a:t>No correlation for First Year Students</a:t>
            </a:r>
          </a:p>
          <a:p>
            <a:pPr marL="285750" indent="-285750" algn="ctr">
              <a:buFont typeface="Arial" charset="0"/>
              <a:buChar char="•"/>
            </a:pPr>
            <a:r>
              <a:rPr lang="en-US" sz="2800" b="1" dirty="0">
                <a:solidFill>
                  <a:prstClr val="black"/>
                </a:solidFill>
                <a:latin typeface="Calibri"/>
              </a:rPr>
              <a:t>Significant correlation for Seniors</a:t>
            </a:r>
            <a:endParaRPr lang="en-US" sz="2800" dirty="0">
              <a:solidFill>
                <a:prstClr val="black"/>
              </a:solidFill>
              <a:latin typeface="Calibri"/>
            </a:endParaRPr>
          </a:p>
        </p:txBody>
      </p:sp>
    </p:spTree>
    <p:extLst>
      <p:ext uri="{BB962C8B-B14F-4D97-AF65-F5344CB8AC3E}">
        <p14:creationId xmlns:p14="http://schemas.microsoft.com/office/powerpoint/2010/main" val="20948781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1"/>
          <p:cNvSpPr>
            <a:spLocks noGrp="1" noChangeArrowheads="1"/>
          </p:cNvSpPr>
          <p:nvPr>
            <p:ph type="title"/>
          </p:nvPr>
        </p:nvSpPr>
        <p:spPr>
          <a:xfrm>
            <a:off x="838200" y="343544"/>
            <a:ext cx="10515600" cy="1325563"/>
          </a:xfrm>
        </p:spPr>
        <p:txBody>
          <a:bodyPr>
            <a:normAutofit/>
          </a:bodyPr>
          <a:lstStyle/>
          <a:p>
            <a:pPr algn="ctr"/>
            <a:r>
              <a:rPr lang="en-US" altLang="en-US" b="1" dirty="0"/>
              <a:t>NSSE Engagement Indicators</a:t>
            </a:r>
          </a:p>
        </p:txBody>
      </p:sp>
      <p:sp>
        <p:nvSpPr>
          <p:cNvPr id="67587" name="Text Box 21"/>
          <p:cNvSpPr txBox="1">
            <a:spLocks noChangeArrowheads="1"/>
          </p:cNvSpPr>
          <p:nvPr/>
        </p:nvSpPr>
        <p:spPr bwMode="auto">
          <a:xfrm>
            <a:off x="6523038" y="5093784"/>
            <a:ext cx="2590800" cy="701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0099"/>
              </a:buClr>
              <a:buFont typeface="Wingdings" pitchFamily="2" charset="2"/>
              <a:buChar char="§"/>
              <a:defRPr sz="3000">
                <a:solidFill>
                  <a:srgbClr val="000099"/>
                </a:solidFill>
                <a:latin typeface="Frutiger Linotype" pitchFamily="34" charset="0"/>
                <a:ea typeface="Osaka"/>
                <a:cs typeface="Osaka"/>
              </a:defRPr>
            </a:lvl1pPr>
            <a:lvl2pPr marL="742950" indent="-285750" eaLnBrk="0" hangingPunct="0">
              <a:spcBef>
                <a:spcPct val="20000"/>
              </a:spcBef>
              <a:buClr>
                <a:schemeClr val="tx1"/>
              </a:buClr>
              <a:buFont typeface="Wingdings" pitchFamily="2" charset="2"/>
              <a:buChar char="§"/>
              <a:defRPr sz="2600">
                <a:solidFill>
                  <a:schemeClr val="tx1"/>
                </a:solidFill>
                <a:latin typeface="Frutiger Linotype" pitchFamily="34" charset="0"/>
                <a:ea typeface="Osaka"/>
                <a:cs typeface="Osaka"/>
              </a:defRPr>
            </a:lvl2pPr>
            <a:lvl3pPr marL="1143000" indent="-228600" eaLnBrk="0" hangingPunct="0">
              <a:spcBef>
                <a:spcPct val="20000"/>
              </a:spcBef>
              <a:buClr>
                <a:srgbClr val="740D09"/>
              </a:buClr>
              <a:buChar char="•"/>
              <a:defRPr sz="2200">
                <a:solidFill>
                  <a:srgbClr val="AC150D"/>
                </a:solidFill>
                <a:latin typeface="Frutiger Linotype" pitchFamily="34" charset="0"/>
                <a:ea typeface="Osaka"/>
                <a:cs typeface="Osaka"/>
              </a:defRPr>
            </a:lvl3pPr>
            <a:lvl4pPr marL="1600200" indent="-228600" eaLnBrk="0" hangingPunct="0">
              <a:spcBef>
                <a:spcPct val="20000"/>
              </a:spcBef>
              <a:buChar char="–"/>
              <a:defRPr sz="2000">
                <a:solidFill>
                  <a:srgbClr val="000099"/>
                </a:solidFill>
                <a:latin typeface="Frutiger Linotype" pitchFamily="34" charset="0"/>
                <a:ea typeface="Osaka"/>
                <a:cs typeface="Osaka"/>
              </a:defRPr>
            </a:lvl4pPr>
            <a:lvl5pPr marL="2057400" indent="-228600" eaLnBrk="0" hangingPunct="0">
              <a:spcBef>
                <a:spcPct val="20000"/>
              </a:spcBef>
              <a:buChar char="»"/>
              <a:defRPr sz="1400">
                <a:solidFill>
                  <a:schemeClr val="tx1"/>
                </a:solidFill>
                <a:latin typeface="Frutiger Linotype" pitchFamily="34" charset="0"/>
                <a:ea typeface="Osaka"/>
                <a:cs typeface="Osaka"/>
              </a:defRPr>
            </a:lvl5pPr>
            <a:lvl6pPr marL="25146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6pPr>
            <a:lvl7pPr marL="29718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7pPr>
            <a:lvl8pPr marL="34290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8pPr>
            <a:lvl9pPr marL="38862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9pPr>
          </a:lstStyle>
          <a:p>
            <a:pPr algn="ctr" eaLnBrk="1" hangingPunct="1">
              <a:spcBef>
                <a:spcPct val="50000"/>
              </a:spcBef>
              <a:buClrTx/>
              <a:buFontTx/>
              <a:buNone/>
            </a:pPr>
            <a:r>
              <a:rPr lang="en-US" altLang="en-US" sz="2000" b="1" dirty="0">
                <a:solidFill>
                  <a:schemeClr val="bg1"/>
                </a:solidFill>
              </a:rPr>
              <a:t>Student – Faculty Interaction</a:t>
            </a:r>
          </a:p>
        </p:txBody>
      </p:sp>
      <p:sp>
        <p:nvSpPr>
          <p:cNvPr id="2" name="Slide Number Placeholder 1"/>
          <p:cNvSpPr>
            <a:spLocks noGrp="1"/>
          </p:cNvSpPr>
          <p:nvPr>
            <p:ph type="sldNum" sz="quarter" idx="12"/>
          </p:nvPr>
        </p:nvSpPr>
        <p:spPr/>
        <p:txBody>
          <a:bodyPr/>
          <a:lstStyle/>
          <a:p>
            <a:fld id="{CD758311-12B7-E249-94B9-B1A30BD9B35E}" type="slidenum">
              <a:rPr lang="en-US" smtClean="0"/>
              <a:t>12</a:t>
            </a:fld>
            <a:endParaRPr lang="en-US"/>
          </a:p>
        </p:txBody>
      </p:sp>
      <p:sp>
        <p:nvSpPr>
          <p:cNvPr id="3" name="TextBox 2"/>
          <p:cNvSpPr txBox="1"/>
          <p:nvPr/>
        </p:nvSpPr>
        <p:spPr>
          <a:xfrm>
            <a:off x="2223773" y="1193562"/>
            <a:ext cx="7708900" cy="1077218"/>
          </a:xfrm>
          <a:prstGeom prst="rect">
            <a:avLst/>
          </a:prstGeom>
          <a:noFill/>
        </p:spPr>
        <p:txBody>
          <a:bodyPr wrap="square" rtlCol="0">
            <a:spAutoFit/>
          </a:bodyPr>
          <a:lstStyle/>
          <a:p>
            <a:pPr algn="ctr"/>
            <a:r>
              <a:rPr lang="en-US" sz="3200" dirty="0"/>
              <a:t>Comparing Historically Underrepresented Students (HURS) with Non- HURS</a:t>
            </a:r>
          </a:p>
        </p:txBody>
      </p:sp>
      <p:graphicFrame>
        <p:nvGraphicFramePr>
          <p:cNvPr id="5" name="Table 4"/>
          <p:cNvGraphicFramePr>
            <a:graphicFrameLocks noGrp="1"/>
          </p:cNvGraphicFramePr>
          <p:nvPr>
            <p:extLst/>
          </p:nvPr>
        </p:nvGraphicFramePr>
        <p:xfrm>
          <a:off x="1162050" y="2881638"/>
          <a:ext cx="9867900" cy="1756629"/>
        </p:xfrm>
        <a:graphic>
          <a:graphicData uri="http://schemas.openxmlformats.org/drawingml/2006/table">
            <a:tbl>
              <a:tblPr firstRow="1" bandRow="1">
                <a:tableStyleId>{5C22544A-7EE6-4342-B048-85BDC9FD1C3A}</a:tableStyleId>
              </a:tblPr>
              <a:tblGrid>
                <a:gridCol w="4940756">
                  <a:extLst>
                    <a:ext uri="{9D8B030D-6E8A-4147-A177-3AD203B41FA5}">
                      <a16:colId xmlns:a16="http://schemas.microsoft.com/office/drawing/2014/main" val="20000"/>
                    </a:ext>
                  </a:extLst>
                </a:gridCol>
                <a:gridCol w="4927144">
                  <a:extLst>
                    <a:ext uri="{9D8B030D-6E8A-4147-A177-3AD203B41FA5}">
                      <a16:colId xmlns:a16="http://schemas.microsoft.com/office/drawing/2014/main" val="20001"/>
                    </a:ext>
                  </a:extLst>
                </a:gridCol>
              </a:tblGrid>
              <a:tr h="567909">
                <a:tc>
                  <a:txBody>
                    <a:bodyPr/>
                    <a:lstStyle/>
                    <a:p>
                      <a:r>
                        <a:rPr lang="en-US" sz="2400" dirty="0"/>
                        <a:t>First</a:t>
                      </a:r>
                      <a:r>
                        <a:rPr lang="en-US" sz="2400" baseline="0" dirty="0"/>
                        <a:t> Year Students</a:t>
                      </a:r>
                      <a:endParaRPr lang="en-US" sz="2400" dirty="0"/>
                    </a:p>
                  </a:txBody>
                  <a:tcPr/>
                </a:tc>
                <a:tc>
                  <a:txBody>
                    <a:bodyPr/>
                    <a:lstStyle/>
                    <a:p>
                      <a:r>
                        <a:rPr lang="en-US" sz="2400" dirty="0"/>
                        <a:t>Seniors</a:t>
                      </a:r>
                    </a:p>
                  </a:txBody>
                  <a:tcPr/>
                </a:tc>
                <a:extLst>
                  <a:ext uri="{0D108BD9-81ED-4DB2-BD59-A6C34878D82A}">
                    <a16:rowId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t>No</a:t>
                      </a:r>
                      <a:r>
                        <a:rPr lang="en-US" sz="2400" baseline="0" dirty="0"/>
                        <a:t> significant difference</a:t>
                      </a:r>
                      <a:endParaRPr lang="en-US" sz="2400" dirty="0"/>
                    </a:p>
                    <a:p>
                      <a:r>
                        <a:rPr lang="en-US" sz="2400" dirty="0"/>
                        <a:t>on</a:t>
                      </a:r>
                      <a:r>
                        <a:rPr lang="en-US" sz="2400" baseline="0" dirty="0"/>
                        <a:t> any Engagement Indicator</a:t>
                      </a:r>
                      <a:endParaRPr lang="en-US" sz="2400" dirty="0"/>
                    </a:p>
                  </a:txBody>
                  <a:tcPr/>
                </a:tc>
                <a:tc>
                  <a:txBody>
                    <a:bodyPr/>
                    <a:lstStyle/>
                    <a:p>
                      <a:r>
                        <a:rPr lang="en-US" sz="2400" dirty="0"/>
                        <a:t>One Significant</a:t>
                      </a:r>
                      <a:r>
                        <a:rPr lang="en-US" sz="2400" baseline="0" dirty="0"/>
                        <a:t> Difference</a:t>
                      </a:r>
                    </a:p>
                    <a:p>
                      <a:r>
                        <a:rPr lang="en-US" sz="2400" b="1" baseline="0" dirty="0"/>
                        <a:t>Discussions with Diverse Others </a:t>
                      </a:r>
                      <a:r>
                        <a:rPr lang="en-US" sz="2400" b="0" baseline="0" dirty="0"/>
                        <a:t>(HURS lower)</a:t>
                      </a:r>
                      <a:endParaRPr lang="en-US" sz="2400" b="0"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331559829"/>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1"/>
          <p:cNvSpPr>
            <a:spLocks noGrp="1" noChangeArrowheads="1"/>
          </p:cNvSpPr>
          <p:nvPr>
            <p:ph type="title"/>
          </p:nvPr>
        </p:nvSpPr>
        <p:spPr>
          <a:xfrm>
            <a:off x="838200" y="0"/>
            <a:ext cx="10515600" cy="1325563"/>
          </a:xfrm>
        </p:spPr>
        <p:txBody>
          <a:bodyPr>
            <a:normAutofit/>
          </a:bodyPr>
          <a:lstStyle/>
          <a:p>
            <a:pPr algn="ctr"/>
            <a:r>
              <a:rPr lang="en-US" altLang="en-US" b="1" dirty="0"/>
              <a:t>NSSE Engagement Indicators</a:t>
            </a:r>
          </a:p>
        </p:txBody>
      </p:sp>
      <p:sp>
        <p:nvSpPr>
          <p:cNvPr id="67587" name="Text Box 21"/>
          <p:cNvSpPr txBox="1">
            <a:spLocks noChangeArrowheads="1"/>
          </p:cNvSpPr>
          <p:nvPr/>
        </p:nvSpPr>
        <p:spPr bwMode="auto">
          <a:xfrm>
            <a:off x="6523038" y="5093784"/>
            <a:ext cx="2590800" cy="701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0099"/>
              </a:buClr>
              <a:buFont typeface="Wingdings" pitchFamily="2" charset="2"/>
              <a:buChar char="§"/>
              <a:defRPr sz="3000">
                <a:solidFill>
                  <a:srgbClr val="000099"/>
                </a:solidFill>
                <a:latin typeface="Frutiger Linotype" pitchFamily="34" charset="0"/>
                <a:ea typeface="Osaka"/>
                <a:cs typeface="Osaka"/>
              </a:defRPr>
            </a:lvl1pPr>
            <a:lvl2pPr marL="742950" indent="-285750" eaLnBrk="0" hangingPunct="0">
              <a:spcBef>
                <a:spcPct val="20000"/>
              </a:spcBef>
              <a:buClr>
                <a:schemeClr val="tx1"/>
              </a:buClr>
              <a:buFont typeface="Wingdings" pitchFamily="2" charset="2"/>
              <a:buChar char="§"/>
              <a:defRPr sz="2600">
                <a:solidFill>
                  <a:schemeClr val="tx1"/>
                </a:solidFill>
                <a:latin typeface="Frutiger Linotype" pitchFamily="34" charset="0"/>
                <a:ea typeface="Osaka"/>
                <a:cs typeface="Osaka"/>
              </a:defRPr>
            </a:lvl2pPr>
            <a:lvl3pPr marL="1143000" indent="-228600" eaLnBrk="0" hangingPunct="0">
              <a:spcBef>
                <a:spcPct val="20000"/>
              </a:spcBef>
              <a:buClr>
                <a:srgbClr val="740D09"/>
              </a:buClr>
              <a:buChar char="•"/>
              <a:defRPr sz="2200">
                <a:solidFill>
                  <a:srgbClr val="AC150D"/>
                </a:solidFill>
                <a:latin typeface="Frutiger Linotype" pitchFamily="34" charset="0"/>
                <a:ea typeface="Osaka"/>
                <a:cs typeface="Osaka"/>
              </a:defRPr>
            </a:lvl3pPr>
            <a:lvl4pPr marL="1600200" indent="-228600" eaLnBrk="0" hangingPunct="0">
              <a:spcBef>
                <a:spcPct val="20000"/>
              </a:spcBef>
              <a:buChar char="–"/>
              <a:defRPr sz="2000">
                <a:solidFill>
                  <a:srgbClr val="000099"/>
                </a:solidFill>
                <a:latin typeface="Frutiger Linotype" pitchFamily="34" charset="0"/>
                <a:ea typeface="Osaka"/>
                <a:cs typeface="Osaka"/>
              </a:defRPr>
            </a:lvl4pPr>
            <a:lvl5pPr marL="2057400" indent="-228600" eaLnBrk="0" hangingPunct="0">
              <a:spcBef>
                <a:spcPct val="20000"/>
              </a:spcBef>
              <a:buChar char="»"/>
              <a:defRPr sz="1400">
                <a:solidFill>
                  <a:schemeClr val="tx1"/>
                </a:solidFill>
                <a:latin typeface="Frutiger Linotype" pitchFamily="34" charset="0"/>
                <a:ea typeface="Osaka"/>
                <a:cs typeface="Osaka"/>
              </a:defRPr>
            </a:lvl5pPr>
            <a:lvl6pPr marL="25146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6pPr>
            <a:lvl7pPr marL="29718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7pPr>
            <a:lvl8pPr marL="34290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8pPr>
            <a:lvl9pPr marL="38862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9pPr>
          </a:lstStyle>
          <a:p>
            <a:pPr algn="ctr" eaLnBrk="1" hangingPunct="1">
              <a:spcBef>
                <a:spcPct val="50000"/>
              </a:spcBef>
              <a:buClrTx/>
              <a:buFontTx/>
              <a:buNone/>
            </a:pPr>
            <a:r>
              <a:rPr lang="en-US" altLang="en-US" sz="2000" b="1" dirty="0">
                <a:solidFill>
                  <a:schemeClr val="bg1"/>
                </a:solidFill>
              </a:rPr>
              <a:t>Student – Faculty Interaction</a:t>
            </a:r>
          </a:p>
        </p:txBody>
      </p:sp>
      <p:sp>
        <p:nvSpPr>
          <p:cNvPr id="2" name="Slide Number Placeholder 1"/>
          <p:cNvSpPr>
            <a:spLocks noGrp="1"/>
          </p:cNvSpPr>
          <p:nvPr>
            <p:ph type="sldNum" sz="quarter" idx="12"/>
          </p:nvPr>
        </p:nvSpPr>
        <p:spPr/>
        <p:txBody>
          <a:bodyPr/>
          <a:lstStyle/>
          <a:p>
            <a:fld id="{CD758311-12B7-E249-94B9-B1A30BD9B35E}" type="slidenum">
              <a:rPr lang="en-US" smtClean="0"/>
              <a:t>13</a:t>
            </a:fld>
            <a:endParaRPr lang="en-US" dirty="0"/>
          </a:p>
        </p:txBody>
      </p:sp>
      <p:sp>
        <p:nvSpPr>
          <p:cNvPr id="3" name="TextBox 2"/>
          <p:cNvSpPr txBox="1"/>
          <p:nvPr/>
        </p:nvSpPr>
        <p:spPr>
          <a:xfrm>
            <a:off x="2223773" y="850018"/>
            <a:ext cx="7708900" cy="1077218"/>
          </a:xfrm>
          <a:prstGeom prst="rect">
            <a:avLst/>
          </a:prstGeom>
          <a:noFill/>
        </p:spPr>
        <p:txBody>
          <a:bodyPr wrap="square" rtlCol="0">
            <a:spAutoFit/>
          </a:bodyPr>
          <a:lstStyle/>
          <a:p>
            <a:pPr algn="ctr"/>
            <a:r>
              <a:rPr lang="en-US" sz="3200" dirty="0"/>
              <a:t>Comparing Historically Underrepresented Students (HURS) with Non-HURS</a:t>
            </a:r>
          </a:p>
        </p:txBody>
      </p:sp>
      <p:graphicFrame>
        <p:nvGraphicFramePr>
          <p:cNvPr id="4" name="Table 3">
            <a:extLst>
              <a:ext uri="{FF2B5EF4-FFF2-40B4-BE49-F238E27FC236}">
                <a16:creationId xmlns:a16="http://schemas.microsoft.com/office/drawing/2014/main" id="{CCA50A2D-841E-EA47-A9EA-85B5E9C0AA50}"/>
              </a:ext>
            </a:extLst>
          </p:cNvPr>
          <p:cNvGraphicFramePr>
            <a:graphicFrameLocks noGrp="1"/>
          </p:cNvGraphicFramePr>
          <p:nvPr/>
        </p:nvGraphicFramePr>
        <p:xfrm>
          <a:off x="261778" y="2293348"/>
          <a:ext cx="11595653" cy="3037840"/>
        </p:xfrm>
        <a:graphic>
          <a:graphicData uri="http://schemas.openxmlformats.org/drawingml/2006/table">
            <a:tbl>
              <a:tblPr firstRow="1" bandRow="1">
                <a:tableStyleId>{5C22544A-7EE6-4342-B048-85BDC9FD1C3A}</a:tableStyleId>
              </a:tblPr>
              <a:tblGrid>
                <a:gridCol w="8534400">
                  <a:extLst>
                    <a:ext uri="{9D8B030D-6E8A-4147-A177-3AD203B41FA5}">
                      <a16:colId xmlns:a16="http://schemas.microsoft.com/office/drawing/2014/main" val="3327148318"/>
                    </a:ext>
                  </a:extLst>
                </a:gridCol>
                <a:gridCol w="927653">
                  <a:extLst>
                    <a:ext uri="{9D8B030D-6E8A-4147-A177-3AD203B41FA5}">
                      <a16:colId xmlns:a16="http://schemas.microsoft.com/office/drawing/2014/main" val="3535465492"/>
                    </a:ext>
                  </a:extLst>
                </a:gridCol>
                <a:gridCol w="940904">
                  <a:extLst>
                    <a:ext uri="{9D8B030D-6E8A-4147-A177-3AD203B41FA5}">
                      <a16:colId xmlns:a16="http://schemas.microsoft.com/office/drawing/2014/main" val="3304700776"/>
                    </a:ext>
                  </a:extLst>
                </a:gridCol>
                <a:gridCol w="1192696">
                  <a:extLst>
                    <a:ext uri="{9D8B030D-6E8A-4147-A177-3AD203B41FA5}">
                      <a16:colId xmlns:a16="http://schemas.microsoft.com/office/drawing/2014/main" val="3151888402"/>
                    </a:ext>
                  </a:extLst>
                </a:gridCol>
              </a:tblGrid>
              <a:tr h="370840">
                <a:tc>
                  <a:txBody>
                    <a:bodyPr/>
                    <a:lstStyle/>
                    <a:p>
                      <a:endParaRPr lang="en-US" dirty="0"/>
                    </a:p>
                  </a:txBody>
                  <a:tcPr/>
                </a:tc>
                <a:tc>
                  <a:txBody>
                    <a:bodyPr/>
                    <a:lstStyle/>
                    <a:p>
                      <a:r>
                        <a:rPr lang="en-US" dirty="0"/>
                        <a:t>Seniors HURS*</a:t>
                      </a:r>
                    </a:p>
                  </a:txBody>
                  <a:tcPr/>
                </a:tc>
                <a:tc>
                  <a:txBody>
                    <a:bodyPr/>
                    <a:lstStyle/>
                    <a:p>
                      <a:r>
                        <a:rPr lang="en-US" dirty="0"/>
                        <a:t>Seniors Non-HURS*</a:t>
                      </a:r>
                    </a:p>
                  </a:txBody>
                  <a:tcPr/>
                </a:tc>
                <a:tc>
                  <a:txBody>
                    <a:bodyPr/>
                    <a:lstStyle/>
                    <a:p>
                      <a:r>
                        <a:rPr lang="en-US" dirty="0"/>
                        <a:t>Difference</a:t>
                      </a:r>
                    </a:p>
                  </a:txBody>
                  <a:tcPr/>
                </a:tc>
                <a:extLst>
                  <a:ext uri="{0D108BD9-81ED-4DB2-BD59-A6C34878D82A}">
                    <a16:rowId xmlns:a16="http://schemas.microsoft.com/office/drawing/2014/main" val="110728757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Engagement Indicator:</a:t>
                      </a:r>
                      <a:r>
                        <a:rPr lang="en-US" dirty="0"/>
                        <a:t> Discussion with Diverse Others</a:t>
                      </a:r>
                    </a:p>
                    <a:p>
                      <a:endParaRPr lang="en-US" dirty="0"/>
                    </a:p>
                  </a:txBody>
                  <a:tcPr/>
                </a:tc>
                <a:tc>
                  <a:txBody>
                    <a:bodyPr/>
                    <a:lstStyle/>
                    <a:p>
                      <a:r>
                        <a:rPr lang="en-US" dirty="0"/>
                        <a:t>30.07</a:t>
                      </a:r>
                    </a:p>
                  </a:txBody>
                  <a:tcPr/>
                </a:tc>
                <a:tc>
                  <a:txBody>
                    <a:bodyPr/>
                    <a:lstStyle/>
                    <a:p>
                      <a:r>
                        <a:rPr lang="en-US" dirty="0"/>
                        <a:t>37.71</a:t>
                      </a:r>
                    </a:p>
                  </a:txBody>
                  <a:tcPr/>
                </a:tc>
                <a:tc>
                  <a:txBody>
                    <a:bodyPr/>
                    <a:lstStyle/>
                    <a:p>
                      <a:r>
                        <a:rPr lang="en-US" dirty="0"/>
                        <a:t>7.64</a:t>
                      </a:r>
                    </a:p>
                  </a:txBody>
                  <a:tcPr/>
                </a:tc>
                <a:extLst>
                  <a:ext uri="{0D108BD9-81ED-4DB2-BD59-A6C34878D82A}">
                    <a16:rowId xmlns:a16="http://schemas.microsoft.com/office/drawing/2014/main" val="3541985871"/>
                  </a:ext>
                </a:extLst>
              </a:tr>
              <a:tr h="370840">
                <a:tc>
                  <a:txBody>
                    <a:bodyPr/>
                    <a:lstStyle/>
                    <a:p>
                      <a:r>
                        <a:rPr lang="en-US" b="1" dirty="0"/>
                        <a:t>Item:</a:t>
                      </a:r>
                      <a:r>
                        <a:rPr lang="en-US" dirty="0"/>
                        <a:t> Had discussions with people of a race and ethnicity other than their own</a:t>
                      </a:r>
                    </a:p>
                  </a:txBody>
                  <a:tcPr/>
                </a:tc>
                <a:tc>
                  <a:txBody>
                    <a:bodyPr/>
                    <a:lstStyle/>
                    <a:p>
                      <a:r>
                        <a:rPr lang="en-US" dirty="0"/>
                        <a:t>2.70</a:t>
                      </a:r>
                    </a:p>
                  </a:txBody>
                  <a:tcPr/>
                </a:tc>
                <a:tc>
                  <a:txBody>
                    <a:bodyPr/>
                    <a:lstStyle/>
                    <a:p>
                      <a:r>
                        <a:rPr lang="en-US" dirty="0"/>
                        <a:t>3.09</a:t>
                      </a:r>
                    </a:p>
                  </a:txBody>
                  <a:tcPr/>
                </a:tc>
                <a:tc>
                  <a:txBody>
                    <a:bodyPr/>
                    <a:lstStyle/>
                    <a:p>
                      <a:r>
                        <a:rPr lang="en-US" dirty="0"/>
                        <a:t>0.39</a:t>
                      </a:r>
                    </a:p>
                  </a:txBody>
                  <a:tcPr/>
                </a:tc>
                <a:extLst>
                  <a:ext uri="{0D108BD9-81ED-4DB2-BD59-A6C34878D82A}">
                    <a16:rowId xmlns:a16="http://schemas.microsoft.com/office/drawing/2014/main" val="1593214274"/>
                  </a:ext>
                </a:extLst>
              </a:tr>
              <a:tr h="370840">
                <a:tc>
                  <a:txBody>
                    <a:bodyPr/>
                    <a:lstStyle/>
                    <a:p>
                      <a:r>
                        <a:rPr lang="en-US" b="1" dirty="0"/>
                        <a:t>Item:</a:t>
                      </a:r>
                      <a:r>
                        <a:rPr lang="en-US" dirty="0"/>
                        <a:t> Had discussions with people from an economic background other than their own</a:t>
                      </a:r>
                    </a:p>
                  </a:txBody>
                  <a:tcPr/>
                </a:tc>
                <a:tc>
                  <a:txBody>
                    <a:bodyPr/>
                    <a:lstStyle/>
                    <a:p>
                      <a:r>
                        <a:rPr lang="en-US" dirty="0"/>
                        <a:t>2.67</a:t>
                      </a:r>
                    </a:p>
                  </a:txBody>
                  <a:tcPr/>
                </a:tc>
                <a:tc>
                  <a:txBody>
                    <a:bodyPr/>
                    <a:lstStyle/>
                    <a:p>
                      <a:r>
                        <a:rPr lang="en-US" dirty="0"/>
                        <a:t>2.96</a:t>
                      </a:r>
                    </a:p>
                  </a:txBody>
                  <a:tcPr/>
                </a:tc>
                <a:tc>
                  <a:txBody>
                    <a:bodyPr/>
                    <a:lstStyle/>
                    <a:p>
                      <a:r>
                        <a:rPr lang="en-US" dirty="0"/>
                        <a:t>0.29</a:t>
                      </a:r>
                    </a:p>
                  </a:txBody>
                  <a:tcPr/>
                </a:tc>
                <a:extLst>
                  <a:ext uri="{0D108BD9-81ED-4DB2-BD59-A6C34878D82A}">
                    <a16:rowId xmlns:a16="http://schemas.microsoft.com/office/drawing/2014/main" val="851267960"/>
                  </a:ext>
                </a:extLst>
              </a:tr>
              <a:tr h="370840">
                <a:tc>
                  <a:txBody>
                    <a:bodyPr/>
                    <a:lstStyle/>
                    <a:p>
                      <a:r>
                        <a:rPr lang="en-US" b="1" dirty="0"/>
                        <a:t>Item:</a:t>
                      </a:r>
                      <a:r>
                        <a:rPr lang="en-US" dirty="0"/>
                        <a:t> Had discussions with people with religious beliefs other than their own</a:t>
                      </a:r>
                    </a:p>
                  </a:txBody>
                  <a:tcPr/>
                </a:tc>
                <a:tc>
                  <a:txBody>
                    <a:bodyPr/>
                    <a:lstStyle/>
                    <a:p>
                      <a:r>
                        <a:rPr lang="en-US" dirty="0"/>
                        <a:t>2.49</a:t>
                      </a:r>
                    </a:p>
                  </a:txBody>
                  <a:tcPr/>
                </a:tc>
                <a:tc>
                  <a:txBody>
                    <a:bodyPr/>
                    <a:lstStyle/>
                    <a:p>
                      <a:r>
                        <a:rPr lang="en-US" dirty="0"/>
                        <a:t>2.71</a:t>
                      </a:r>
                    </a:p>
                  </a:txBody>
                  <a:tcPr/>
                </a:tc>
                <a:tc>
                  <a:txBody>
                    <a:bodyPr/>
                    <a:lstStyle/>
                    <a:p>
                      <a:r>
                        <a:rPr lang="en-US" dirty="0"/>
                        <a:t>0.22</a:t>
                      </a:r>
                    </a:p>
                  </a:txBody>
                  <a:tcPr/>
                </a:tc>
                <a:extLst>
                  <a:ext uri="{0D108BD9-81ED-4DB2-BD59-A6C34878D82A}">
                    <a16:rowId xmlns:a16="http://schemas.microsoft.com/office/drawing/2014/main" val="2526241715"/>
                  </a:ext>
                </a:extLst>
              </a:tr>
              <a:tr h="370840">
                <a:tc>
                  <a:txBody>
                    <a:bodyPr/>
                    <a:lstStyle/>
                    <a:p>
                      <a:r>
                        <a:rPr lang="en-US" b="1" dirty="0"/>
                        <a:t>Item:</a:t>
                      </a:r>
                      <a:r>
                        <a:rPr lang="en-US" dirty="0"/>
                        <a:t> Had discussions with people with political views other than their own</a:t>
                      </a:r>
                    </a:p>
                  </a:txBody>
                  <a:tcPr/>
                </a:tc>
                <a:tc>
                  <a:txBody>
                    <a:bodyPr/>
                    <a:lstStyle/>
                    <a:p>
                      <a:r>
                        <a:rPr lang="en-US" dirty="0"/>
                        <a:t>2.31</a:t>
                      </a:r>
                    </a:p>
                  </a:txBody>
                  <a:tcPr/>
                </a:tc>
                <a:tc>
                  <a:txBody>
                    <a:bodyPr/>
                    <a:lstStyle/>
                    <a:p>
                      <a:r>
                        <a:rPr lang="en-US" dirty="0"/>
                        <a:t>2.70</a:t>
                      </a:r>
                    </a:p>
                  </a:txBody>
                  <a:tcPr/>
                </a:tc>
                <a:tc>
                  <a:txBody>
                    <a:bodyPr/>
                    <a:lstStyle/>
                    <a:p>
                      <a:r>
                        <a:rPr lang="en-US" dirty="0"/>
                        <a:t>0.39</a:t>
                      </a:r>
                    </a:p>
                  </a:txBody>
                  <a:tcPr/>
                </a:tc>
                <a:extLst>
                  <a:ext uri="{0D108BD9-81ED-4DB2-BD59-A6C34878D82A}">
                    <a16:rowId xmlns:a16="http://schemas.microsoft.com/office/drawing/2014/main" val="3987623017"/>
                  </a:ext>
                </a:extLst>
              </a:tr>
            </a:tbl>
          </a:graphicData>
        </a:graphic>
      </p:graphicFrame>
      <p:sp>
        <p:nvSpPr>
          <p:cNvPr id="6" name="TextBox 5">
            <a:extLst>
              <a:ext uri="{FF2B5EF4-FFF2-40B4-BE49-F238E27FC236}">
                <a16:creationId xmlns:a16="http://schemas.microsoft.com/office/drawing/2014/main" id="{16C5AEF0-1152-A64F-BD34-75C658DB7BCC}"/>
              </a:ext>
            </a:extLst>
          </p:cNvPr>
          <p:cNvSpPr txBox="1"/>
          <p:nvPr/>
        </p:nvSpPr>
        <p:spPr>
          <a:xfrm>
            <a:off x="518615" y="5459896"/>
            <a:ext cx="11081981" cy="369332"/>
          </a:xfrm>
          <a:prstGeom prst="rect">
            <a:avLst/>
          </a:prstGeom>
          <a:noFill/>
        </p:spPr>
        <p:txBody>
          <a:bodyPr wrap="square" rtlCol="0">
            <a:spAutoFit/>
          </a:bodyPr>
          <a:lstStyle/>
          <a:p>
            <a:r>
              <a:rPr lang="en-US" dirty="0"/>
              <a:t>*Engagement Indicator scores are converted and expressed on a 60-point scale whereas items are on a 4-point scale.</a:t>
            </a:r>
          </a:p>
        </p:txBody>
      </p:sp>
    </p:spTree>
    <p:extLst>
      <p:ext uri="{BB962C8B-B14F-4D97-AF65-F5344CB8AC3E}">
        <p14:creationId xmlns:p14="http://schemas.microsoft.com/office/powerpoint/2010/main" val="2056451756"/>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Questions to consider</a:t>
            </a:r>
            <a:r>
              <a:rPr lang="mr-IN" b="1" dirty="0"/>
              <a:t>…</a:t>
            </a:r>
            <a:r>
              <a:rPr lang="en-US" b="1" dirty="0"/>
              <a:t>.</a:t>
            </a:r>
          </a:p>
        </p:txBody>
      </p:sp>
      <p:sp>
        <p:nvSpPr>
          <p:cNvPr id="3" name="Content Placeholder 2"/>
          <p:cNvSpPr>
            <a:spLocks noGrp="1"/>
          </p:cNvSpPr>
          <p:nvPr>
            <p:ph idx="1"/>
          </p:nvPr>
        </p:nvSpPr>
        <p:spPr/>
        <p:txBody>
          <a:bodyPr>
            <a:normAutofit fontScale="92500"/>
          </a:bodyPr>
          <a:lstStyle/>
          <a:p>
            <a:pPr marL="514350" indent="-514350">
              <a:buFont typeface="+mj-lt"/>
              <a:buAutoNum type="arabicPeriod"/>
            </a:pPr>
            <a:r>
              <a:rPr lang="en-US" sz="3600" dirty="0"/>
              <a:t>Given the Gallaudet mission, what results do you </a:t>
            </a:r>
            <a:r>
              <a:rPr lang="en-US" sz="3600" i="1" dirty="0"/>
              <a:t>want</a:t>
            </a:r>
            <a:r>
              <a:rPr lang="en-US" sz="3600" dirty="0"/>
              <a:t> to see on NSSE?</a:t>
            </a:r>
          </a:p>
          <a:p>
            <a:pPr marL="514350" indent="-514350">
              <a:buFont typeface="+mj-lt"/>
              <a:buAutoNum type="arabicPeriod"/>
            </a:pPr>
            <a:r>
              <a:rPr lang="en-US" sz="3600" dirty="0"/>
              <a:t>Given your observations and understanding of Gallaudet students, what results do you </a:t>
            </a:r>
            <a:r>
              <a:rPr lang="en-US" sz="3600" i="1" dirty="0"/>
              <a:t>expect</a:t>
            </a:r>
            <a:r>
              <a:rPr lang="en-US" sz="3600" dirty="0"/>
              <a:t> to see?</a:t>
            </a:r>
          </a:p>
          <a:p>
            <a:pPr marL="514350" indent="-514350">
              <a:buFont typeface="+mj-lt"/>
              <a:buAutoNum type="arabicPeriod"/>
            </a:pPr>
            <a:r>
              <a:rPr lang="en-US" sz="3600" dirty="0"/>
              <a:t>How and in what ways can Gallaudet improve students’ discussions with diverse others?</a:t>
            </a:r>
          </a:p>
          <a:p>
            <a:pPr marL="514350" indent="-514350">
              <a:buFont typeface="+mj-lt"/>
              <a:buAutoNum type="arabicPeriod"/>
            </a:pPr>
            <a:r>
              <a:rPr lang="en-US" sz="3600" dirty="0"/>
              <a:t>What strategies can Gallaudet implement to improve students’ discussions with diverse others? </a:t>
            </a:r>
          </a:p>
          <a:p>
            <a:pPr marL="514350" indent="-514350">
              <a:buFont typeface="+mj-lt"/>
              <a:buAutoNum type="arabicPeriod"/>
            </a:pPr>
            <a:endParaRPr lang="en-US" sz="3600" dirty="0"/>
          </a:p>
        </p:txBody>
      </p:sp>
      <p:sp>
        <p:nvSpPr>
          <p:cNvPr id="4" name="Slide Number Placeholder 3"/>
          <p:cNvSpPr>
            <a:spLocks noGrp="1"/>
          </p:cNvSpPr>
          <p:nvPr>
            <p:ph type="sldNum" sz="quarter" idx="12"/>
          </p:nvPr>
        </p:nvSpPr>
        <p:spPr/>
        <p:txBody>
          <a:bodyPr/>
          <a:lstStyle/>
          <a:p>
            <a:fld id="{CD758311-12B7-E249-94B9-B1A30BD9B35E}" type="slidenum">
              <a:rPr lang="en-US" smtClean="0"/>
              <a:t>14</a:t>
            </a:fld>
            <a:endParaRPr lang="en-US"/>
          </a:p>
        </p:txBody>
      </p:sp>
      <p:pic>
        <p:nvPicPr>
          <p:cNvPr id="5" name="Picture 4"/>
          <p:cNvPicPr>
            <a:picLocks noChangeAspect="1"/>
          </p:cNvPicPr>
          <p:nvPr/>
        </p:nvPicPr>
        <p:blipFill>
          <a:blip r:embed="rId2"/>
          <a:stretch>
            <a:fillRect/>
          </a:stretch>
        </p:blipFill>
        <p:spPr>
          <a:xfrm>
            <a:off x="9382538" y="5686499"/>
            <a:ext cx="1791689" cy="625401"/>
          </a:xfrm>
          <a:prstGeom prst="rect">
            <a:avLst/>
          </a:prstGeom>
        </p:spPr>
      </p:pic>
    </p:spTree>
    <p:extLst>
      <p:ext uri="{BB962C8B-B14F-4D97-AF65-F5344CB8AC3E}">
        <p14:creationId xmlns:p14="http://schemas.microsoft.com/office/powerpoint/2010/main" val="7490076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Continued Discussion</a:t>
            </a:r>
            <a:r>
              <a:rPr lang="mr-IN" b="1" dirty="0"/>
              <a:t>…</a:t>
            </a:r>
            <a:r>
              <a:rPr lang="en-US" b="1" dirty="0"/>
              <a:t>.</a:t>
            </a:r>
          </a:p>
        </p:txBody>
      </p:sp>
      <p:sp>
        <p:nvSpPr>
          <p:cNvPr id="3" name="Content Placeholder 2"/>
          <p:cNvSpPr>
            <a:spLocks noGrp="1"/>
          </p:cNvSpPr>
          <p:nvPr>
            <p:ph idx="1"/>
          </p:nvPr>
        </p:nvSpPr>
        <p:spPr/>
        <p:txBody>
          <a:bodyPr>
            <a:normAutofit/>
          </a:bodyPr>
          <a:lstStyle/>
          <a:p>
            <a:pPr marL="0" indent="0" algn="ctr">
              <a:buNone/>
            </a:pPr>
            <a:r>
              <a:rPr lang="en-US" sz="3600" dirty="0"/>
              <a:t>Tuesday, August 21</a:t>
            </a:r>
            <a:r>
              <a:rPr lang="en-US" sz="3600" baseline="30000" dirty="0"/>
              <a:t>st</a:t>
            </a:r>
            <a:r>
              <a:rPr lang="en-US" sz="3600" dirty="0"/>
              <a:t> at 10:30am to Noon</a:t>
            </a:r>
          </a:p>
          <a:p>
            <a:pPr marL="0" indent="0" algn="ctr">
              <a:buNone/>
            </a:pPr>
            <a:endParaRPr lang="en-US" sz="3600" dirty="0"/>
          </a:p>
          <a:p>
            <a:pPr marL="0" indent="0" algn="ctr">
              <a:buNone/>
            </a:pPr>
            <a:r>
              <a:rPr lang="en-US" sz="3600" dirty="0"/>
              <a:t>Strategies for Key Indicators: </a:t>
            </a:r>
            <a:br>
              <a:rPr lang="en-US" sz="3600" dirty="0"/>
            </a:br>
            <a:r>
              <a:rPr lang="en-US" sz="3600" dirty="0"/>
              <a:t>Discussions with Diverse Others</a:t>
            </a:r>
          </a:p>
          <a:p>
            <a:pPr marL="0" indent="0" algn="ctr">
              <a:buNone/>
            </a:pPr>
            <a:endParaRPr lang="en-US" sz="3600" dirty="0"/>
          </a:p>
          <a:p>
            <a:pPr marL="0" indent="0" algn="ctr">
              <a:buNone/>
            </a:pPr>
            <a:r>
              <a:rPr lang="en-US" sz="3600" dirty="0"/>
              <a:t>Room: MLCB 220 (E-Learning Lab)</a:t>
            </a:r>
          </a:p>
        </p:txBody>
      </p:sp>
      <p:sp>
        <p:nvSpPr>
          <p:cNvPr id="4" name="Slide Number Placeholder 3"/>
          <p:cNvSpPr>
            <a:spLocks noGrp="1"/>
          </p:cNvSpPr>
          <p:nvPr>
            <p:ph type="sldNum" sz="quarter" idx="12"/>
          </p:nvPr>
        </p:nvSpPr>
        <p:spPr/>
        <p:txBody>
          <a:bodyPr/>
          <a:lstStyle/>
          <a:p>
            <a:fld id="{CD758311-12B7-E249-94B9-B1A30BD9B35E}" type="slidenum">
              <a:rPr lang="en-US" smtClean="0"/>
              <a:t>15</a:t>
            </a:fld>
            <a:endParaRPr lang="en-US"/>
          </a:p>
        </p:txBody>
      </p:sp>
      <p:pic>
        <p:nvPicPr>
          <p:cNvPr id="5" name="Picture 4"/>
          <p:cNvPicPr>
            <a:picLocks noChangeAspect="1"/>
          </p:cNvPicPr>
          <p:nvPr/>
        </p:nvPicPr>
        <p:blipFill>
          <a:blip r:embed="rId2"/>
          <a:stretch>
            <a:fillRect/>
          </a:stretch>
        </p:blipFill>
        <p:spPr>
          <a:xfrm>
            <a:off x="9382538" y="5686499"/>
            <a:ext cx="1791689" cy="625401"/>
          </a:xfrm>
          <a:prstGeom prst="rect">
            <a:avLst/>
          </a:prstGeom>
        </p:spPr>
      </p:pic>
    </p:spTree>
    <p:extLst>
      <p:ext uri="{BB962C8B-B14F-4D97-AF65-F5344CB8AC3E}">
        <p14:creationId xmlns:p14="http://schemas.microsoft.com/office/powerpoint/2010/main" val="26930981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Supportive Classroom Environments</a:t>
            </a:r>
          </a:p>
        </p:txBody>
      </p:sp>
      <p:sp>
        <p:nvSpPr>
          <p:cNvPr id="3" name="Content Placeholder 2"/>
          <p:cNvSpPr>
            <a:spLocks noGrp="1"/>
          </p:cNvSpPr>
          <p:nvPr>
            <p:ph idx="1"/>
          </p:nvPr>
        </p:nvSpPr>
        <p:spPr/>
        <p:txBody>
          <a:bodyPr>
            <a:normAutofit lnSpcReduction="10000"/>
          </a:bodyPr>
          <a:lstStyle/>
          <a:p>
            <a:r>
              <a:rPr lang="en-US" sz="3600" dirty="0"/>
              <a:t>Resources</a:t>
            </a:r>
          </a:p>
          <a:p>
            <a:pPr lvl="1"/>
            <a:r>
              <a:rPr lang="en-US" sz="3200" dirty="0">
                <a:hlinkClick r:id="rId2"/>
              </a:rPr>
              <a:t>Engaging in Conversations about Gender, Race, and Ethnicity in the Workplace</a:t>
            </a:r>
            <a:endParaRPr lang="en-US" sz="3200" dirty="0"/>
          </a:p>
          <a:p>
            <a:pPr lvl="1"/>
            <a:r>
              <a:rPr lang="en-US" sz="3200" dirty="0">
                <a:hlinkClick r:id="rId3"/>
              </a:rPr>
              <a:t>How to Help Diverse Students Find Common Ground</a:t>
            </a:r>
            <a:endParaRPr lang="en-US" sz="3200" dirty="0"/>
          </a:p>
          <a:p>
            <a:pPr lvl="1"/>
            <a:r>
              <a:rPr lang="en-US" sz="3200" dirty="0">
                <a:hlinkClick r:id="rId4"/>
              </a:rPr>
              <a:t>Increasing Inclusivity in the Classroom</a:t>
            </a:r>
            <a:endParaRPr lang="en-US" sz="3200" dirty="0"/>
          </a:p>
          <a:p>
            <a:pPr lvl="1"/>
            <a:r>
              <a:rPr lang="en-US" sz="3200" dirty="0">
                <a:hlinkClick r:id="rId5"/>
              </a:rPr>
              <a:t>Howard Thurman Center for Common Ground</a:t>
            </a:r>
            <a:r>
              <a:rPr lang="en-US" sz="3200" dirty="0"/>
              <a:t> (could we implement these at Gallaudet?)</a:t>
            </a:r>
          </a:p>
          <a:p>
            <a:r>
              <a:rPr lang="en-US" sz="3600" dirty="0"/>
              <a:t>Strategies</a:t>
            </a:r>
          </a:p>
          <a:p>
            <a:pPr lvl="1"/>
            <a:r>
              <a:rPr lang="en-US" sz="3200" dirty="0">
                <a:hlinkClick r:id="rId6"/>
              </a:rPr>
              <a:t>Inclusion by Design Syllabus Template</a:t>
            </a:r>
            <a:endParaRPr lang="en-US" sz="3200" dirty="0"/>
          </a:p>
        </p:txBody>
      </p:sp>
      <p:sp>
        <p:nvSpPr>
          <p:cNvPr id="4" name="Slide Number Placeholder 3"/>
          <p:cNvSpPr>
            <a:spLocks noGrp="1"/>
          </p:cNvSpPr>
          <p:nvPr>
            <p:ph type="sldNum" sz="quarter" idx="12"/>
          </p:nvPr>
        </p:nvSpPr>
        <p:spPr/>
        <p:txBody>
          <a:bodyPr/>
          <a:lstStyle/>
          <a:p>
            <a:fld id="{CD758311-12B7-E249-94B9-B1A30BD9B35E}" type="slidenum">
              <a:rPr lang="en-US" smtClean="0"/>
              <a:t>16</a:t>
            </a:fld>
            <a:endParaRPr lang="en-US"/>
          </a:p>
        </p:txBody>
      </p:sp>
      <p:pic>
        <p:nvPicPr>
          <p:cNvPr id="5" name="Picture 4"/>
          <p:cNvPicPr>
            <a:picLocks noChangeAspect="1"/>
          </p:cNvPicPr>
          <p:nvPr/>
        </p:nvPicPr>
        <p:blipFill>
          <a:blip r:embed="rId7"/>
          <a:stretch>
            <a:fillRect/>
          </a:stretch>
        </p:blipFill>
        <p:spPr>
          <a:xfrm>
            <a:off x="9382538" y="5686499"/>
            <a:ext cx="1791689" cy="625401"/>
          </a:xfrm>
          <a:prstGeom prst="rect">
            <a:avLst/>
          </a:prstGeom>
        </p:spPr>
      </p:pic>
    </p:spTree>
    <p:extLst>
      <p:ext uri="{BB962C8B-B14F-4D97-AF65-F5344CB8AC3E}">
        <p14:creationId xmlns:p14="http://schemas.microsoft.com/office/powerpoint/2010/main" val="34531270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Questions to consider when you’re reviewing your NSSE results</a:t>
            </a:r>
            <a:r>
              <a:rPr lang="mr-IN" b="1" dirty="0"/>
              <a:t>…</a:t>
            </a:r>
            <a:r>
              <a:rPr lang="en-US" b="1" dirty="0"/>
              <a:t>.</a:t>
            </a:r>
          </a:p>
        </p:txBody>
      </p:sp>
      <p:sp>
        <p:nvSpPr>
          <p:cNvPr id="3" name="Content Placeholder 2"/>
          <p:cNvSpPr>
            <a:spLocks noGrp="1"/>
          </p:cNvSpPr>
          <p:nvPr>
            <p:ph idx="1"/>
          </p:nvPr>
        </p:nvSpPr>
        <p:spPr/>
        <p:txBody>
          <a:bodyPr>
            <a:normAutofit fontScale="92500" lnSpcReduction="10000"/>
          </a:bodyPr>
          <a:lstStyle/>
          <a:p>
            <a:pPr marL="514350" indent="-514350">
              <a:buFont typeface="+mj-lt"/>
              <a:buAutoNum type="arabicPeriod"/>
            </a:pPr>
            <a:r>
              <a:rPr lang="en-US" sz="3600" dirty="0"/>
              <a:t>What NSSE items are of interest to you and your department?</a:t>
            </a:r>
          </a:p>
          <a:p>
            <a:pPr marL="514350" indent="-514350">
              <a:buFont typeface="+mj-lt"/>
              <a:buAutoNum type="arabicPeriod"/>
            </a:pPr>
            <a:r>
              <a:rPr lang="en-US" sz="3600" dirty="0"/>
              <a:t>Given the Gallaudet mission, what results do you </a:t>
            </a:r>
            <a:r>
              <a:rPr lang="en-US" sz="3600" i="1" dirty="0"/>
              <a:t>want</a:t>
            </a:r>
            <a:r>
              <a:rPr lang="en-US" sz="3600" dirty="0"/>
              <a:t> to see on NSSE?</a:t>
            </a:r>
          </a:p>
          <a:p>
            <a:pPr marL="514350" indent="-514350">
              <a:buFont typeface="+mj-lt"/>
              <a:buAutoNum type="arabicPeriod"/>
            </a:pPr>
            <a:r>
              <a:rPr lang="en-US" sz="3600" dirty="0"/>
              <a:t>Given your observations and understanding of Gallaudet students, what results do you </a:t>
            </a:r>
            <a:r>
              <a:rPr lang="en-US" sz="3600" i="1" dirty="0"/>
              <a:t>expect</a:t>
            </a:r>
            <a:r>
              <a:rPr lang="en-US" sz="3600" dirty="0"/>
              <a:t> to see?</a:t>
            </a:r>
          </a:p>
          <a:p>
            <a:pPr marL="514350" indent="-514350">
              <a:buFont typeface="+mj-lt"/>
              <a:buAutoNum type="arabicPeriod"/>
            </a:pPr>
            <a:r>
              <a:rPr lang="en-US" sz="3600" dirty="0"/>
              <a:t>Do these results resonate with your view of Gallaudet? With other data?</a:t>
            </a:r>
          </a:p>
          <a:p>
            <a:pPr marL="514350" indent="-514350">
              <a:buFont typeface="+mj-lt"/>
              <a:buAutoNum type="arabicPeriod"/>
            </a:pPr>
            <a:r>
              <a:rPr lang="en-US" sz="3600" dirty="0"/>
              <a:t>How well do you do in comparison to peers?</a:t>
            </a:r>
          </a:p>
          <a:p>
            <a:pPr marL="514350" indent="-514350">
              <a:buFont typeface="+mj-lt"/>
              <a:buAutoNum type="arabicPeriod"/>
            </a:pPr>
            <a:endParaRPr lang="en-US" dirty="0"/>
          </a:p>
        </p:txBody>
      </p:sp>
      <p:sp>
        <p:nvSpPr>
          <p:cNvPr id="4" name="Slide Number Placeholder 3"/>
          <p:cNvSpPr>
            <a:spLocks noGrp="1"/>
          </p:cNvSpPr>
          <p:nvPr>
            <p:ph type="sldNum" sz="quarter" idx="12"/>
          </p:nvPr>
        </p:nvSpPr>
        <p:spPr/>
        <p:txBody>
          <a:bodyPr/>
          <a:lstStyle/>
          <a:p>
            <a:fld id="{CD758311-12B7-E249-94B9-B1A30BD9B35E}" type="slidenum">
              <a:rPr lang="en-US" smtClean="0"/>
              <a:t>2</a:t>
            </a:fld>
            <a:endParaRPr lang="en-US"/>
          </a:p>
        </p:txBody>
      </p:sp>
      <p:pic>
        <p:nvPicPr>
          <p:cNvPr id="5" name="Picture 4"/>
          <p:cNvPicPr>
            <a:picLocks noChangeAspect="1"/>
          </p:cNvPicPr>
          <p:nvPr/>
        </p:nvPicPr>
        <p:blipFill>
          <a:blip r:embed="rId2"/>
          <a:stretch>
            <a:fillRect/>
          </a:stretch>
        </p:blipFill>
        <p:spPr>
          <a:xfrm>
            <a:off x="9382538" y="5686499"/>
            <a:ext cx="1791689" cy="625401"/>
          </a:xfrm>
          <a:prstGeom prst="rect">
            <a:avLst/>
          </a:prstGeom>
        </p:spPr>
      </p:pic>
    </p:spTree>
    <p:extLst>
      <p:ext uri="{BB962C8B-B14F-4D97-AF65-F5344CB8AC3E}">
        <p14:creationId xmlns:p14="http://schemas.microsoft.com/office/powerpoint/2010/main" val="21705379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2209800" y="-76200"/>
            <a:ext cx="8305800" cy="1143000"/>
          </a:xfrm>
        </p:spPr>
        <p:txBody>
          <a:bodyPr/>
          <a:lstStyle/>
          <a:p>
            <a:r>
              <a:rPr lang="en-US" altLang="en-US" sz="3200">
                <a:solidFill>
                  <a:schemeClr val="bg1"/>
                </a:solidFill>
                <a:latin typeface="Times New Roman" charset="0"/>
                <a:ea typeface="MS PGothic" charset="-128"/>
                <a:cs typeface="ＭＳ Ｐゴシック" charset="-128"/>
              </a:rPr>
              <a:t>NSSE Engagement</a:t>
            </a:r>
            <a:br>
              <a:rPr lang="en-US" altLang="en-US" sz="3200">
                <a:solidFill>
                  <a:schemeClr val="bg1"/>
                </a:solidFill>
                <a:latin typeface="Times New Roman" charset="0"/>
                <a:ea typeface="MS PGothic" charset="-128"/>
                <a:cs typeface="ＭＳ Ｐゴシック" charset="-128"/>
              </a:rPr>
            </a:br>
            <a:r>
              <a:rPr lang="en-US" altLang="en-US" sz="3200">
                <a:solidFill>
                  <a:schemeClr val="bg1"/>
                </a:solidFill>
                <a:latin typeface="Times New Roman" charset="0"/>
                <a:ea typeface="MS PGothic" charset="-128"/>
                <a:cs typeface="ＭＳ Ｐゴシック" charset="-128"/>
              </a:rPr>
              <a:t>Indicators Overview</a:t>
            </a:r>
          </a:p>
        </p:txBody>
      </p:sp>
      <p:sp>
        <p:nvSpPr>
          <p:cNvPr id="20482" name="Slide Number Placeholder 3"/>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ea typeface="MS PGothic" charset="-128"/>
                <a:cs typeface="ＭＳ Ｐゴシック" charset="-128"/>
              </a:defRPr>
            </a:lvl1pPr>
            <a:lvl2pPr marL="742950" indent="-285750">
              <a:spcBef>
                <a:spcPct val="20000"/>
              </a:spcBef>
              <a:buChar char="–"/>
              <a:defRPr sz="2800">
                <a:solidFill>
                  <a:schemeClr val="tx1"/>
                </a:solidFill>
                <a:latin typeface="Arial" charset="0"/>
                <a:ea typeface="MS PGothic" charset="-128"/>
              </a:defRPr>
            </a:lvl2pPr>
            <a:lvl3pPr marL="1143000" indent="-228600">
              <a:spcBef>
                <a:spcPct val="20000"/>
              </a:spcBef>
              <a:buChar char="•"/>
              <a:defRPr sz="24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spcBef>
                <a:spcPct val="0"/>
              </a:spcBef>
              <a:buFontTx/>
              <a:buNone/>
            </a:pPr>
            <a:fld id="{7E9F4FFC-F2C2-BC4C-BA0C-57953791BC23}" type="slidenum">
              <a:rPr lang="en-US" altLang="en-US" sz="1400"/>
              <a:pPr>
                <a:spcBef>
                  <a:spcPct val="0"/>
                </a:spcBef>
                <a:buFontTx/>
                <a:buNone/>
              </a:pPr>
              <a:t>3</a:t>
            </a:fld>
            <a:endParaRPr lang="en-US" altLang="en-US" sz="1400"/>
          </a:p>
        </p:txBody>
      </p:sp>
      <p:pic>
        <p:nvPicPr>
          <p:cNvPr id="20483" name="Picture 3"/>
          <p:cNvPicPr>
            <a:picLocks noChangeAspect="1"/>
          </p:cNvPicPr>
          <p:nvPr/>
        </p:nvPicPr>
        <p:blipFill>
          <a:blip r:embed="rId3">
            <a:extLst>
              <a:ext uri="{28A0092B-C50C-407E-A947-70E740481C1C}">
                <a14:useLocalDpi xmlns:a14="http://schemas.microsoft.com/office/drawing/2010/main" val="0"/>
              </a:ext>
            </a:extLst>
          </a:blip>
          <a:srcRect l="418"/>
          <a:stretch>
            <a:fillRect/>
          </a:stretch>
        </p:blipFill>
        <p:spPr bwMode="auto">
          <a:xfrm>
            <a:off x="1753267" y="1066800"/>
            <a:ext cx="9600533" cy="5511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484"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0256" y="261937"/>
            <a:ext cx="4487150" cy="1503363"/>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sp>
        <p:nvSpPr>
          <p:cNvPr id="2" name="Striped Right Arrow 1"/>
          <p:cNvSpPr/>
          <p:nvPr/>
        </p:nvSpPr>
        <p:spPr>
          <a:xfrm>
            <a:off x="160255" y="4194446"/>
            <a:ext cx="1239919" cy="328613"/>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triped Right Arrow 6"/>
          <p:cNvSpPr/>
          <p:nvPr/>
        </p:nvSpPr>
        <p:spPr>
          <a:xfrm>
            <a:off x="160254" y="5854316"/>
            <a:ext cx="1239919" cy="328613"/>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triped Right Arrow 8"/>
          <p:cNvSpPr/>
          <p:nvPr/>
        </p:nvSpPr>
        <p:spPr>
          <a:xfrm>
            <a:off x="160256" y="2878136"/>
            <a:ext cx="1239919" cy="328613"/>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74982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91189" y="281783"/>
            <a:ext cx="10362611" cy="875846"/>
          </a:xfrm>
        </p:spPr>
        <p:txBody>
          <a:bodyPr>
            <a:noAutofit/>
          </a:bodyPr>
          <a:lstStyle/>
          <a:p>
            <a:r>
              <a:rPr lang="en-US" sz="4000" b="1" dirty="0"/>
              <a:t>NSSE </a:t>
            </a:r>
            <a:r>
              <a:rPr lang="en-US" b="1" dirty="0"/>
              <a:t>Engagement</a:t>
            </a:r>
            <a:r>
              <a:rPr lang="en-US" sz="4000" b="1" dirty="0"/>
              <a:t> Indicators: Peer Comparisons</a:t>
            </a:r>
          </a:p>
        </p:txBody>
      </p:sp>
      <p:sp>
        <p:nvSpPr>
          <p:cNvPr id="7" name="Text Placeholder 6"/>
          <p:cNvSpPr>
            <a:spLocks noGrp="1"/>
          </p:cNvSpPr>
          <p:nvPr>
            <p:ph type="body" idx="1"/>
          </p:nvPr>
        </p:nvSpPr>
        <p:spPr>
          <a:xfrm>
            <a:off x="613324" y="1025839"/>
            <a:ext cx="5157787" cy="650317"/>
          </a:xfrm>
        </p:spPr>
        <p:txBody>
          <a:bodyPr>
            <a:normAutofit/>
          </a:bodyPr>
          <a:lstStyle/>
          <a:p>
            <a:pPr algn="ctr"/>
            <a:r>
              <a:rPr lang="en-US" sz="3200" dirty="0"/>
              <a:t>First Year Students</a:t>
            </a:r>
          </a:p>
        </p:txBody>
      </p:sp>
      <p:sp>
        <p:nvSpPr>
          <p:cNvPr id="3" name="Content Placeholder 2"/>
          <p:cNvSpPr>
            <a:spLocks noGrp="1"/>
          </p:cNvSpPr>
          <p:nvPr>
            <p:ph sz="half" idx="2"/>
          </p:nvPr>
        </p:nvSpPr>
        <p:spPr>
          <a:xfrm>
            <a:off x="386862" y="1946031"/>
            <a:ext cx="5610713" cy="4775444"/>
          </a:xfrm>
        </p:spPr>
        <p:txBody>
          <a:bodyPr>
            <a:normAutofit fontScale="92500" lnSpcReduction="20000"/>
          </a:bodyPr>
          <a:lstStyle/>
          <a:p>
            <a:pPr marL="0" indent="0">
              <a:buNone/>
            </a:pPr>
            <a:r>
              <a:rPr lang="en-US" b="1" dirty="0"/>
              <a:t>= Peers</a:t>
            </a:r>
          </a:p>
          <a:p>
            <a:pPr lvl="1"/>
            <a:r>
              <a:rPr lang="en-US" sz="2800" dirty="0"/>
              <a:t>Higher-Order Learning</a:t>
            </a:r>
          </a:p>
          <a:p>
            <a:pPr lvl="1"/>
            <a:r>
              <a:rPr lang="en-US" sz="2800" dirty="0"/>
              <a:t>Reflective &amp; Integrative Learning</a:t>
            </a:r>
          </a:p>
          <a:p>
            <a:pPr lvl="1"/>
            <a:r>
              <a:rPr lang="en-US" sz="2800" dirty="0"/>
              <a:t>Quantitative Reasoning</a:t>
            </a:r>
          </a:p>
          <a:p>
            <a:pPr lvl="1"/>
            <a:r>
              <a:rPr lang="en-US" sz="2800" dirty="0"/>
              <a:t>Collaborative Learning</a:t>
            </a:r>
          </a:p>
          <a:p>
            <a:pPr lvl="1"/>
            <a:r>
              <a:rPr lang="en-US" sz="2800" dirty="0"/>
              <a:t>Student-Faculty Interaction</a:t>
            </a:r>
          </a:p>
          <a:p>
            <a:pPr lvl="1"/>
            <a:r>
              <a:rPr lang="en-US" sz="2800" dirty="0"/>
              <a:t>Effective Teaching Practices</a:t>
            </a:r>
          </a:p>
          <a:p>
            <a:pPr lvl="1"/>
            <a:r>
              <a:rPr lang="en-US" sz="2800" dirty="0">
                <a:solidFill>
                  <a:srgbClr val="00B0F0"/>
                </a:solidFill>
              </a:rPr>
              <a:t>Quality of Interactions</a:t>
            </a:r>
          </a:p>
          <a:p>
            <a:pPr marL="457200" lvl="1" indent="0">
              <a:buNone/>
            </a:pPr>
            <a:br>
              <a:rPr lang="en-US" sz="2800" dirty="0"/>
            </a:br>
            <a:endParaRPr lang="en-US" sz="2400" dirty="0"/>
          </a:p>
          <a:p>
            <a:pPr marL="0" indent="0">
              <a:buNone/>
            </a:pPr>
            <a:r>
              <a:rPr lang="en-US" b="1" dirty="0"/>
              <a:t>Below Peers</a:t>
            </a:r>
          </a:p>
          <a:p>
            <a:pPr lvl="1"/>
            <a:r>
              <a:rPr lang="en-US" sz="2800" dirty="0"/>
              <a:t>Learning Strategies</a:t>
            </a:r>
          </a:p>
          <a:p>
            <a:pPr lvl="1"/>
            <a:r>
              <a:rPr lang="en-US" sz="2800" dirty="0"/>
              <a:t>Discussions with Diverse Others</a:t>
            </a:r>
          </a:p>
          <a:p>
            <a:pPr lvl="1"/>
            <a:r>
              <a:rPr lang="en-US" sz="2800" dirty="0">
                <a:solidFill>
                  <a:schemeClr val="accent2">
                    <a:lumMod val="75000"/>
                  </a:schemeClr>
                </a:solidFill>
              </a:rPr>
              <a:t>Supportive Environment</a:t>
            </a:r>
            <a:endParaRPr lang="en-US" sz="2800" dirty="0"/>
          </a:p>
        </p:txBody>
      </p:sp>
      <p:sp>
        <p:nvSpPr>
          <p:cNvPr id="8" name="Text Placeholder 7"/>
          <p:cNvSpPr>
            <a:spLocks noGrp="1"/>
          </p:cNvSpPr>
          <p:nvPr>
            <p:ph type="body" sz="quarter" idx="3"/>
          </p:nvPr>
        </p:nvSpPr>
        <p:spPr>
          <a:xfrm>
            <a:off x="6482463" y="1101434"/>
            <a:ext cx="5032965" cy="518526"/>
          </a:xfrm>
        </p:spPr>
        <p:txBody>
          <a:bodyPr>
            <a:noAutofit/>
          </a:bodyPr>
          <a:lstStyle/>
          <a:p>
            <a:pPr algn="ctr"/>
            <a:r>
              <a:rPr lang="en-US" sz="3200" dirty="0"/>
              <a:t>Seniors</a:t>
            </a:r>
            <a:endParaRPr lang="en-US" sz="3600" dirty="0"/>
          </a:p>
        </p:txBody>
      </p:sp>
      <p:sp>
        <p:nvSpPr>
          <p:cNvPr id="4" name="Content Placeholder 3"/>
          <p:cNvSpPr>
            <a:spLocks noGrp="1"/>
          </p:cNvSpPr>
          <p:nvPr>
            <p:ph sz="quarter" idx="4"/>
          </p:nvPr>
        </p:nvSpPr>
        <p:spPr>
          <a:xfrm>
            <a:off x="6320834" y="1840105"/>
            <a:ext cx="5356225" cy="4654479"/>
          </a:xfrm>
        </p:spPr>
        <p:txBody>
          <a:bodyPr>
            <a:normAutofit fontScale="92500" lnSpcReduction="20000"/>
          </a:bodyPr>
          <a:lstStyle/>
          <a:p>
            <a:pPr marL="0" indent="0">
              <a:buNone/>
            </a:pPr>
            <a:r>
              <a:rPr lang="en-US" b="1" dirty="0"/>
              <a:t>= Peers</a:t>
            </a:r>
          </a:p>
          <a:p>
            <a:pPr lvl="1"/>
            <a:r>
              <a:rPr lang="en-US" sz="2800" dirty="0"/>
              <a:t>Higher-Order Learning</a:t>
            </a:r>
          </a:p>
          <a:p>
            <a:pPr lvl="1"/>
            <a:r>
              <a:rPr lang="en-US" sz="2800" dirty="0"/>
              <a:t>Reflective &amp; Integrative Learning</a:t>
            </a:r>
          </a:p>
          <a:p>
            <a:pPr lvl="1"/>
            <a:r>
              <a:rPr lang="en-US" sz="2800" dirty="0"/>
              <a:t>Quantitative Reasoning</a:t>
            </a:r>
          </a:p>
          <a:p>
            <a:pPr lvl="1"/>
            <a:r>
              <a:rPr lang="en-US" sz="2800" dirty="0"/>
              <a:t>Collaborative Learning</a:t>
            </a:r>
          </a:p>
          <a:p>
            <a:pPr lvl="1"/>
            <a:r>
              <a:rPr lang="en-US" sz="2800" dirty="0"/>
              <a:t>Student-Faculty Interaction</a:t>
            </a:r>
          </a:p>
          <a:p>
            <a:pPr lvl="1"/>
            <a:r>
              <a:rPr lang="en-US" sz="2800" dirty="0"/>
              <a:t>Effective Teaching Practices</a:t>
            </a:r>
          </a:p>
          <a:p>
            <a:pPr lvl="1"/>
            <a:r>
              <a:rPr lang="en-US" sz="2800" dirty="0">
                <a:solidFill>
                  <a:schemeClr val="accent2">
                    <a:lumMod val="75000"/>
                  </a:schemeClr>
                </a:solidFill>
              </a:rPr>
              <a:t>Supportive Environment</a:t>
            </a:r>
            <a:br>
              <a:rPr lang="en-US" sz="2800" dirty="0"/>
            </a:br>
            <a:endParaRPr lang="en-US" sz="2800" dirty="0"/>
          </a:p>
          <a:p>
            <a:pPr marL="0" indent="0">
              <a:buNone/>
            </a:pPr>
            <a:r>
              <a:rPr lang="en-US" b="1" dirty="0"/>
              <a:t>Below Peers</a:t>
            </a:r>
          </a:p>
          <a:p>
            <a:pPr lvl="1"/>
            <a:r>
              <a:rPr lang="en-US" sz="2800" dirty="0"/>
              <a:t>Learning Strategies</a:t>
            </a:r>
          </a:p>
          <a:p>
            <a:pPr lvl="1"/>
            <a:r>
              <a:rPr lang="en-US" sz="2800" dirty="0"/>
              <a:t>Discussions with Diverse Others</a:t>
            </a:r>
          </a:p>
          <a:p>
            <a:pPr lvl="1"/>
            <a:r>
              <a:rPr lang="en-US" sz="2800" dirty="0">
                <a:solidFill>
                  <a:srgbClr val="00B0F0"/>
                </a:solidFill>
              </a:rPr>
              <a:t>Quality of Interactions</a:t>
            </a:r>
          </a:p>
        </p:txBody>
      </p:sp>
      <p:sp>
        <p:nvSpPr>
          <p:cNvPr id="5" name="Slide Number Placeholder 4"/>
          <p:cNvSpPr>
            <a:spLocks noGrp="1"/>
          </p:cNvSpPr>
          <p:nvPr>
            <p:ph type="sldNum" sz="quarter" idx="12"/>
          </p:nvPr>
        </p:nvSpPr>
        <p:spPr/>
        <p:txBody>
          <a:bodyPr/>
          <a:lstStyle/>
          <a:p>
            <a:fld id="{CD758311-12B7-E249-94B9-B1A30BD9B35E}" type="slidenum">
              <a:rPr lang="en-US" smtClean="0">
                <a:solidFill>
                  <a:prstClr val="black">
                    <a:tint val="75000"/>
                  </a:prstClr>
                </a:solidFill>
                <a:latin typeface="Calibri"/>
              </a:rPr>
              <a:pPr/>
              <a:t>4</a:t>
            </a:fld>
            <a:endParaRPr lang="en-US">
              <a:solidFill>
                <a:prstClr val="black">
                  <a:tint val="75000"/>
                </a:prstClr>
              </a:solidFill>
              <a:latin typeface="Calibri"/>
            </a:endParaRPr>
          </a:p>
        </p:txBody>
      </p:sp>
    </p:spTree>
    <p:extLst>
      <p:ext uri="{BB962C8B-B14F-4D97-AF65-F5344CB8AC3E}">
        <p14:creationId xmlns:p14="http://schemas.microsoft.com/office/powerpoint/2010/main" val="19732517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1930403"/>
          </a:xfrm>
        </p:spPr>
        <p:txBody>
          <a:bodyPr>
            <a:normAutofit/>
          </a:bodyPr>
          <a:lstStyle/>
          <a:p>
            <a:r>
              <a:rPr lang="en-US" sz="4800" dirty="0"/>
              <a:t>NSSE 2017 Engagement Indicator:</a:t>
            </a:r>
            <a:br>
              <a:rPr lang="en-US" sz="4800" dirty="0"/>
            </a:br>
            <a:r>
              <a:rPr lang="en-US" sz="4800" b="1" dirty="0"/>
              <a:t>Discussions with Diverse Others</a:t>
            </a:r>
          </a:p>
        </p:txBody>
      </p:sp>
      <p:sp>
        <p:nvSpPr>
          <p:cNvPr id="4" name="Slide Number Placeholder 3"/>
          <p:cNvSpPr>
            <a:spLocks noGrp="1"/>
          </p:cNvSpPr>
          <p:nvPr>
            <p:ph type="sldNum" sz="quarter" idx="12"/>
          </p:nvPr>
        </p:nvSpPr>
        <p:spPr/>
        <p:txBody>
          <a:bodyPr/>
          <a:lstStyle/>
          <a:p>
            <a:fld id="{CD758311-12B7-E249-94B9-B1A30BD9B35E}" type="slidenum">
              <a:rPr lang="en-US" smtClean="0">
                <a:solidFill>
                  <a:prstClr val="black">
                    <a:tint val="75000"/>
                  </a:prstClr>
                </a:solidFill>
                <a:latin typeface="Calibri"/>
              </a:rPr>
              <a:pPr/>
              <a:t>5</a:t>
            </a:fld>
            <a:endParaRPr lang="en-US">
              <a:solidFill>
                <a:prstClr val="black">
                  <a:tint val="75000"/>
                </a:prstClr>
              </a:solidFill>
              <a:latin typeface="Calibri"/>
            </a:endParaRPr>
          </a:p>
        </p:txBody>
      </p:sp>
    </p:spTree>
    <p:extLst>
      <p:ext uri="{BB962C8B-B14F-4D97-AF65-F5344CB8AC3E}">
        <p14:creationId xmlns:p14="http://schemas.microsoft.com/office/powerpoint/2010/main" val="720667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2209800" y="-76200"/>
            <a:ext cx="8305800" cy="1143000"/>
          </a:xfrm>
        </p:spPr>
        <p:txBody>
          <a:bodyPr/>
          <a:lstStyle/>
          <a:p>
            <a:r>
              <a:rPr lang="en-US" altLang="en-US" sz="3200">
                <a:solidFill>
                  <a:schemeClr val="bg1"/>
                </a:solidFill>
                <a:latin typeface="Times New Roman" charset="0"/>
                <a:ea typeface="MS PGothic" charset="-128"/>
                <a:cs typeface="ＭＳ Ｐゴシック" charset="-128"/>
              </a:rPr>
              <a:t>NSSE Engagement</a:t>
            </a:r>
            <a:br>
              <a:rPr lang="en-US" altLang="en-US" sz="3200">
                <a:solidFill>
                  <a:schemeClr val="bg1"/>
                </a:solidFill>
                <a:latin typeface="Times New Roman" charset="0"/>
                <a:ea typeface="MS PGothic" charset="-128"/>
                <a:cs typeface="ＭＳ Ｐゴシック" charset="-128"/>
              </a:rPr>
            </a:br>
            <a:r>
              <a:rPr lang="en-US" altLang="en-US" sz="3200">
                <a:solidFill>
                  <a:schemeClr val="bg1"/>
                </a:solidFill>
                <a:latin typeface="Times New Roman" charset="0"/>
                <a:ea typeface="MS PGothic" charset="-128"/>
                <a:cs typeface="ＭＳ Ｐゴシック" charset="-128"/>
              </a:rPr>
              <a:t>Indicators Overview</a:t>
            </a:r>
          </a:p>
        </p:txBody>
      </p:sp>
      <p:sp>
        <p:nvSpPr>
          <p:cNvPr id="34818" name="Slide Number Placeholder 3"/>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ea typeface="MS PGothic" charset="-128"/>
                <a:cs typeface="ＭＳ Ｐゴシック" charset="-128"/>
              </a:defRPr>
            </a:lvl1pPr>
            <a:lvl2pPr marL="742950" indent="-285750">
              <a:spcBef>
                <a:spcPct val="20000"/>
              </a:spcBef>
              <a:buChar char="–"/>
              <a:defRPr sz="2800">
                <a:solidFill>
                  <a:schemeClr val="tx1"/>
                </a:solidFill>
                <a:latin typeface="Arial" charset="0"/>
                <a:ea typeface="MS PGothic" charset="-128"/>
              </a:defRPr>
            </a:lvl2pPr>
            <a:lvl3pPr marL="1143000" indent="-228600">
              <a:spcBef>
                <a:spcPct val="20000"/>
              </a:spcBef>
              <a:buChar char="•"/>
              <a:defRPr sz="24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spcBef>
                <a:spcPct val="0"/>
              </a:spcBef>
              <a:buFontTx/>
              <a:buNone/>
            </a:pPr>
            <a:fld id="{9E85703C-A2A4-E24F-89B0-96D481BE15C0}" type="slidenum">
              <a:rPr lang="en-US" altLang="en-US" sz="1400">
                <a:solidFill>
                  <a:prstClr val="black"/>
                </a:solidFill>
              </a:rPr>
              <a:pPr>
                <a:spcBef>
                  <a:spcPct val="0"/>
                </a:spcBef>
                <a:buFontTx/>
                <a:buNone/>
              </a:pPr>
              <a:t>6</a:t>
            </a:fld>
            <a:endParaRPr lang="en-US" altLang="en-US" sz="1400">
              <a:solidFill>
                <a:prstClr val="black"/>
              </a:solidFill>
            </a:endParaRPr>
          </a:p>
        </p:txBody>
      </p:sp>
      <p:pic>
        <p:nvPicPr>
          <p:cNvPr id="34819" name="Picture 3"/>
          <p:cNvPicPr>
            <a:picLocks noChangeAspect="1"/>
          </p:cNvPicPr>
          <p:nvPr/>
        </p:nvPicPr>
        <p:blipFill>
          <a:blip r:embed="rId3">
            <a:extLst>
              <a:ext uri="{28A0092B-C50C-407E-A947-70E740481C1C}">
                <a14:useLocalDpi xmlns:a14="http://schemas.microsoft.com/office/drawing/2010/main" val="0"/>
              </a:ext>
            </a:extLst>
          </a:blip>
          <a:srcRect l="418"/>
          <a:stretch>
            <a:fillRect/>
          </a:stretch>
        </p:blipFill>
        <p:spPr bwMode="auto">
          <a:xfrm>
            <a:off x="1691156" y="1762538"/>
            <a:ext cx="8959381" cy="50192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4820"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8053" y="219075"/>
            <a:ext cx="4037012" cy="135255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sp>
        <p:nvSpPr>
          <p:cNvPr id="2" name="Rectangle 1"/>
          <p:cNvSpPr/>
          <p:nvPr/>
        </p:nvSpPr>
        <p:spPr>
          <a:xfrm>
            <a:off x="1614488" y="2895600"/>
            <a:ext cx="9053512" cy="1123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Calibri"/>
            </a:endParaRPr>
          </a:p>
        </p:txBody>
      </p:sp>
      <p:sp>
        <p:nvSpPr>
          <p:cNvPr id="7" name="Rectangle 6"/>
          <p:cNvSpPr/>
          <p:nvPr/>
        </p:nvSpPr>
        <p:spPr>
          <a:xfrm>
            <a:off x="1614488" y="5029200"/>
            <a:ext cx="9053512" cy="1752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Calibri"/>
            </a:endParaRPr>
          </a:p>
        </p:txBody>
      </p:sp>
      <p:sp>
        <p:nvSpPr>
          <p:cNvPr id="8" name="Rectangle 7"/>
          <p:cNvSpPr/>
          <p:nvPr/>
        </p:nvSpPr>
        <p:spPr>
          <a:xfrm>
            <a:off x="3155950" y="4019550"/>
            <a:ext cx="7543800" cy="63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Calibri"/>
            </a:endParaRPr>
          </a:p>
        </p:txBody>
      </p:sp>
    </p:spTree>
    <p:extLst>
      <p:ext uri="{BB962C8B-B14F-4D97-AF65-F5344CB8AC3E}">
        <p14:creationId xmlns:p14="http://schemas.microsoft.com/office/powerpoint/2010/main" val="13676964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2133599" y="56546"/>
            <a:ext cx="8305800" cy="1001486"/>
          </a:xfrm>
        </p:spPr>
        <p:txBody>
          <a:bodyPr>
            <a:normAutofit fontScale="90000"/>
          </a:bodyPr>
          <a:lstStyle/>
          <a:p>
            <a:pPr algn="ctr"/>
            <a:r>
              <a:rPr lang="en-US" sz="3200" b="1" dirty="0">
                <a:latin typeface="+mn-lt"/>
              </a:rPr>
              <a:t>NSSE Learning with Peers</a:t>
            </a:r>
            <a:br>
              <a:rPr lang="en-US" sz="3200" b="1" dirty="0">
                <a:latin typeface="+mn-lt"/>
              </a:rPr>
            </a:br>
            <a:r>
              <a:rPr lang="en-US" sz="3200" b="1" dirty="0">
                <a:latin typeface="+mn-lt"/>
              </a:rPr>
              <a:t>Discussions with Diverse Others – First Year Students</a:t>
            </a:r>
          </a:p>
        </p:txBody>
      </p:sp>
      <p:sp>
        <p:nvSpPr>
          <p:cNvPr id="26626" name="Slide Number Placeholder 3"/>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ea typeface="MS PGothic" charset="-128"/>
                <a:cs typeface="ＭＳ Ｐゴシック" charset="-128"/>
              </a:defRPr>
            </a:lvl1pPr>
            <a:lvl2pPr marL="742950" indent="-285750">
              <a:spcBef>
                <a:spcPct val="20000"/>
              </a:spcBef>
              <a:buChar char="–"/>
              <a:defRPr sz="2800">
                <a:solidFill>
                  <a:schemeClr val="tx1"/>
                </a:solidFill>
                <a:latin typeface="Arial" charset="0"/>
                <a:ea typeface="MS PGothic" charset="-128"/>
              </a:defRPr>
            </a:lvl2pPr>
            <a:lvl3pPr marL="1143000" indent="-228600">
              <a:spcBef>
                <a:spcPct val="20000"/>
              </a:spcBef>
              <a:buChar char="•"/>
              <a:defRPr sz="24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spcBef>
                <a:spcPct val="0"/>
              </a:spcBef>
              <a:buFontTx/>
              <a:buNone/>
            </a:pPr>
            <a:fld id="{7C2646E5-0074-0449-BD0A-1C21A8AF6D7C}" type="slidenum">
              <a:rPr lang="en-US" altLang="en-US" sz="1400">
                <a:solidFill>
                  <a:prstClr val="black"/>
                </a:solidFill>
              </a:rPr>
              <a:pPr>
                <a:spcBef>
                  <a:spcPct val="0"/>
                </a:spcBef>
                <a:buFontTx/>
                <a:buNone/>
              </a:pPr>
              <a:t>7</a:t>
            </a:fld>
            <a:endParaRPr lang="en-US" altLang="en-US" sz="1400">
              <a:solidFill>
                <a:prstClr val="black"/>
              </a:solidFill>
            </a:endParaRPr>
          </a:p>
        </p:txBody>
      </p:sp>
      <p:sp>
        <p:nvSpPr>
          <p:cNvPr id="26628" name="Content Placeholder 2"/>
          <p:cNvSpPr>
            <a:spLocks noGrp="1"/>
          </p:cNvSpPr>
          <p:nvPr>
            <p:ph idx="1"/>
          </p:nvPr>
        </p:nvSpPr>
        <p:spPr>
          <a:xfrm>
            <a:off x="1431234" y="3575944"/>
            <a:ext cx="9008165" cy="2306675"/>
          </a:xfrm>
        </p:spPr>
        <p:txBody>
          <a:bodyPr>
            <a:noAutofit/>
          </a:bodyPr>
          <a:lstStyle/>
          <a:p>
            <a:r>
              <a:rPr lang="en-US" sz="2400" b="1" i="1" dirty="0"/>
              <a:t>During the current school year, about how often have you had discussions with people from the following groups?    </a:t>
            </a:r>
            <a:r>
              <a:rPr lang="en-US" sz="2000" dirty="0"/>
              <a:t>(% responding Very Often or Often)</a:t>
            </a:r>
            <a:endParaRPr lang="en-US" altLang="en-US" sz="2400" dirty="0">
              <a:ea typeface="MS PGothic" charset="-128"/>
              <a:cs typeface="ＭＳ Ｐゴシック" charset="-128"/>
            </a:endParaRPr>
          </a:p>
          <a:p>
            <a:r>
              <a:rPr lang="en-US" altLang="en-US" sz="2400" dirty="0">
                <a:ea typeface="MS PGothic" charset="-128"/>
                <a:cs typeface="ＭＳ Ｐゴシック" charset="-128"/>
              </a:rPr>
              <a:t>Data findings for </a:t>
            </a:r>
            <a:r>
              <a:rPr lang="en-US" altLang="en-US" sz="2400" b="1" dirty="0">
                <a:ea typeface="MS PGothic" charset="-128"/>
                <a:cs typeface="ＭＳ Ｐゴシック" charset="-128"/>
              </a:rPr>
              <a:t>first year students</a:t>
            </a:r>
          </a:p>
          <a:p>
            <a:pPr lvl="1"/>
            <a:r>
              <a:rPr lang="en-US" altLang="en-US" dirty="0">
                <a:ea typeface="MS PGothic" charset="-128"/>
              </a:rPr>
              <a:t>Gallaudet lower for all items in 2017 compared to Carnegie</a:t>
            </a:r>
          </a:p>
          <a:p>
            <a:pPr lvl="1"/>
            <a:r>
              <a:rPr lang="en-US" altLang="en-US" dirty="0">
                <a:ea typeface="MS PGothic" charset="-128"/>
              </a:rPr>
              <a:t>Gallaudet 2017 lower for all items compared to Gallaudet 2014</a:t>
            </a:r>
          </a:p>
          <a:p>
            <a:r>
              <a:rPr lang="en-US" altLang="en-US" sz="2400" dirty="0">
                <a:ea typeface="MS PGothic" charset="-128"/>
                <a:cs typeface="ＭＳ Ｐゴシック" charset="-128"/>
              </a:rPr>
              <a:t>How and in what ways can Gallaudet improve </a:t>
            </a:r>
            <a:r>
              <a:rPr lang="en-US" altLang="en-US" sz="2400" b="1" dirty="0">
                <a:ea typeface="MS PGothic" charset="-128"/>
                <a:cs typeface="ＭＳ Ｐゴシック" charset="-128"/>
              </a:rPr>
              <a:t>first year students’</a:t>
            </a:r>
            <a:r>
              <a:rPr lang="en-US" altLang="en-US" sz="2400" dirty="0">
                <a:ea typeface="MS PGothic" charset="-128"/>
                <a:cs typeface="ＭＳ Ｐゴシック" charset="-128"/>
              </a:rPr>
              <a:t> discussions with diverse others?</a:t>
            </a:r>
          </a:p>
        </p:txBody>
      </p:sp>
      <p:pic>
        <p:nvPicPr>
          <p:cNvPr id="3" name="Picture 2">
            <a:extLst>
              <a:ext uri="{FF2B5EF4-FFF2-40B4-BE49-F238E27FC236}">
                <a16:creationId xmlns:a16="http://schemas.microsoft.com/office/drawing/2014/main" id="{21D9768B-1BB9-FA41-A0D7-0311F562CB9A}"/>
              </a:ext>
            </a:extLst>
          </p:cNvPr>
          <p:cNvPicPr>
            <a:picLocks noChangeAspect="1"/>
          </p:cNvPicPr>
          <p:nvPr/>
        </p:nvPicPr>
        <p:blipFill>
          <a:blip r:embed="rId3"/>
          <a:stretch>
            <a:fillRect/>
          </a:stretch>
        </p:blipFill>
        <p:spPr>
          <a:xfrm>
            <a:off x="0" y="1165983"/>
            <a:ext cx="12192000" cy="1936230"/>
          </a:xfrm>
          <a:prstGeom prst="rect">
            <a:avLst/>
          </a:prstGeom>
        </p:spPr>
      </p:pic>
    </p:spTree>
    <p:extLst>
      <p:ext uri="{BB962C8B-B14F-4D97-AF65-F5344CB8AC3E}">
        <p14:creationId xmlns:p14="http://schemas.microsoft.com/office/powerpoint/2010/main" val="5375537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D758311-12B7-E249-94B9-B1A30BD9B35E}" type="slidenum">
              <a:rPr lang="en-US" smtClean="0">
                <a:solidFill>
                  <a:prstClr val="black">
                    <a:tint val="75000"/>
                  </a:prstClr>
                </a:solidFill>
                <a:latin typeface="Calibri"/>
              </a:rPr>
              <a:pPr/>
              <a:t>8</a:t>
            </a:fld>
            <a:endParaRPr lang="en-US">
              <a:solidFill>
                <a:prstClr val="black">
                  <a:tint val="75000"/>
                </a:prstClr>
              </a:solidFill>
              <a:latin typeface="Calibri"/>
            </a:endParaRPr>
          </a:p>
        </p:txBody>
      </p:sp>
      <p:sp>
        <p:nvSpPr>
          <p:cNvPr id="4" name="TextBox 3"/>
          <p:cNvSpPr txBox="1"/>
          <p:nvPr/>
        </p:nvSpPr>
        <p:spPr>
          <a:xfrm>
            <a:off x="1645920" y="104288"/>
            <a:ext cx="9457507" cy="954107"/>
          </a:xfrm>
          <a:prstGeom prst="rect">
            <a:avLst/>
          </a:prstGeom>
          <a:noFill/>
        </p:spPr>
        <p:txBody>
          <a:bodyPr wrap="square" rtlCol="0">
            <a:spAutoFit/>
          </a:bodyPr>
          <a:lstStyle/>
          <a:p>
            <a:pPr algn="ctr"/>
            <a:r>
              <a:rPr lang="en-US" sz="2800" b="1" dirty="0"/>
              <a:t>NSSE 2017: Discussions with Others </a:t>
            </a:r>
            <a:r>
              <a:rPr lang="mr-IN" sz="2800" b="1" dirty="0"/>
              <a:t>–</a:t>
            </a:r>
            <a:r>
              <a:rPr lang="en-US" sz="2800" b="1" dirty="0"/>
              <a:t> First Year Students </a:t>
            </a:r>
          </a:p>
          <a:p>
            <a:pPr algn="ctr"/>
            <a:r>
              <a:rPr lang="en-US" sz="2800" b="1" dirty="0"/>
              <a:t>Comparisons to Peers</a:t>
            </a:r>
          </a:p>
        </p:txBody>
      </p:sp>
      <p:graphicFrame>
        <p:nvGraphicFramePr>
          <p:cNvPr id="10" name="Chart 9">
            <a:extLst>
              <a:ext uri="{FF2B5EF4-FFF2-40B4-BE49-F238E27FC236}">
                <a16:creationId xmlns:a16="http://schemas.microsoft.com/office/drawing/2014/main" id="{718325F4-6275-914F-B837-9964502389E5}"/>
              </a:ext>
            </a:extLst>
          </p:cNvPr>
          <p:cNvGraphicFramePr>
            <a:graphicFrameLocks/>
          </p:cNvGraphicFramePr>
          <p:nvPr/>
        </p:nvGraphicFramePr>
        <p:xfrm>
          <a:off x="185739" y="565092"/>
          <a:ext cx="11787186" cy="57116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390050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2133599" y="56546"/>
            <a:ext cx="8305800" cy="1001486"/>
          </a:xfrm>
        </p:spPr>
        <p:txBody>
          <a:bodyPr>
            <a:normAutofit/>
          </a:bodyPr>
          <a:lstStyle/>
          <a:p>
            <a:pPr algn="ctr"/>
            <a:r>
              <a:rPr lang="en-US" sz="3200" b="1" dirty="0">
                <a:latin typeface="+mn-lt"/>
              </a:rPr>
              <a:t>NSSE Learning with Peers</a:t>
            </a:r>
            <a:br>
              <a:rPr lang="en-US" sz="3200" b="1" dirty="0">
                <a:latin typeface="+mn-lt"/>
              </a:rPr>
            </a:br>
            <a:r>
              <a:rPr lang="en-US" sz="3200" b="1" dirty="0">
                <a:latin typeface="+mn-lt"/>
              </a:rPr>
              <a:t>Discussions with Diverse Others – Seniors</a:t>
            </a:r>
          </a:p>
        </p:txBody>
      </p:sp>
      <p:sp>
        <p:nvSpPr>
          <p:cNvPr id="26626" name="Slide Number Placeholder 3"/>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ea typeface="MS PGothic" charset="-128"/>
                <a:cs typeface="ＭＳ Ｐゴシック" charset="-128"/>
              </a:defRPr>
            </a:lvl1pPr>
            <a:lvl2pPr marL="742950" indent="-285750">
              <a:spcBef>
                <a:spcPct val="20000"/>
              </a:spcBef>
              <a:buChar char="–"/>
              <a:defRPr sz="2800">
                <a:solidFill>
                  <a:schemeClr val="tx1"/>
                </a:solidFill>
                <a:latin typeface="Arial" charset="0"/>
                <a:ea typeface="MS PGothic" charset="-128"/>
              </a:defRPr>
            </a:lvl2pPr>
            <a:lvl3pPr marL="1143000" indent="-228600">
              <a:spcBef>
                <a:spcPct val="20000"/>
              </a:spcBef>
              <a:buChar char="•"/>
              <a:defRPr sz="24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spcBef>
                <a:spcPct val="0"/>
              </a:spcBef>
              <a:buFontTx/>
              <a:buNone/>
            </a:pPr>
            <a:fld id="{7C2646E5-0074-0449-BD0A-1C21A8AF6D7C}" type="slidenum">
              <a:rPr lang="en-US" altLang="en-US" sz="1400">
                <a:solidFill>
                  <a:prstClr val="black"/>
                </a:solidFill>
              </a:rPr>
              <a:pPr>
                <a:spcBef>
                  <a:spcPct val="0"/>
                </a:spcBef>
                <a:buFontTx/>
                <a:buNone/>
              </a:pPr>
              <a:t>9</a:t>
            </a:fld>
            <a:endParaRPr lang="en-US" altLang="en-US" sz="1400">
              <a:solidFill>
                <a:prstClr val="black"/>
              </a:solidFill>
            </a:endParaRPr>
          </a:p>
        </p:txBody>
      </p:sp>
      <p:sp>
        <p:nvSpPr>
          <p:cNvPr id="26628" name="Content Placeholder 2"/>
          <p:cNvSpPr>
            <a:spLocks noGrp="1"/>
          </p:cNvSpPr>
          <p:nvPr>
            <p:ph idx="1"/>
          </p:nvPr>
        </p:nvSpPr>
        <p:spPr>
          <a:xfrm>
            <a:off x="1431234" y="3319761"/>
            <a:ext cx="9008165" cy="2306675"/>
          </a:xfrm>
        </p:spPr>
        <p:txBody>
          <a:bodyPr>
            <a:noAutofit/>
          </a:bodyPr>
          <a:lstStyle/>
          <a:p>
            <a:r>
              <a:rPr lang="en-US" sz="2400" b="1" i="1" dirty="0"/>
              <a:t>During the current school year, about how often have you had discussions with people from the following groups?    </a:t>
            </a:r>
            <a:r>
              <a:rPr lang="en-US" sz="2000" dirty="0"/>
              <a:t>(% responding Very Often or Often)</a:t>
            </a:r>
            <a:endParaRPr lang="en-US" altLang="en-US" sz="2400" dirty="0">
              <a:ea typeface="MS PGothic" charset="-128"/>
              <a:cs typeface="ＭＳ Ｐゴシック" charset="-128"/>
            </a:endParaRPr>
          </a:p>
          <a:p>
            <a:r>
              <a:rPr lang="en-US" altLang="en-US" sz="2400" dirty="0">
                <a:ea typeface="MS PGothic" charset="-128"/>
                <a:cs typeface="ＭＳ Ｐゴシック" charset="-128"/>
              </a:rPr>
              <a:t>Data findings for </a:t>
            </a:r>
            <a:r>
              <a:rPr lang="en-US" altLang="en-US" sz="2400" b="1" dirty="0">
                <a:ea typeface="MS PGothic" charset="-128"/>
                <a:cs typeface="ＭＳ Ｐゴシック" charset="-128"/>
              </a:rPr>
              <a:t>first year students</a:t>
            </a:r>
          </a:p>
          <a:p>
            <a:pPr lvl="1"/>
            <a:r>
              <a:rPr lang="en-US" altLang="en-US" dirty="0">
                <a:ea typeface="MS PGothic" charset="-128"/>
              </a:rPr>
              <a:t>Gallaudet lower for all items in 2017 compared to Carnegie except with race or ethnicity other than their own</a:t>
            </a:r>
          </a:p>
          <a:p>
            <a:pPr lvl="1"/>
            <a:r>
              <a:rPr lang="en-US" altLang="en-US" dirty="0">
                <a:ea typeface="MS PGothic" charset="-128"/>
              </a:rPr>
              <a:t>Gallaudet 2017 lower for all items compared to Gallaudet 2014</a:t>
            </a:r>
          </a:p>
          <a:p>
            <a:r>
              <a:rPr lang="en-US" altLang="en-US" sz="2400" dirty="0">
                <a:ea typeface="MS PGothic" charset="-128"/>
                <a:cs typeface="ＭＳ Ｐゴシック" charset="-128"/>
              </a:rPr>
              <a:t>How and in what ways can Gallaudet improve </a:t>
            </a:r>
            <a:r>
              <a:rPr lang="en-US" altLang="en-US" sz="2400" b="1" dirty="0">
                <a:ea typeface="MS PGothic" charset="-128"/>
                <a:cs typeface="ＭＳ Ｐゴシック" charset="-128"/>
              </a:rPr>
              <a:t>seniors’</a:t>
            </a:r>
            <a:r>
              <a:rPr lang="en-US" altLang="en-US" sz="2400" dirty="0">
                <a:ea typeface="MS PGothic" charset="-128"/>
                <a:cs typeface="ＭＳ Ｐゴシック" charset="-128"/>
              </a:rPr>
              <a:t> discussions with diverse others?</a:t>
            </a:r>
          </a:p>
        </p:txBody>
      </p:sp>
      <p:pic>
        <p:nvPicPr>
          <p:cNvPr id="6" name="Picture 5">
            <a:extLst>
              <a:ext uri="{FF2B5EF4-FFF2-40B4-BE49-F238E27FC236}">
                <a16:creationId xmlns:a16="http://schemas.microsoft.com/office/drawing/2014/main" id="{A417D36A-F9ED-0E4C-8E3C-C059E669A0AD}"/>
              </a:ext>
            </a:extLst>
          </p:cNvPr>
          <p:cNvPicPr>
            <a:picLocks noChangeAspect="1"/>
          </p:cNvPicPr>
          <p:nvPr/>
        </p:nvPicPr>
        <p:blipFill>
          <a:blip r:embed="rId3"/>
          <a:stretch>
            <a:fillRect/>
          </a:stretch>
        </p:blipFill>
        <p:spPr>
          <a:xfrm>
            <a:off x="0" y="1165983"/>
            <a:ext cx="12192000" cy="1938215"/>
          </a:xfrm>
          <a:prstGeom prst="rect">
            <a:avLst/>
          </a:prstGeom>
        </p:spPr>
      </p:pic>
    </p:spTree>
    <p:extLst>
      <p:ext uri="{BB962C8B-B14F-4D97-AF65-F5344CB8AC3E}">
        <p14:creationId xmlns:p14="http://schemas.microsoft.com/office/powerpoint/2010/main" val="38893135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305</TotalTime>
  <Words>1820</Words>
  <Application>Microsoft Macintosh PowerPoint</Application>
  <PresentationFormat>Widescreen</PresentationFormat>
  <Paragraphs>189</Paragraphs>
  <Slides>16</Slides>
  <Notes>12</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16</vt:i4>
      </vt:variant>
    </vt:vector>
  </HeadingPairs>
  <TitlesOfParts>
    <vt:vector size="29" baseType="lpstr">
      <vt:lpstr>ＭＳ Ｐゴシック</vt:lpstr>
      <vt:lpstr>ＭＳ Ｐゴシック</vt:lpstr>
      <vt:lpstr>ヒラギノ角ゴ Pro W3</vt:lpstr>
      <vt:lpstr>Arial</vt:lpstr>
      <vt:lpstr>Calibri</vt:lpstr>
      <vt:lpstr>Calibri Light</vt:lpstr>
      <vt:lpstr>Frutiger Linotype</vt:lpstr>
      <vt:lpstr>Gill Sans</vt:lpstr>
      <vt:lpstr>Mangal</vt:lpstr>
      <vt:lpstr>Osaka</vt:lpstr>
      <vt:lpstr>Tahoma</vt:lpstr>
      <vt:lpstr>Times New Roman</vt:lpstr>
      <vt:lpstr>Office Theme</vt:lpstr>
      <vt:lpstr>PowerPoint Presentation</vt:lpstr>
      <vt:lpstr>Questions to consider when you’re reviewing your NSSE results….</vt:lpstr>
      <vt:lpstr>NSSE Engagement Indicators Overview</vt:lpstr>
      <vt:lpstr>NSSE Engagement Indicators: Peer Comparisons</vt:lpstr>
      <vt:lpstr>NSSE 2017 Engagement Indicator: Discussions with Diverse Others</vt:lpstr>
      <vt:lpstr>NSSE Engagement Indicators Overview</vt:lpstr>
      <vt:lpstr>NSSE Learning with Peers Discussions with Diverse Others – First Year Students</vt:lpstr>
      <vt:lpstr>PowerPoint Presentation</vt:lpstr>
      <vt:lpstr>NSSE Learning with Peers Discussions with Diverse Others – Seniors</vt:lpstr>
      <vt:lpstr>PowerPoint Presentation</vt:lpstr>
      <vt:lpstr>NSSE Engagement Indicators Focus on Discussion with Others and Quality of Interactions EI’s   </vt:lpstr>
      <vt:lpstr>NSSE Engagement Indicators</vt:lpstr>
      <vt:lpstr>NSSE Engagement Indicators</vt:lpstr>
      <vt:lpstr>Questions to consider….</vt:lpstr>
      <vt:lpstr>Continued Discussion….</vt:lpstr>
      <vt:lpstr>Supportive Classroom Environments</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Lindsay Buchko</dc:creator>
  <cp:lastModifiedBy>Lindsay Buchko</cp:lastModifiedBy>
  <cp:revision>11</cp:revision>
  <dcterms:created xsi:type="dcterms:W3CDTF">2018-08-08T20:22:00Z</dcterms:created>
  <dcterms:modified xsi:type="dcterms:W3CDTF">2018-08-23T21:10:15Z</dcterms:modified>
</cp:coreProperties>
</file>