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571" r:id="rId3"/>
    <p:sldId id="778" r:id="rId4"/>
    <p:sldId id="373" r:id="rId5"/>
    <p:sldId id="374" r:id="rId6"/>
    <p:sldId id="780" r:id="rId7"/>
    <p:sldId id="781" r:id="rId8"/>
    <p:sldId id="782" r:id="rId9"/>
    <p:sldId id="783" r:id="rId10"/>
    <p:sldId id="784" r:id="rId11"/>
    <p:sldId id="785" r:id="rId12"/>
    <p:sldId id="381" r:id="rId13"/>
    <p:sldId id="379" r:id="rId14"/>
    <p:sldId id="378" r:id="rId15"/>
    <p:sldId id="786" r:id="rId16"/>
    <p:sldId id="543" r:id="rId17"/>
    <p:sldId id="380" r:id="rId18"/>
    <p:sldId id="515" r:id="rId19"/>
    <p:sldId id="521" r:id="rId20"/>
    <p:sldId id="518" r:id="rId21"/>
    <p:sldId id="607" r:id="rId22"/>
    <p:sldId id="562" r:id="rId23"/>
    <p:sldId id="522" r:id="rId24"/>
    <p:sldId id="477" r:id="rId25"/>
    <p:sldId id="386" r:id="rId26"/>
    <p:sldId id="387" r:id="rId27"/>
    <p:sldId id="383" r:id="rId28"/>
    <p:sldId id="787" r:id="rId29"/>
    <p:sldId id="555" r:id="rId30"/>
    <p:sldId id="478" r:id="rId31"/>
    <p:sldId id="775" r:id="rId32"/>
    <p:sldId id="788" r:id="rId33"/>
    <p:sldId id="7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23853-6A82-C84B-9548-01333BF6F10B}" type="datetimeFigureOut">
              <a:rPr lang="en-US" smtClean="0"/>
              <a:t>8/23/18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64F86-408A-134D-81C6-118A50C85156}" type="slidenum">
              <a:rPr lang="en-US" smtClean="0"/>
              <a:t>‹#›</a:t>
            </a:fld>
            <a:endParaRPr lang="en-US"/>
          </a:p>
        </p:txBody>
      </p:sp>
    </p:spTree>
    <p:extLst>
      <p:ext uri="{BB962C8B-B14F-4D97-AF65-F5344CB8AC3E}">
        <p14:creationId xmlns:p14="http://schemas.microsoft.com/office/powerpoint/2010/main" val="58805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Osaka"/>
                <a:cs typeface="Osaka"/>
              </a:defRPr>
            </a:lvl1pPr>
            <a:lvl2pPr marL="714411" indent="-274773" eaLnBrk="0" hangingPunct="0">
              <a:defRPr>
                <a:solidFill>
                  <a:schemeClr val="tx1"/>
                </a:solidFill>
                <a:latin typeface="Arial" pitchFamily="34" charset="0"/>
                <a:ea typeface="Osaka"/>
                <a:cs typeface="Osaka"/>
              </a:defRPr>
            </a:lvl2pPr>
            <a:lvl3pPr marL="1099094" indent="-219819" eaLnBrk="0" hangingPunct="0">
              <a:defRPr>
                <a:solidFill>
                  <a:schemeClr val="tx1"/>
                </a:solidFill>
                <a:latin typeface="Arial" pitchFamily="34" charset="0"/>
                <a:ea typeface="Osaka"/>
                <a:cs typeface="Osaka"/>
              </a:defRPr>
            </a:lvl3pPr>
            <a:lvl4pPr marL="1538731" indent="-219819" eaLnBrk="0" hangingPunct="0">
              <a:defRPr>
                <a:solidFill>
                  <a:schemeClr val="tx1"/>
                </a:solidFill>
                <a:latin typeface="Arial" pitchFamily="34" charset="0"/>
                <a:ea typeface="Osaka"/>
                <a:cs typeface="Osaka"/>
              </a:defRPr>
            </a:lvl4pPr>
            <a:lvl5pPr marL="1978368" indent="-219819" eaLnBrk="0" hangingPunct="0">
              <a:defRPr>
                <a:solidFill>
                  <a:schemeClr val="tx1"/>
                </a:solidFill>
                <a:latin typeface="Arial" pitchFamily="34" charset="0"/>
                <a:ea typeface="Osaka"/>
                <a:cs typeface="Osaka"/>
              </a:defRPr>
            </a:lvl5pPr>
            <a:lvl6pPr marL="2418006" indent="-219819" defTabSz="877748" eaLnBrk="0" fontAlgn="base" hangingPunct="0">
              <a:spcBef>
                <a:spcPct val="0"/>
              </a:spcBef>
              <a:spcAft>
                <a:spcPct val="0"/>
              </a:spcAft>
              <a:defRPr>
                <a:solidFill>
                  <a:schemeClr val="tx1"/>
                </a:solidFill>
                <a:latin typeface="Arial" pitchFamily="34" charset="0"/>
                <a:ea typeface="Osaka"/>
                <a:cs typeface="Osaka"/>
              </a:defRPr>
            </a:lvl6pPr>
            <a:lvl7pPr marL="2857643" indent="-219819" defTabSz="877748" eaLnBrk="0" fontAlgn="base" hangingPunct="0">
              <a:spcBef>
                <a:spcPct val="0"/>
              </a:spcBef>
              <a:spcAft>
                <a:spcPct val="0"/>
              </a:spcAft>
              <a:defRPr>
                <a:solidFill>
                  <a:schemeClr val="tx1"/>
                </a:solidFill>
                <a:latin typeface="Arial" pitchFamily="34" charset="0"/>
                <a:ea typeface="Osaka"/>
                <a:cs typeface="Osaka"/>
              </a:defRPr>
            </a:lvl7pPr>
            <a:lvl8pPr marL="3297280" indent="-219819" defTabSz="877748" eaLnBrk="0" fontAlgn="base" hangingPunct="0">
              <a:spcBef>
                <a:spcPct val="0"/>
              </a:spcBef>
              <a:spcAft>
                <a:spcPct val="0"/>
              </a:spcAft>
              <a:defRPr>
                <a:solidFill>
                  <a:schemeClr val="tx1"/>
                </a:solidFill>
                <a:latin typeface="Arial" pitchFamily="34" charset="0"/>
                <a:ea typeface="Osaka"/>
                <a:cs typeface="Osaka"/>
              </a:defRPr>
            </a:lvl8pPr>
            <a:lvl9pPr marL="3736918" indent="-219819" defTabSz="877748" eaLnBrk="0" fontAlgn="base" hangingPunct="0">
              <a:spcBef>
                <a:spcPct val="0"/>
              </a:spcBef>
              <a:spcAft>
                <a:spcPct val="0"/>
              </a:spcAft>
              <a:defRPr>
                <a:solidFill>
                  <a:schemeClr val="tx1"/>
                </a:solidFill>
                <a:latin typeface="Arial" pitchFamily="34" charset="0"/>
                <a:ea typeface="Osaka"/>
                <a:cs typeface="Osaka"/>
              </a:defRPr>
            </a:lvl9pPr>
          </a:lstStyle>
          <a:p>
            <a:pPr defTabSz="877748" eaLnBrk="1" fontAlgn="base" hangingPunct="1">
              <a:spcBef>
                <a:spcPct val="0"/>
              </a:spcBef>
              <a:spcAft>
                <a:spcPct val="0"/>
              </a:spcAft>
            </a:pPr>
            <a:fld id="{9A93945C-5630-4B52-8144-249726A18DD7}" type="slidenum">
              <a:rPr lang="en-US" altLang="en-US" smtClean="0">
                <a:solidFill>
                  <a:srgbClr val="000000"/>
                </a:solidFill>
                <a:sym typeface="Gill Sans"/>
              </a:rPr>
              <a:pPr defTabSz="877748" eaLnBrk="1" fontAlgn="base" hangingPunct="1">
                <a:spcBef>
                  <a:spcPct val="0"/>
                </a:spcBef>
                <a:spcAft>
                  <a:spcPct val="0"/>
                </a:spcAft>
              </a:pPr>
              <a:t>1</a:t>
            </a:fld>
            <a:endParaRPr lang="en-US" altLang="en-US" dirty="0">
              <a:solidFill>
                <a:srgbClr val="000000"/>
              </a:solidFill>
              <a:sym typeface="Gill Sans"/>
            </a:endParaRPr>
          </a:p>
        </p:txBody>
      </p:sp>
      <p:sp>
        <p:nvSpPr>
          <p:cNvPr id="154627" name="Rectangle 2"/>
          <p:cNvSpPr>
            <a:spLocks noGrp="1" noRot="1" noChangeAspect="1" noChangeArrowheads="1" noTextEdit="1"/>
          </p:cNvSpPr>
          <p:nvPr>
            <p:ph type="sldImg"/>
          </p:nvPr>
        </p:nvSpPr>
        <p:spPr bwMode="auto">
          <a:xfrm>
            <a:off x="341313" y="696913"/>
            <a:ext cx="6199187" cy="34877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xfrm>
            <a:off x="688481" y="4414561"/>
            <a:ext cx="5504852" cy="418553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Tahoma" pitchFamily="34" charset="0"/>
            </a:endParaRPr>
          </a:p>
        </p:txBody>
      </p:sp>
      <p:sp>
        <p:nvSpPr>
          <p:cNvPr id="5" name="Header Placeholder 4"/>
          <p:cNvSpPr>
            <a:spLocks noGrp="1"/>
          </p:cNvSpPr>
          <p:nvPr>
            <p:ph type="hdr" sz="quarter"/>
          </p:nvPr>
        </p:nvSpPr>
        <p:spPr/>
        <p:txBody>
          <a:bodyPr/>
          <a:lstStyle/>
          <a:p>
            <a:pPr>
              <a:defRPr/>
            </a:pPr>
            <a:r>
              <a:rPr lang="en-US" dirty="0"/>
              <a:t>Your Institutional Report 2012 - Step by Step</a:t>
            </a:r>
          </a:p>
        </p:txBody>
      </p:sp>
      <p:sp>
        <p:nvSpPr>
          <p:cNvPr id="6" name="Date Placeholder 5"/>
          <p:cNvSpPr>
            <a:spLocks noGrp="1"/>
          </p:cNvSpPr>
          <p:nvPr>
            <p:ph type="dt" sz="quarter" idx="1"/>
          </p:nvPr>
        </p:nvSpPr>
        <p:spPr/>
        <p:txBody>
          <a:bodyPr/>
          <a:lstStyle/>
          <a:p>
            <a:pPr>
              <a:defRPr/>
            </a:pPr>
            <a:r>
              <a:rPr lang="en-US" dirty="0"/>
              <a:t>9/6/2012</a:t>
            </a:r>
          </a:p>
        </p:txBody>
      </p:sp>
    </p:spTree>
    <p:extLst>
      <p:ext uri="{BB962C8B-B14F-4D97-AF65-F5344CB8AC3E}">
        <p14:creationId xmlns:p14="http://schemas.microsoft.com/office/powerpoint/2010/main" val="2879435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E8B0D3DB-EAB8-4263-83BA-9FE2F6311131}" type="slidenum">
              <a:rPr lang="en-US">
                <a:solidFill>
                  <a:prstClr val="black"/>
                </a:solidFill>
              </a:rPr>
              <a:pPr>
                <a:defRPr/>
              </a:pPr>
              <a:t>18</a:t>
            </a:fld>
            <a:endParaRPr lang="en-US" dirty="0">
              <a:solidFill>
                <a:prstClr val="black"/>
              </a:solidFill>
            </a:endParaRPr>
          </a:p>
        </p:txBody>
      </p:sp>
      <p:sp>
        <p:nvSpPr>
          <p:cNvPr id="185347" name="Rectangle 7"/>
          <p:cNvSpPr txBox="1">
            <a:spLocks noGrp="1" noChangeArrowheads="1"/>
          </p:cNvSpPr>
          <p:nvPr/>
        </p:nvSpPr>
        <p:spPr bwMode="auto">
          <a:xfrm>
            <a:off x="4157762" y="9118604"/>
            <a:ext cx="3181246" cy="481013"/>
          </a:xfrm>
          <a:prstGeom prst="rect">
            <a:avLst/>
          </a:prstGeom>
          <a:noFill/>
          <a:ln w="9525">
            <a:noFill/>
            <a:miter lim="800000"/>
            <a:headEnd/>
            <a:tailEnd/>
          </a:ln>
        </p:spPr>
        <p:txBody>
          <a:bodyPr lIns="97403" tIns="48702" rIns="97403" bIns="48702" anchor="b"/>
          <a:lstStyle/>
          <a:p>
            <a:pPr algn="r"/>
            <a:fld id="{87E0D479-AB5A-4146-8224-9A8DB7E6DD09}" type="slidenum">
              <a:rPr lang="en-US" sz="1400">
                <a:solidFill>
                  <a:prstClr val="black"/>
                </a:solidFill>
              </a:rPr>
              <a:pPr algn="r"/>
              <a:t>18</a:t>
            </a:fld>
            <a:endParaRPr lang="en-US" sz="1400" dirty="0">
              <a:solidFill>
                <a:prstClr val="black"/>
              </a:solidFill>
            </a:endParaRPr>
          </a:p>
        </p:txBody>
      </p:sp>
      <p:sp>
        <p:nvSpPr>
          <p:cNvPr id="185348" name="Rectangle 7"/>
          <p:cNvSpPr txBox="1">
            <a:spLocks noGrp="1" noChangeArrowheads="1"/>
          </p:cNvSpPr>
          <p:nvPr/>
        </p:nvSpPr>
        <p:spPr bwMode="auto">
          <a:xfrm>
            <a:off x="4157765" y="9120188"/>
            <a:ext cx="3182839" cy="481012"/>
          </a:xfrm>
          <a:prstGeom prst="rect">
            <a:avLst/>
          </a:prstGeom>
          <a:noFill/>
          <a:ln w="9525">
            <a:noFill/>
            <a:miter lim="800000"/>
            <a:headEnd/>
            <a:tailEnd/>
          </a:ln>
        </p:spPr>
        <p:txBody>
          <a:bodyPr lIns="95569" tIns="47784" rIns="95569" bIns="47784" anchor="b"/>
          <a:lstStyle/>
          <a:p>
            <a:pPr algn="r" defTabSz="951892"/>
            <a:fld id="{3FDEFBF8-02FA-4993-BC31-CB764200B973}" type="slidenum">
              <a:rPr lang="en-US" sz="1400" b="1">
                <a:solidFill>
                  <a:srgbClr val="0000FF"/>
                </a:solidFill>
                <a:latin typeface="Lucida Grande"/>
                <a:ea typeface="ヒラギノ角ゴ Pro W3" pitchFamily="4" charset="-128"/>
              </a:rPr>
              <a:pPr algn="r" defTabSz="951892"/>
              <a:t>18</a:t>
            </a:fld>
            <a:endParaRPr lang="en-US" sz="1400" b="1" dirty="0">
              <a:solidFill>
                <a:srgbClr val="0000FF"/>
              </a:solidFill>
              <a:latin typeface="Lucida Grande"/>
              <a:ea typeface="ヒラギノ角ゴ Pro W3" pitchFamily="4" charset="-128"/>
            </a:endParaRPr>
          </a:p>
        </p:txBody>
      </p:sp>
      <p:sp>
        <p:nvSpPr>
          <p:cNvPr id="185349" name="Rectangle 2"/>
          <p:cNvSpPr>
            <a:spLocks noGrp="1" noRot="1" noChangeAspect="1" noChangeArrowheads="1" noTextEdit="1"/>
          </p:cNvSpPr>
          <p:nvPr>
            <p:ph type="sldImg"/>
          </p:nvPr>
        </p:nvSpPr>
        <p:spPr bwMode="auto">
          <a:xfrm>
            <a:off x="469900" y="717550"/>
            <a:ext cx="6402388" cy="3602038"/>
          </a:xfrm>
          <a:noFill/>
          <a:ln>
            <a:solidFill>
              <a:srgbClr val="000000"/>
            </a:solidFill>
            <a:miter lim="800000"/>
            <a:headEnd/>
            <a:tailEnd/>
          </a:ln>
        </p:spPr>
      </p:sp>
      <p:sp>
        <p:nvSpPr>
          <p:cNvPr id="185350" name="Rectangle 3"/>
          <p:cNvSpPr>
            <a:spLocks noGrp="1" noChangeArrowheads="1"/>
          </p:cNvSpPr>
          <p:nvPr>
            <p:ph type="body" idx="1"/>
          </p:nvPr>
        </p:nvSpPr>
        <p:spPr bwMode="auto">
          <a:xfrm>
            <a:off x="978111" y="4562479"/>
            <a:ext cx="5384381" cy="4321175"/>
          </a:xfrm>
          <a:noFill/>
        </p:spPr>
        <p:txBody>
          <a:bodyPr wrap="square" lIns="95569" tIns="47784" rIns="95569" bIns="47784"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Of</a:t>
            </a:r>
            <a:r>
              <a:rPr lang="en-US" sz="1200" b="1" i="0" kern="1200" baseline="0" dirty="0">
                <a:solidFill>
                  <a:schemeClr val="tx1"/>
                </a:solidFill>
                <a:effectLst/>
                <a:latin typeface="+mn-lt"/>
                <a:ea typeface="+mn-ea"/>
                <a:cs typeface="+mn-cs"/>
              </a:rPr>
              <a:t> all the educational experiences students have, there’s one kind that seems to have a strong positive effect on learning. They’ve been called High-Impact Practices. Why </a:t>
            </a:r>
            <a:r>
              <a:rPr lang="mr-IN" sz="1200" b="1" i="0" kern="1200" baseline="0" dirty="0">
                <a:solidFill>
                  <a:schemeClr val="tx1"/>
                </a:solidFill>
                <a:effectLst/>
                <a:latin typeface="+mn-lt"/>
                <a:ea typeface="+mn-ea"/>
                <a:cs typeface="+mn-cs"/>
              </a:rPr>
              <a:t>–</a:t>
            </a:r>
            <a:r>
              <a:rPr lang="en-US" sz="1200" b="1" i="0" kern="1200" baseline="0" dirty="0">
                <a:solidFill>
                  <a:schemeClr val="tx1"/>
                </a:solidFill>
                <a:effectLst/>
                <a:latin typeface="+mn-lt"/>
                <a:ea typeface="+mn-ea"/>
                <a:cs typeface="+mn-cs"/>
              </a:rPr>
              <a:t> because they have a HIGH Impact on student learning.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effectLst/>
                <a:latin typeface="+mn-lt"/>
                <a:ea typeface="+mn-ea"/>
                <a:cs typeface="+mn-cs"/>
              </a:rPr>
              <a:t>Which of these seem familiar to you? Which have you seen at Gallaudet?</a:t>
            </a:r>
          </a:p>
          <a:p>
            <a:r>
              <a:rPr lang="en-US" sz="1200" b="1" i="0" kern="1200" baseline="0" dirty="0">
                <a:solidFill>
                  <a:schemeClr val="tx1"/>
                </a:solidFill>
                <a:effectLst/>
                <a:latin typeface="+mn-lt"/>
                <a:ea typeface="+mn-ea"/>
                <a:cs typeface="+mn-cs"/>
              </a:rPr>
              <a:t>Pat ourselves on the back for that! In other words, the effect for HURS is particularly beneficial. </a:t>
            </a:r>
          </a:p>
          <a:p>
            <a:r>
              <a:rPr lang="en-US" sz="1200" b="1" i="0" kern="1200" baseline="0" dirty="0">
                <a:solidFill>
                  <a:schemeClr val="tx1"/>
                </a:solidFill>
                <a:effectLst/>
                <a:latin typeface="+mn-lt"/>
                <a:ea typeface="+mn-ea"/>
                <a:cs typeface="+mn-cs"/>
              </a:rPr>
              <a:t>But we’re not done yet</a:t>
            </a:r>
            <a:r>
              <a:rPr lang="mr-IN" sz="1200" b="1" i="0" kern="1200" baseline="0" dirty="0">
                <a:solidFill>
                  <a:schemeClr val="tx1"/>
                </a:solidFill>
                <a:effectLst/>
                <a:latin typeface="+mn-lt"/>
                <a:ea typeface="+mn-ea"/>
                <a:cs typeface="+mn-cs"/>
              </a:rPr>
              <a:t>…</a:t>
            </a:r>
            <a:r>
              <a:rPr lang="en-US" sz="1200" b="1" i="0" kern="1200" baseline="0" dirty="0">
                <a:solidFill>
                  <a:schemeClr val="tx1"/>
                </a:solidFill>
                <a:effectLst/>
                <a:latin typeface="+mn-lt"/>
                <a:ea typeface="+mn-ea"/>
                <a:cs typeface="+mn-cs"/>
              </a:rPr>
              <a:t>.</a:t>
            </a:r>
            <a:endParaRPr lang="en-US" b="1" dirty="0">
              <a:solidFill>
                <a:srgbClr val="780032"/>
              </a:solidFill>
              <a:cs typeface="Arial" pitchFamily="34" charset="0"/>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a:solidFill>
                <a:schemeClr val="tx1"/>
              </a:solidFill>
              <a:effectLst/>
              <a:latin typeface="+mn-lt"/>
              <a:ea typeface="+mn-ea"/>
              <a:cs typeface="+mn-cs"/>
            </a:endParaRPr>
          </a:p>
          <a:p>
            <a:endParaRPr lang="en-US" sz="1200" b="1" i="0" kern="1200" baseline="0" dirty="0">
              <a:solidFill>
                <a:schemeClr val="tx1"/>
              </a:solidFill>
              <a:effectLst/>
              <a:latin typeface="+mn-lt"/>
              <a:ea typeface="+mn-ea"/>
              <a:cs typeface="+mn-cs"/>
            </a:endParaRPr>
          </a:p>
        </p:txBody>
      </p:sp>
    </p:spTree>
    <p:extLst>
      <p:ext uri="{BB962C8B-B14F-4D97-AF65-F5344CB8AC3E}">
        <p14:creationId xmlns:p14="http://schemas.microsoft.com/office/powerpoint/2010/main" val="294913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These teaching and learning practices have been widely tested and have been shown to be beneficial for college students from many backgrounds. This</a:t>
            </a:r>
            <a:r>
              <a:rPr lang="en-US" sz="1200" b="1" i="0" kern="1200" baseline="0" dirty="0">
                <a:solidFill>
                  <a:schemeClr val="tx1"/>
                </a:solidFill>
                <a:effectLst/>
                <a:latin typeface="+mn-lt"/>
                <a:ea typeface="+mn-ea"/>
                <a:cs typeface="+mn-cs"/>
              </a:rPr>
              <a:t> effect is particularly beneficial for historically underserved students. And yet, until recently, most universities have not systematically looked at who experiences HIPS and who doesn’t. Nor have they looked at when, where and how often students’ experience HIPS.</a:t>
            </a:r>
            <a:endParaRPr lang="en-US" b="1" baseline="0" dirty="0"/>
          </a:p>
        </p:txBody>
      </p:sp>
      <p:sp>
        <p:nvSpPr>
          <p:cNvPr id="4" name="Slide Number Placeholder 3"/>
          <p:cNvSpPr>
            <a:spLocks noGrp="1"/>
          </p:cNvSpPr>
          <p:nvPr>
            <p:ph type="sldNum" sz="quarter" idx="10"/>
          </p:nvPr>
        </p:nvSpPr>
        <p:spPr/>
        <p:txBody>
          <a:bodyPr/>
          <a:lstStyle/>
          <a:p>
            <a:fld id="{FA2B128C-BA57-3A4F-911F-610CC8360CD5}" type="slidenum">
              <a:rPr lang="en-US" smtClean="0"/>
              <a:t>19</a:t>
            </a:fld>
            <a:endParaRPr lang="en-US"/>
          </a:p>
        </p:txBody>
      </p:sp>
    </p:spTree>
    <p:extLst>
      <p:ext uri="{BB962C8B-B14F-4D97-AF65-F5344CB8AC3E}">
        <p14:creationId xmlns:p14="http://schemas.microsoft.com/office/powerpoint/2010/main" val="75729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the stronger the HIP is in these characteristics, the bigger the impact of the HIP experience. It’s not enough just to DO</a:t>
            </a:r>
            <a:r>
              <a:rPr lang="en-US" baseline="0" dirty="0"/>
              <a:t> a HIP </a:t>
            </a:r>
            <a:r>
              <a:rPr lang="mr-IN" baseline="0" dirty="0"/>
              <a:t>–</a:t>
            </a:r>
            <a:r>
              <a:rPr lang="en-US" baseline="0" dirty="0"/>
              <a:t> High Impact Practices have an impact based on the extent to which they have the characteristics listed above. </a:t>
            </a:r>
          </a:p>
          <a:p>
            <a:r>
              <a:rPr lang="en-US" baseline="0" dirty="0"/>
              <a:t>So, for example, a student MIGHT participate in an field experience that DOES NOT have have performance expectations, or interactions with faculty,  frequent and constructive feedback, or structured opportunities to reflect. And it won’t have much of an impact. </a:t>
            </a:r>
            <a:endParaRPr lang="en-US" dirty="0"/>
          </a:p>
        </p:txBody>
      </p:sp>
      <p:sp>
        <p:nvSpPr>
          <p:cNvPr id="4" name="Slide Number Placeholder 3"/>
          <p:cNvSpPr>
            <a:spLocks noGrp="1"/>
          </p:cNvSpPr>
          <p:nvPr>
            <p:ph type="sldNum" sz="quarter" idx="10"/>
          </p:nvPr>
        </p:nvSpPr>
        <p:spPr/>
        <p:txBody>
          <a:bodyPr/>
          <a:lstStyle/>
          <a:p>
            <a:fld id="{FA2B128C-BA57-3A4F-911F-610CC8360CD5}" type="slidenum">
              <a:rPr lang="en-US" smtClean="0"/>
              <a:t>20</a:t>
            </a:fld>
            <a:endParaRPr lang="en-US"/>
          </a:p>
        </p:txBody>
      </p:sp>
    </p:spTree>
    <p:extLst>
      <p:ext uri="{BB962C8B-B14F-4D97-AF65-F5344CB8AC3E}">
        <p14:creationId xmlns:p14="http://schemas.microsoft.com/office/powerpoint/2010/main" val="409066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a:t>
            </a:r>
            <a:r>
              <a:rPr lang="en-US" baseline="0" dirty="0"/>
              <a:t> items on the NSSE survey ask about High Impact Practices</a:t>
            </a:r>
            <a:r>
              <a:rPr lang="en-US" baseline="0" dirty="0">
                <a:sym typeface="Wingdings"/>
              </a:rPr>
              <a:t> (review the five experiences plus courses with community based projects).</a:t>
            </a:r>
          </a:p>
          <a:p>
            <a:r>
              <a:rPr lang="en-US" baseline="0" dirty="0">
                <a:sym typeface="Wingdings"/>
              </a:rPr>
              <a:t>NSSE provides data on participation in a formal leadership role but it is not considered a High Impact Practice. </a:t>
            </a:r>
            <a:endParaRPr lang="en-US" dirty="0"/>
          </a:p>
        </p:txBody>
      </p:sp>
      <p:sp>
        <p:nvSpPr>
          <p:cNvPr id="4" name="Slide Number Placeholder 3"/>
          <p:cNvSpPr>
            <a:spLocks noGrp="1"/>
          </p:cNvSpPr>
          <p:nvPr>
            <p:ph type="sldNum" sz="quarter" idx="10"/>
          </p:nvPr>
        </p:nvSpPr>
        <p:spPr/>
        <p:txBody>
          <a:bodyPr/>
          <a:lstStyle/>
          <a:p>
            <a:fld id="{FA2B128C-BA57-3A4F-911F-610CC8360CD5}" type="slidenum">
              <a:rPr lang="en-US" smtClean="0"/>
              <a:t>21</a:t>
            </a:fld>
            <a:endParaRPr lang="en-US"/>
          </a:p>
        </p:txBody>
      </p:sp>
    </p:spTree>
    <p:extLst>
      <p:ext uri="{BB962C8B-B14F-4D97-AF65-F5344CB8AC3E}">
        <p14:creationId xmlns:p14="http://schemas.microsoft.com/office/powerpoint/2010/main" val="1826845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a:t>
            </a:r>
            <a:r>
              <a:rPr lang="en-US" baseline="0" dirty="0"/>
              <a:t> HIP’s in a student’s entire academic career. Seem reasonable, right? Later in the presentation we can compare this Goal to GU’s results. </a:t>
            </a:r>
            <a:endParaRPr lang="en-US" dirty="0"/>
          </a:p>
        </p:txBody>
      </p:sp>
      <p:sp>
        <p:nvSpPr>
          <p:cNvPr id="4" name="Slide Number Placeholder 3"/>
          <p:cNvSpPr>
            <a:spLocks noGrp="1"/>
          </p:cNvSpPr>
          <p:nvPr>
            <p:ph type="sldNum" sz="quarter" idx="10"/>
          </p:nvPr>
        </p:nvSpPr>
        <p:spPr/>
        <p:txBody>
          <a:bodyPr/>
          <a:lstStyle/>
          <a:p>
            <a:pPr>
              <a:defRPr/>
            </a:pPr>
            <a:fld id="{CB443C30-4B66-C946-A599-73A678FB4652}" type="slidenum">
              <a:rPr lang="en-US" smtClean="0"/>
              <a:pPr>
                <a:defRPr/>
              </a:pPr>
              <a:t>22</a:t>
            </a:fld>
            <a:endParaRPr lang="en-US" dirty="0"/>
          </a:p>
        </p:txBody>
      </p:sp>
    </p:spTree>
    <p:extLst>
      <p:ext uri="{BB962C8B-B14F-4D97-AF65-F5344CB8AC3E}">
        <p14:creationId xmlns:p14="http://schemas.microsoft.com/office/powerpoint/2010/main" val="442138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HIP’s are an</a:t>
            </a:r>
            <a:r>
              <a:rPr lang="en-US" baseline="0" dirty="0"/>
              <a:t> important learning opportunity for students. Some, including students, say that HIP’s are the MOST important learning opportunity of all. </a:t>
            </a:r>
          </a:p>
          <a:p>
            <a:r>
              <a:rPr lang="en-US" baseline="0" dirty="0"/>
              <a:t>But as with all learning opportunities, access is not always equitable. </a:t>
            </a:r>
            <a:endParaRPr lang="en-US" dirty="0"/>
          </a:p>
          <a:p>
            <a:r>
              <a:rPr lang="en-US" dirty="0"/>
              <a:t>When</a:t>
            </a:r>
            <a:r>
              <a:rPr lang="en-US" baseline="0" dirty="0"/>
              <a:t> </a:t>
            </a:r>
            <a:r>
              <a:rPr lang="en-US" dirty="0"/>
              <a:t>we look at GU’s results we’ll also look at the</a:t>
            </a:r>
            <a:r>
              <a:rPr lang="en-US" baseline="0" dirty="0"/>
              <a:t> break-down by race-ethnicity. </a:t>
            </a:r>
            <a:endParaRPr lang="en-US" dirty="0"/>
          </a:p>
        </p:txBody>
      </p:sp>
      <p:sp>
        <p:nvSpPr>
          <p:cNvPr id="4" name="Slide Number Placeholder 3"/>
          <p:cNvSpPr>
            <a:spLocks noGrp="1"/>
          </p:cNvSpPr>
          <p:nvPr>
            <p:ph type="sldNum" sz="quarter" idx="10"/>
          </p:nvPr>
        </p:nvSpPr>
        <p:spPr/>
        <p:txBody>
          <a:bodyPr/>
          <a:lstStyle/>
          <a:p>
            <a:fld id="{FA2B128C-BA57-3A4F-911F-610CC8360CD5}" type="slidenum">
              <a:rPr lang="en-US" smtClean="0"/>
              <a:t>23</a:t>
            </a:fld>
            <a:endParaRPr lang="en-US"/>
          </a:p>
        </p:txBody>
      </p:sp>
    </p:spTree>
    <p:extLst>
      <p:ext uri="{BB962C8B-B14F-4D97-AF65-F5344CB8AC3E}">
        <p14:creationId xmlns:p14="http://schemas.microsoft.com/office/powerpoint/2010/main" val="158430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B8D7700-347B-4700-A874-1D6F54F742B2}" type="slidenum">
              <a:rPr lang="en-US" altLang="en-US" sz="1100" smtClean="0"/>
              <a:pPr eaLnBrk="1" hangingPunct="1">
                <a:spcBef>
                  <a:spcPct val="0"/>
                </a:spcBef>
              </a:pPr>
              <a:t>24</a:t>
            </a:fld>
            <a:endParaRPr lang="en-US" altLang="en-US" sz="1100" dirty="0"/>
          </a:p>
        </p:txBody>
      </p:sp>
      <p:sp>
        <p:nvSpPr>
          <p:cNvPr id="142339" name="Rectangle 2"/>
          <p:cNvSpPr>
            <a:spLocks noGrp="1" noRot="1" noChangeAspect="1" noChangeArrowheads="1" noTextEdit="1"/>
          </p:cNvSpPr>
          <p:nvPr>
            <p:ph type="sldImg"/>
          </p:nvPr>
        </p:nvSpPr>
        <p:spPr>
          <a:xfrm>
            <a:off x="406400" y="696913"/>
            <a:ext cx="6197600" cy="3486150"/>
          </a:xfrm>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The</a:t>
            </a:r>
            <a:r>
              <a:rPr lang="en-US" altLang="en-US" baseline="0" dirty="0">
                <a:latin typeface="Arial" pitchFamily="34" charset="0"/>
              </a:rPr>
              <a:t> next few slides will give you a little background on NSSE use at Gallaudet.</a:t>
            </a:r>
            <a:endParaRPr lang="en-US" altLang="en-US" dirty="0">
              <a:latin typeface="Arial" pitchFamily="34" charset="0"/>
            </a:endParaRPr>
          </a:p>
        </p:txBody>
      </p:sp>
    </p:spTree>
    <p:extLst>
      <p:ext uri="{BB962C8B-B14F-4D97-AF65-F5344CB8AC3E}">
        <p14:creationId xmlns:p14="http://schemas.microsoft.com/office/powerpoint/2010/main" val="252827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2EE41F2-4555-4762-8203-B987F2DEE577}" type="slidenum">
              <a:rPr lang="en-US" altLang="en-US" sz="1100" smtClean="0"/>
              <a:pPr eaLnBrk="1" hangingPunct="1">
                <a:spcBef>
                  <a:spcPct val="0"/>
                </a:spcBef>
              </a:pPr>
              <a:t>25</a:t>
            </a:fld>
            <a:endParaRPr lang="en-US" altLang="en-US" sz="1100" dirty="0"/>
          </a:p>
        </p:txBody>
      </p:sp>
      <p:sp>
        <p:nvSpPr>
          <p:cNvPr id="145411" name="Rectangle 2"/>
          <p:cNvSpPr>
            <a:spLocks noGrp="1" noRot="1" noChangeAspect="1" noChangeArrowheads="1" noTextEdit="1"/>
          </p:cNvSpPr>
          <p:nvPr>
            <p:ph type="sldImg"/>
          </p:nvPr>
        </p:nvSpPr>
        <p:spPr>
          <a:xfrm>
            <a:off x="406400" y="696913"/>
            <a:ext cx="6199188" cy="3487737"/>
          </a:xfrm>
          <a:ln/>
        </p:spPr>
      </p:sp>
      <p:sp>
        <p:nvSpPr>
          <p:cNvPr id="145412" name="Rectangle 3"/>
          <p:cNvSpPr>
            <a:spLocks noGrp="1" noChangeArrowheads="1"/>
          </p:cNvSpPr>
          <p:nvPr>
            <p:ph type="body" idx="1"/>
          </p:nvPr>
        </p:nvSpPr>
        <p:spPr>
          <a:xfrm>
            <a:off x="701675" y="4414838"/>
            <a:ext cx="5607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Aft>
                <a:spcPct val="10000"/>
              </a:spcAft>
            </a:pPr>
            <a:endParaRPr lang="en-US" altLang="en-US" dirty="0">
              <a:latin typeface="Tahoma" pitchFamily="34" charset="0"/>
            </a:endParaRPr>
          </a:p>
        </p:txBody>
      </p:sp>
    </p:spTree>
    <p:extLst>
      <p:ext uri="{BB962C8B-B14F-4D97-AF65-F5344CB8AC3E}">
        <p14:creationId xmlns:p14="http://schemas.microsoft.com/office/powerpoint/2010/main" val="171771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E2B1A44-9109-4291-9ECE-EC77F73ECAA6}" type="slidenum">
              <a:rPr lang="en-US" altLang="en-US" sz="1100" smtClean="0"/>
              <a:pPr eaLnBrk="1" hangingPunct="1">
                <a:spcBef>
                  <a:spcPct val="0"/>
                </a:spcBef>
              </a:pPr>
              <a:t>26</a:t>
            </a:fld>
            <a:endParaRPr lang="en-US" altLang="en-US" sz="1100" dirty="0"/>
          </a:p>
        </p:txBody>
      </p:sp>
      <p:sp>
        <p:nvSpPr>
          <p:cNvPr id="146435" name="Rectangle 2"/>
          <p:cNvSpPr>
            <a:spLocks noGrp="1" noRot="1" noChangeAspect="1" noChangeArrowheads="1" noTextEdit="1"/>
          </p:cNvSpPr>
          <p:nvPr>
            <p:ph type="sldImg"/>
          </p:nvPr>
        </p:nvSpPr>
        <p:spPr>
          <a:xfrm>
            <a:off x="406400" y="696913"/>
            <a:ext cx="6199188" cy="3487737"/>
          </a:xfrm>
          <a:ln/>
        </p:spPr>
      </p:sp>
      <p:sp>
        <p:nvSpPr>
          <p:cNvPr id="146436" name="Rectangle 3"/>
          <p:cNvSpPr>
            <a:spLocks noGrp="1" noChangeArrowheads="1"/>
          </p:cNvSpPr>
          <p:nvPr>
            <p:ph type="body" idx="1"/>
          </p:nvPr>
        </p:nvSpPr>
        <p:spPr>
          <a:xfrm>
            <a:off x="701675" y="4414838"/>
            <a:ext cx="5607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ahoma" pitchFamily="34" charset="0"/>
              </a:rPr>
              <a:t>You can see that the</a:t>
            </a:r>
            <a:r>
              <a:rPr lang="en-US" altLang="en-US" baseline="0" dirty="0">
                <a:latin typeface="Tahoma" pitchFamily="34" charset="0"/>
              </a:rPr>
              <a:t> response rate tends to be higher for smaller institutions, but even with the comparison to smaller size institutions, GU’s response rate was very strong.</a:t>
            </a:r>
          </a:p>
          <a:p>
            <a:endParaRPr lang="en-US" altLang="en-US" baseline="0" dirty="0">
              <a:latin typeface="Tahoma" pitchFamily="34" charset="0"/>
            </a:endParaRPr>
          </a:p>
          <a:p>
            <a:r>
              <a:rPr lang="en-US" altLang="en-US" dirty="0">
                <a:latin typeface="Tahoma" pitchFamily="34" charset="0"/>
              </a:rPr>
              <a:t>Note:</a:t>
            </a:r>
            <a:r>
              <a:rPr lang="en-US" altLang="en-US" baseline="0" dirty="0">
                <a:latin typeface="Tahoma" pitchFamily="34" charset="0"/>
              </a:rPr>
              <a:t> The </a:t>
            </a:r>
            <a:r>
              <a:rPr lang="en-US" altLang="en-US" dirty="0">
                <a:latin typeface="Tahoma" pitchFamily="34" charset="0"/>
              </a:rPr>
              <a:t>NSSE 2017 response rate is the </a:t>
            </a:r>
            <a:r>
              <a:rPr lang="en-US" altLang="en-US" i="1" dirty="0">
                <a:latin typeface="Tahoma" pitchFamily="34" charset="0"/>
              </a:rPr>
              <a:t>average institutional </a:t>
            </a:r>
            <a:r>
              <a:rPr lang="en-US" altLang="en-US" dirty="0">
                <a:latin typeface="Tahoma" pitchFamily="34" charset="0"/>
              </a:rPr>
              <a:t>response rates (not</a:t>
            </a:r>
            <a:r>
              <a:rPr lang="en-US" altLang="en-US" baseline="0" dirty="0">
                <a:latin typeface="Tahoma" pitchFamily="34" charset="0"/>
              </a:rPr>
              <a:t> the</a:t>
            </a:r>
            <a:r>
              <a:rPr lang="en-US" altLang="en-US" dirty="0">
                <a:latin typeface="Tahoma" pitchFamily="34" charset="0"/>
              </a:rPr>
              <a:t> overall student response rate)</a:t>
            </a:r>
          </a:p>
        </p:txBody>
      </p:sp>
    </p:spTree>
    <p:extLst>
      <p:ext uri="{BB962C8B-B14F-4D97-AF65-F5344CB8AC3E}">
        <p14:creationId xmlns:p14="http://schemas.microsoft.com/office/powerpoint/2010/main" val="316772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B8D7700-347B-4700-A874-1D6F54F742B2}" type="slidenum">
              <a:rPr lang="en-US" altLang="en-US" sz="1100" smtClean="0"/>
              <a:pPr eaLnBrk="1" hangingPunct="1">
                <a:spcBef>
                  <a:spcPct val="0"/>
                </a:spcBef>
              </a:pPr>
              <a:t>27</a:t>
            </a:fld>
            <a:endParaRPr lang="en-US" altLang="en-US" sz="1100" dirty="0"/>
          </a:p>
        </p:txBody>
      </p:sp>
      <p:sp>
        <p:nvSpPr>
          <p:cNvPr id="142339" name="Rectangle 2"/>
          <p:cNvSpPr>
            <a:spLocks noGrp="1" noRot="1" noChangeAspect="1" noChangeArrowheads="1" noTextEdit="1"/>
          </p:cNvSpPr>
          <p:nvPr>
            <p:ph type="sldImg"/>
          </p:nvPr>
        </p:nvSpPr>
        <p:spPr>
          <a:xfrm>
            <a:off x="406400" y="696913"/>
            <a:ext cx="6197600" cy="3486150"/>
          </a:xfrm>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7266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58E8D2F-0D47-4887-8EFE-3558012FAAD9}" type="slidenum">
              <a:rPr lang="en-US" altLang="en-US" sz="1100" smtClean="0"/>
              <a:pPr eaLnBrk="1" hangingPunct="1">
                <a:spcBef>
                  <a:spcPct val="0"/>
                </a:spcBef>
              </a:pPr>
              <a:t>4</a:t>
            </a:fld>
            <a:endParaRPr lang="en-US" altLang="en-US" sz="1100" dirty="0"/>
          </a:p>
        </p:txBody>
      </p:sp>
      <p:sp>
        <p:nvSpPr>
          <p:cNvPr id="132099" name="Rectangle 2"/>
          <p:cNvSpPr>
            <a:spLocks noGrp="1" noRot="1" noChangeAspect="1" noChangeArrowheads="1" noTextEdit="1"/>
          </p:cNvSpPr>
          <p:nvPr>
            <p:ph type="sldImg"/>
          </p:nvPr>
        </p:nvSpPr>
        <p:spPr>
          <a:xfrm>
            <a:off x="406400" y="696913"/>
            <a:ext cx="6197600" cy="3486150"/>
          </a:xfrm>
          <a:ln/>
        </p:spPr>
      </p:sp>
      <p:sp>
        <p:nvSpPr>
          <p:cNvPr id="1321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51132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a:t>
            </a:r>
            <a:r>
              <a:rPr lang="en-US" baseline="0" dirty="0"/>
              <a:t> set of slides we’ll look at GU results in comparison with peer institutions.</a:t>
            </a:r>
          </a:p>
          <a:p>
            <a:r>
              <a:rPr lang="en-US" baseline="0" dirty="0"/>
              <a:t>Here we can see what our areas of strength are, and what areas we might want to focus planning on. </a:t>
            </a:r>
          </a:p>
          <a:p>
            <a:r>
              <a:rPr lang="en-US" baseline="0" dirty="0"/>
              <a:t>Keep in mind that the goal in looking at these results is to see how we can improve the effectiveness of GU for student learning.  </a:t>
            </a:r>
            <a:endParaRPr lang="en-US" dirty="0"/>
          </a:p>
        </p:txBody>
      </p:sp>
      <p:sp>
        <p:nvSpPr>
          <p:cNvPr id="4" name="Slide Number Placeholder 3"/>
          <p:cNvSpPr>
            <a:spLocks noGrp="1"/>
          </p:cNvSpPr>
          <p:nvPr>
            <p:ph type="sldNum" sz="quarter" idx="10"/>
          </p:nvPr>
        </p:nvSpPr>
        <p:spPr/>
        <p:txBody>
          <a:bodyPr/>
          <a:lstStyle/>
          <a:p>
            <a:fld id="{FA2B128C-BA57-3A4F-911F-610CC8360CD5}" type="slidenum">
              <a:rPr lang="en-US" smtClean="0"/>
              <a:t>29</a:t>
            </a:fld>
            <a:endParaRPr lang="en-US"/>
          </a:p>
        </p:txBody>
      </p:sp>
    </p:spTree>
    <p:extLst>
      <p:ext uri="{BB962C8B-B14F-4D97-AF65-F5344CB8AC3E}">
        <p14:creationId xmlns:p14="http://schemas.microsoft.com/office/powerpoint/2010/main" val="3432320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dirty="0">
                <a:ea typeface="MS PGothic" charset="-128"/>
              </a:rPr>
              <a:t>The</a:t>
            </a:r>
            <a:r>
              <a:rPr lang="en-US" altLang="en-US" sz="1400" baseline="0" dirty="0">
                <a:ea typeface="MS PGothic" charset="-128"/>
              </a:rPr>
              <a:t> triangles show Engagement Indicators where our students’ average was significantly higher, and where our students’ average was significantly lower. </a:t>
            </a:r>
          </a:p>
          <a:p>
            <a:pPr>
              <a:spcBef>
                <a:spcPct val="0"/>
              </a:spcBef>
            </a:pPr>
            <a:r>
              <a:rPr lang="en-US" altLang="en-US" sz="1400" baseline="0" dirty="0">
                <a:ea typeface="MS PGothic" charset="-128"/>
              </a:rPr>
              <a:t>As you might guess, if the triangle points up, and is in blue,   GU results were higher than peers’; if the triangle points down, and is in purple, GU results were significantly lower. The darker the triangle the more significant the difference. </a:t>
            </a:r>
            <a:r>
              <a:rPr lang="en-US" altLang="en-US" sz="1400" dirty="0">
                <a:ea typeface="MS PGothic" charset="-128"/>
              </a:rPr>
              <a:t> </a:t>
            </a:r>
            <a:r>
              <a:rPr lang="en-US" altLang="en-US" sz="1400" baseline="0" dirty="0">
                <a:ea typeface="MS PGothic" charset="-128"/>
              </a:rPr>
              <a:t>Where there is a line, GU’s results are on par with results of peer institutions. </a:t>
            </a:r>
          </a:p>
          <a:p>
            <a:pPr>
              <a:spcBef>
                <a:spcPct val="0"/>
              </a:spcBef>
            </a:pPr>
            <a:endParaRPr lang="en-US" altLang="en-US" sz="1400" dirty="0">
              <a:ea typeface="MS PGothic" charset="-128"/>
            </a:endParaRPr>
          </a:p>
          <a:p>
            <a:pPr>
              <a:spcBef>
                <a:spcPct val="0"/>
              </a:spcBef>
            </a:pPr>
            <a:r>
              <a:rPr lang="en-US" altLang="en-US" sz="1400" baseline="0" dirty="0">
                <a:ea typeface="MS PGothic" charset="-128"/>
              </a:rPr>
              <a:t>WHAT DO YOU NOTICE?</a:t>
            </a:r>
          </a:p>
          <a:p>
            <a:pPr>
              <a:spcBef>
                <a:spcPct val="0"/>
              </a:spcBef>
            </a:pPr>
            <a:endParaRPr lang="en-US" altLang="en-US" sz="1400" baseline="0" dirty="0">
              <a:ea typeface="MS PGothic" charset="-128"/>
            </a:endParaRPr>
          </a:p>
          <a:p>
            <a:pPr>
              <a:spcBef>
                <a:spcPct val="0"/>
              </a:spcBef>
            </a:pPr>
            <a:endParaRPr lang="en-US" altLang="en-US" sz="1400" dirty="0">
              <a:ea typeface="MS PGothic"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97552EDD-2EC5-684D-A8B6-125D94226865}" type="slidenum">
              <a:rPr lang="en-US" altLang="en-US"/>
              <a:pPr/>
              <a:t>30</a:t>
            </a:fld>
            <a:endParaRPr lang="en-US" altLang="en-US"/>
          </a:p>
        </p:txBody>
      </p:sp>
    </p:spTree>
    <p:extLst>
      <p:ext uri="{BB962C8B-B14F-4D97-AF65-F5344CB8AC3E}">
        <p14:creationId xmlns:p14="http://schemas.microsoft.com/office/powerpoint/2010/main" val="3267692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ea typeface="MS PGothic" charset="-128"/>
              </a:rPr>
              <a:t>In 2017, out of 10 Engagement Indicators GU is on par with peers in six Engagement Indicators for </a:t>
            </a:r>
            <a:r>
              <a:rPr lang="en-US" altLang="en-US" u="sng" dirty="0">
                <a:ea typeface="MS PGothic" charset="-128"/>
              </a:rPr>
              <a:t>both</a:t>
            </a:r>
            <a:r>
              <a:rPr lang="en-US" altLang="en-US" dirty="0">
                <a:ea typeface="MS PGothic" charset="-128"/>
              </a:rPr>
              <a:t> FYS and SRS. (Review the seven). </a:t>
            </a:r>
            <a:r>
              <a:rPr lang="en-US" altLang="en-US" baseline="0" dirty="0">
                <a:ea typeface="MS PGothic" charset="-128"/>
              </a:rPr>
              <a:t> GU is on par with peers for FYS for an additional EI, and on par with peers for Seniors for a different EI (see </a:t>
            </a:r>
            <a:r>
              <a:rPr lang="en-US" altLang="en-US" baseline="0" dirty="0">
                <a:solidFill>
                  <a:schemeClr val="accent2">
                    <a:lumMod val="75000"/>
                  </a:schemeClr>
                </a:solidFill>
                <a:ea typeface="MS PGothic" charset="-128"/>
              </a:rPr>
              <a:t>orange</a:t>
            </a:r>
            <a:r>
              <a:rPr lang="en-US" altLang="en-US" baseline="0" dirty="0">
                <a:ea typeface="MS PGothic" charset="-128"/>
              </a:rPr>
              <a:t>).</a:t>
            </a:r>
            <a:endParaRPr lang="en-US" altLang="en-US" dirty="0">
              <a:ea typeface="MS PGothic" charset="-128"/>
            </a:endParaRPr>
          </a:p>
          <a:p>
            <a:pPr>
              <a:spcBef>
                <a:spcPct val="0"/>
              </a:spcBef>
            </a:pPr>
            <a:endParaRPr lang="en-US" altLang="en-US" dirty="0">
              <a:ea typeface="MS PGothic" charset="-128"/>
            </a:endParaRPr>
          </a:p>
          <a:p>
            <a:pPr>
              <a:spcBef>
                <a:spcPct val="0"/>
              </a:spcBef>
            </a:pPr>
            <a:r>
              <a:rPr lang="en-US" altLang="en-US" dirty="0">
                <a:ea typeface="MS PGothic" charset="-128"/>
              </a:rPr>
              <a:t>For two Engagement Indicators GU is below peers for by FYS and Seniors:</a:t>
            </a:r>
          </a:p>
          <a:p>
            <a:pPr>
              <a:spcBef>
                <a:spcPct val="0"/>
              </a:spcBef>
            </a:pPr>
            <a:r>
              <a:rPr lang="en-US" altLang="en-US" dirty="0">
                <a:ea typeface="MS PGothic" charset="-128"/>
              </a:rPr>
              <a:t>Learning Strategies and Discussions with Diverse Others.</a:t>
            </a:r>
          </a:p>
          <a:p>
            <a:pPr>
              <a:spcBef>
                <a:spcPct val="0"/>
              </a:spcBef>
            </a:pPr>
            <a:endParaRPr lang="en-US" altLang="en-US" dirty="0">
              <a:ea typeface="MS PGothic" charset="-128"/>
            </a:endParaRPr>
          </a:p>
          <a:p>
            <a:pPr>
              <a:spcBef>
                <a:spcPct val="0"/>
              </a:spcBef>
            </a:pPr>
            <a:r>
              <a:rPr lang="en-US" altLang="en-US" dirty="0">
                <a:ea typeface="MS PGothic" charset="-128"/>
              </a:rPr>
              <a:t>For Quality of Interactions FYS are on par with peers, but Seniors are below peers.</a:t>
            </a:r>
          </a:p>
          <a:p>
            <a:pPr>
              <a:spcBef>
                <a:spcPct val="0"/>
              </a:spcBef>
            </a:pPr>
            <a:r>
              <a:rPr lang="en-US" altLang="en-US" dirty="0">
                <a:ea typeface="MS PGothic" charset="-128"/>
              </a:rPr>
              <a:t>For Supportive Environment Seniors are on par with peers, by FYS are below peers.</a:t>
            </a:r>
          </a:p>
          <a:p>
            <a:pPr>
              <a:spcBef>
                <a:spcPct val="0"/>
              </a:spcBef>
            </a:pPr>
            <a:r>
              <a:rPr lang="en-US" altLang="en-US" dirty="0">
                <a:ea typeface="MS PGothic" charset="-128"/>
              </a:rPr>
              <a:t>(</a:t>
            </a:r>
            <a:r>
              <a:rPr lang="en-US" altLang="en-US" dirty="0">
                <a:solidFill>
                  <a:srgbClr val="00B0F0"/>
                </a:solidFill>
                <a:ea typeface="MS PGothic" charset="-128"/>
              </a:rPr>
              <a:t>see blue</a:t>
            </a:r>
            <a:r>
              <a:rPr lang="en-US" altLang="en-US" dirty="0">
                <a:ea typeface="MS PGothic" charset="-128"/>
              </a:rPr>
              <a:t>)</a:t>
            </a:r>
          </a:p>
          <a:p>
            <a:pPr>
              <a:spcBef>
                <a:spcPct val="0"/>
              </a:spcBef>
            </a:pPr>
            <a:endParaRPr lang="en-US" altLang="en-US" dirty="0">
              <a:ea typeface="MS PGothic" charset="-128"/>
            </a:endParaRPr>
          </a:p>
        </p:txBody>
      </p:sp>
      <p:sp>
        <p:nvSpPr>
          <p:cNvPr id="4" name="Slide Number Placeholder 3"/>
          <p:cNvSpPr>
            <a:spLocks noGrp="1"/>
          </p:cNvSpPr>
          <p:nvPr>
            <p:ph type="sldNum" sz="quarter" idx="10"/>
          </p:nvPr>
        </p:nvSpPr>
        <p:spPr/>
        <p:txBody>
          <a:bodyPr/>
          <a:lstStyle/>
          <a:p>
            <a:fld id="{FA2B128C-BA57-3A4F-911F-610CC8360CD5}" type="slidenum">
              <a:rPr lang="en-US" smtClean="0"/>
              <a:t>31</a:t>
            </a:fld>
            <a:endParaRPr lang="en-US"/>
          </a:p>
        </p:txBody>
      </p:sp>
    </p:spTree>
    <p:extLst>
      <p:ext uri="{BB962C8B-B14F-4D97-AF65-F5344CB8AC3E}">
        <p14:creationId xmlns:p14="http://schemas.microsoft.com/office/powerpoint/2010/main" val="355349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DB27AFD-DC0E-419E-BB0D-F07A3E23F62E}" type="slidenum">
              <a:rPr lang="en-US" altLang="en-US"/>
              <a:pPr algn="r" eaLnBrk="1" hangingPunct="1">
                <a:spcBef>
                  <a:spcPct val="0"/>
                </a:spcBef>
              </a:pPr>
              <a:t>5</a:t>
            </a:fld>
            <a:endParaRPr lang="en-US" altLang="en-US" dirty="0"/>
          </a:p>
        </p:txBody>
      </p:sp>
      <p:sp>
        <p:nvSpPr>
          <p:cNvPr id="133123" name="Rectangle 2"/>
          <p:cNvSpPr>
            <a:spLocks noGrp="1" noRot="1" noChangeAspect="1" noChangeArrowheads="1" noTextEdit="1"/>
          </p:cNvSpPr>
          <p:nvPr>
            <p:ph type="sldImg"/>
          </p:nvPr>
        </p:nvSpPr>
        <p:spPr>
          <a:xfrm>
            <a:off x="428625" y="692150"/>
            <a:ext cx="6162675" cy="3467100"/>
          </a:xfrm>
          <a:ln/>
        </p:spPr>
      </p:sp>
      <p:sp>
        <p:nvSpPr>
          <p:cNvPr id="100356" name="Rectangle 3"/>
          <p:cNvSpPr>
            <a:spLocks noGrp="1" noChangeArrowheads="1"/>
          </p:cNvSpPr>
          <p:nvPr>
            <p:ph type="body" idx="1"/>
          </p:nvPr>
        </p:nvSpPr>
        <p:spPr>
          <a:xfrm>
            <a:off x="936625" y="4387850"/>
            <a:ext cx="5148263" cy="4160838"/>
          </a:xfrm>
          <a:ln/>
        </p:spPr>
        <p:txBody>
          <a:bodyPr lIns="91440" tIns="45720" rIns="91440" bIns="45720"/>
          <a:lstStyle/>
          <a:p>
            <a:pPr marL="228600" indent="-228600">
              <a:lnSpc>
                <a:spcPct val="90000"/>
              </a:lnSpc>
              <a:spcBef>
                <a:spcPct val="0"/>
              </a:spcBef>
              <a:defRPr/>
            </a:pPr>
            <a:r>
              <a:rPr lang="en-US" u="sng" dirty="0">
                <a:latin typeface="Tahoma" pitchFamily="34" charset="0"/>
              </a:rPr>
              <a:t>Development of Concept of Student Engagement</a:t>
            </a:r>
          </a:p>
          <a:p>
            <a:pPr marL="228600" indent="-228600">
              <a:lnSpc>
                <a:spcPct val="90000"/>
              </a:lnSpc>
              <a:spcBef>
                <a:spcPct val="0"/>
              </a:spcBef>
              <a:defRPr/>
            </a:pPr>
            <a:endParaRPr lang="en-US" u="sng" dirty="0">
              <a:latin typeface="Tahoma" pitchFamily="34" charset="0"/>
            </a:endParaRPr>
          </a:p>
          <a:p>
            <a:pPr marL="228600" indent="-228600">
              <a:lnSpc>
                <a:spcPct val="90000"/>
              </a:lnSpc>
              <a:spcBef>
                <a:spcPct val="0"/>
              </a:spcBef>
              <a:defRPr/>
            </a:pPr>
            <a:r>
              <a:rPr lang="en-US" u="sng" dirty="0">
                <a:latin typeface="Tahoma" pitchFamily="34" charset="0"/>
              </a:rPr>
              <a:t>C. Robert Pace (1970s)</a:t>
            </a:r>
          </a:p>
          <a:p>
            <a:pPr marL="228600" indent="-228600">
              <a:lnSpc>
                <a:spcPct val="90000"/>
              </a:lnSpc>
              <a:spcBef>
                <a:spcPct val="0"/>
              </a:spcBef>
              <a:buFont typeface="Wingdings" pitchFamily="2" charset="2"/>
              <a:buChar char="§"/>
              <a:defRPr/>
            </a:pPr>
            <a:r>
              <a:rPr lang="en-US" dirty="0">
                <a:latin typeface="Tahoma" pitchFamily="34" charset="0"/>
              </a:rPr>
              <a:t>Pioneer of looking at the entire student experience versus just looking at test scores or grades to assess student learning. </a:t>
            </a:r>
          </a:p>
          <a:p>
            <a:pPr marL="228600" indent="-228600">
              <a:lnSpc>
                <a:spcPct val="90000"/>
              </a:lnSpc>
              <a:spcBef>
                <a:spcPct val="0"/>
              </a:spcBef>
              <a:buFont typeface="Wingdings" pitchFamily="2" charset="2"/>
              <a:buChar char="§"/>
              <a:defRPr/>
            </a:pPr>
            <a:r>
              <a:rPr lang="en-US" dirty="0">
                <a:latin typeface="Tahoma" pitchFamily="34" charset="0"/>
              </a:rPr>
              <a:t>Explored students</a:t>
            </a:r>
            <a:r>
              <a:rPr lang="en-US" dirty="0">
                <a:latin typeface="Arial" pitchFamily="34" charset="0"/>
              </a:rPr>
              <a:t>’</a:t>
            </a:r>
            <a:r>
              <a:rPr lang="en-US" dirty="0">
                <a:latin typeface="Tahoma" pitchFamily="34" charset="0"/>
              </a:rPr>
              <a:t> academic and social experiences in college </a:t>
            </a:r>
            <a:r>
              <a:rPr lang="en-US" dirty="0">
                <a:latin typeface="Arial" pitchFamily="34" charset="0"/>
              </a:rPr>
              <a:t>–</a:t>
            </a:r>
            <a:r>
              <a:rPr lang="en-US" dirty="0">
                <a:latin typeface="Tahoma" pitchFamily="34" charset="0"/>
              </a:rPr>
              <a:t> and assessed the quality of effort students put forth in their educational experiences</a:t>
            </a:r>
          </a:p>
          <a:p>
            <a:pPr marL="228600" indent="-228600">
              <a:lnSpc>
                <a:spcPct val="90000"/>
              </a:lnSpc>
              <a:spcBef>
                <a:spcPct val="0"/>
              </a:spcBef>
              <a:buFont typeface="Wingdings" pitchFamily="2" charset="2"/>
              <a:buNone/>
              <a:defRPr/>
            </a:pPr>
            <a:endParaRPr lang="en-US" dirty="0">
              <a:latin typeface="Tahoma" pitchFamily="34" charset="0"/>
            </a:endParaRPr>
          </a:p>
          <a:p>
            <a:pPr marL="228600" indent="-228600">
              <a:lnSpc>
                <a:spcPct val="90000"/>
              </a:lnSpc>
              <a:spcBef>
                <a:spcPct val="0"/>
              </a:spcBef>
              <a:defRPr/>
            </a:pPr>
            <a:r>
              <a:rPr lang="en-US" u="sng" dirty="0">
                <a:latin typeface="Tahoma" pitchFamily="34" charset="0"/>
              </a:rPr>
              <a:t>Alexander Astin (Hired by Pace at UCLA in 1980s)</a:t>
            </a:r>
          </a:p>
          <a:p>
            <a:pPr marL="228600" indent="-228600">
              <a:lnSpc>
                <a:spcPct val="90000"/>
              </a:lnSpc>
              <a:spcBef>
                <a:spcPct val="0"/>
              </a:spcBef>
              <a:buFont typeface="Wingdings" pitchFamily="2" charset="2"/>
              <a:buChar char="§"/>
              <a:defRPr/>
            </a:pPr>
            <a:r>
              <a:rPr lang="en-US" dirty="0">
                <a:latin typeface="Tahoma" pitchFamily="34" charset="0"/>
              </a:rPr>
              <a:t>Promoted theory of student involvement</a:t>
            </a:r>
          </a:p>
          <a:p>
            <a:pPr marL="228600" indent="-228600">
              <a:lnSpc>
                <a:spcPct val="90000"/>
              </a:lnSpc>
              <a:spcBef>
                <a:spcPct val="0"/>
              </a:spcBef>
              <a:buFont typeface="Wingdings" pitchFamily="2" charset="2"/>
              <a:buChar char="§"/>
              <a:defRPr/>
            </a:pPr>
            <a:r>
              <a:rPr lang="en-US" dirty="0">
                <a:latin typeface="Tahoma" pitchFamily="34" charset="0"/>
              </a:rPr>
              <a:t>Amount of learning taking place directly proportional to quantity and quality of energy invested in educational activities</a:t>
            </a:r>
          </a:p>
          <a:p>
            <a:pPr marL="228600" indent="-228600">
              <a:lnSpc>
                <a:spcPct val="90000"/>
              </a:lnSpc>
              <a:spcBef>
                <a:spcPct val="0"/>
              </a:spcBef>
              <a:buFont typeface="Wingdings" pitchFamily="2" charset="2"/>
              <a:buNone/>
              <a:defRPr/>
            </a:pPr>
            <a:endParaRPr lang="en-US" dirty="0">
              <a:latin typeface="Tahoma" pitchFamily="34" charset="0"/>
            </a:endParaRPr>
          </a:p>
          <a:p>
            <a:pPr marL="228600" indent="-228600">
              <a:lnSpc>
                <a:spcPct val="90000"/>
              </a:lnSpc>
              <a:spcBef>
                <a:spcPct val="0"/>
              </a:spcBef>
              <a:defRPr/>
            </a:pPr>
            <a:r>
              <a:rPr lang="en-US" u="sng" dirty="0">
                <a:latin typeface="Tahoma" pitchFamily="34" charset="0"/>
              </a:rPr>
              <a:t>Vincent Tinto (Also in the 1980s)</a:t>
            </a:r>
          </a:p>
          <a:p>
            <a:pPr marL="228600" indent="-228600">
              <a:lnSpc>
                <a:spcPct val="90000"/>
              </a:lnSpc>
              <a:spcBef>
                <a:spcPct val="0"/>
              </a:spcBef>
              <a:buFont typeface="Wingdings" pitchFamily="2" charset="2"/>
              <a:buChar char="§"/>
              <a:defRPr/>
            </a:pPr>
            <a:r>
              <a:rPr lang="en-US" dirty="0">
                <a:latin typeface="Tahoma" pitchFamily="34" charset="0"/>
              </a:rPr>
              <a:t>Retention model </a:t>
            </a:r>
            <a:r>
              <a:rPr lang="en-US" dirty="0">
                <a:latin typeface="Arial" pitchFamily="34" charset="0"/>
              </a:rPr>
              <a:t>–</a:t>
            </a:r>
            <a:r>
              <a:rPr lang="en-US" dirty="0">
                <a:latin typeface="Tahoma" pitchFamily="34" charset="0"/>
              </a:rPr>
              <a:t> focus on greater social and academic integration, both formal and informal processes -&gt; greater satisfaction -&gt; more likely to stay</a:t>
            </a:r>
          </a:p>
          <a:p>
            <a:pPr marL="228600" indent="-228600">
              <a:lnSpc>
                <a:spcPct val="90000"/>
              </a:lnSpc>
              <a:spcBef>
                <a:spcPct val="0"/>
              </a:spcBef>
              <a:buFont typeface="Wingdings" pitchFamily="2" charset="2"/>
              <a:buNone/>
              <a:defRPr/>
            </a:pPr>
            <a:endParaRPr lang="en-US" dirty="0">
              <a:latin typeface="Tahoma" pitchFamily="34" charset="0"/>
            </a:endParaRPr>
          </a:p>
          <a:p>
            <a:pPr marL="228600" indent="-228600">
              <a:lnSpc>
                <a:spcPct val="90000"/>
              </a:lnSpc>
              <a:spcBef>
                <a:spcPct val="0"/>
              </a:spcBef>
              <a:buFont typeface="Wingdings" pitchFamily="2" charset="2"/>
              <a:buNone/>
              <a:defRPr/>
            </a:pPr>
            <a:r>
              <a:rPr lang="en-US" u="sng" dirty="0">
                <a:latin typeface="Tahoma" pitchFamily="34" charset="0"/>
              </a:rPr>
              <a:t>Ernest Pascarella &amp; Patrick Terenzini</a:t>
            </a:r>
          </a:p>
          <a:p>
            <a:pPr marL="228600" indent="-228600">
              <a:lnSpc>
                <a:spcPct val="90000"/>
              </a:lnSpc>
              <a:spcBef>
                <a:spcPct val="0"/>
              </a:spcBef>
              <a:buFont typeface="Wingdings" pitchFamily="2" charset="2"/>
              <a:buChar char="§"/>
              <a:defRPr/>
            </a:pPr>
            <a:r>
              <a:rPr lang="en-US" dirty="0">
                <a:latin typeface="Arial" pitchFamily="34" charset="0"/>
              </a:rPr>
              <a:t>Examined impact of college experience. </a:t>
            </a:r>
            <a:endParaRPr lang="en-US" dirty="0">
              <a:solidFill>
                <a:srgbClr val="0000FF"/>
              </a:solidFill>
              <a:latin typeface="Arial" pitchFamily="34" charset="0"/>
            </a:endParaRPr>
          </a:p>
          <a:p>
            <a:pPr marL="228600" indent="-228600">
              <a:lnSpc>
                <a:spcPct val="90000"/>
              </a:lnSpc>
              <a:spcBef>
                <a:spcPct val="0"/>
              </a:spcBef>
              <a:buFont typeface="Wingdings" pitchFamily="2" charset="2"/>
              <a:buChar char="§"/>
              <a:defRPr/>
            </a:pPr>
            <a:endParaRPr lang="en-US" dirty="0">
              <a:latin typeface="Tahoma" pitchFamily="34" charset="0"/>
            </a:endParaRPr>
          </a:p>
          <a:p>
            <a:pPr marL="228600" indent="-228600">
              <a:lnSpc>
                <a:spcPct val="90000"/>
              </a:lnSpc>
              <a:spcBef>
                <a:spcPct val="0"/>
              </a:spcBef>
              <a:defRPr/>
            </a:pPr>
            <a:r>
              <a:rPr lang="en-US" u="sng" dirty="0">
                <a:latin typeface="Tahoma" pitchFamily="34" charset="0"/>
              </a:rPr>
              <a:t>Arthur Chickering and Gamson (1980s analysis of hundreds of studies over several decades)</a:t>
            </a:r>
          </a:p>
          <a:p>
            <a:pPr marL="228600" indent="-228600">
              <a:lnSpc>
                <a:spcPct val="90000"/>
              </a:lnSpc>
              <a:spcBef>
                <a:spcPct val="0"/>
              </a:spcBef>
              <a:buFont typeface="Wingdings" pitchFamily="2" charset="2"/>
              <a:buChar char="§"/>
              <a:defRPr/>
            </a:pPr>
            <a:r>
              <a:rPr lang="en-US" dirty="0">
                <a:latin typeface="Arial" pitchFamily="34" charset="0"/>
              </a:rPr>
              <a:t>Good practice in undergraduate education</a:t>
            </a:r>
            <a:r>
              <a:rPr lang="en-US" sz="1000" dirty="0">
                <a:effectLst>
                  <a:outerShdw blurRad="38100" dist="38100" dir="2700000" algn="tl">
                    <a:srgbClr val="C0C0C0"/>
                  </a:outerShdw>
                </a:effectLst>
                <a:latin typeface="Arial" pitchFamily="34" charset="0"/>
              </a:rPr>
              <a:t> includes: 1)</a:t>
            </a:r>
            <a:r>
              <a:rPr lang="en-US" dirty="0">
                <a:latin typeface="Tahoma" pitchFamily="34" charset="0"/>
              </a:rPr>
              <a:t> Student-faculty contact, 2) Cooperation among students, 3) Active learning, 4) Prompt feedback, 5) Time on task, 6) High expectations, 7) Respect for diverse talents and ways of learning</a:t>
            </a:r>
          </a:p>
          <a:p>
            <a:pPr marL="228600" indent="-228600">
              <a:lnSpc>
                <a:spcPct val="90000"/>
              </a:lnSpc>
              <a:spcBef>
                <a:spcPct val="0"/>
              </a:spcBef>
              <a:buFont typeface="Wingdings" pitchFamily="2" charset="2"/>
              <a:buNone/>
              <a:defRPr/>
            </a:pPr>
            <a:endParaRPr lang="en-US" dirty="0">
              <a:latin typeface="Tahoma" pitchFamily="34" charset="0"/>
            </a:endParaRPr>
          </a:p>
          <a:p>
            <a:pPr marL="228600" indent="-228600">
              <a:lnSpc>
                <a:spcPct val="90000"/>
              </a:lnSpc>
              <a:spcBef>
                <a:spcPct val="0"/>
              </a:spcBef>
              <a:buFont typeface="Wingdings" pitchFamily="2" charset="2"/>
              <a:buNone/>
              <a:defRPr/>
            </a:pPr>
            <a:r>
              <a:rPr lang="en-US" u="sng" dirty="0">
                <a:latin typeface="Tahoma" pitchFamily="34" charset="0"/>
              </a:rPr>
              <a:t>George Kuh (1990s </a:t>
            </a:r>
            <a:r>
              <a:rPr lang="en-US" u="sng" dirty="0">
                <a:latin typeface="Arial" pitchFamily="34" charset="0"/>
              </a:rPr>
              <a:t>–</a:t>
            </a:r>
            <a:r>
              <a:rPr lang="en-US" u="sng" dirty="0">
                <a:latin typeface="Tahoma" pitchFamily="34" charset="0"/>
              </a:rPr>
              <a:t> idea of student engagement)</a:t>
            </a:r>
          </a:p>
          <a:p>
            <a:pPr marL="228600" indent="-228600">
              <a:lnSpc>
                <a:spcPct val="90000"/>
              </a:lnSpc>
              <a:spcBef>
                <a:spcPct val="0"/>
              </a:spcBef>
              <a:spcAft>
                <a:spcPct val="15000"/>
              </a:spcAft>
              <a:buFont typeface="Wingdings" pitchFamily="2" charset="2"/>
              <a:buChar char="§"/>
              <a:defRPr/>
            </a:pPr>
            <a:r>
              <a:rPr lang="en-US" dirty="0">
                <a:latin typeface="Tahoma" pitchFamily="34" charset="0"/>
              </a:rPr>
              <a:t>What </a:t>
            </a:r>
            <a:r>
              <a:rPr lang="en-US" u="sng" dirty="0">
                <a:latin typeface="Tahoma" pitchFamily="34" charset="0"/>
              </a:rPr>
              <a:t>students</a:t>
            </a:r>
            <a:r>
              <a:rPr lang="en-US" dirty="0">
                <a:latin typeface="Tahoma" pitchFamily="34" charset="0"/>
              </a:rPr>
              <a:t> do -- time and energy devoted to educationally purposeful activities</a:t>
            </a:r>
          </a:p>
          <a:p>
            <a:pPr marL="228600" indent="-228600">
              <a:lnSpc>
                <a:spcPct val="90000"/>
              </a:lnSpc>
              <a:spcBef>
                <a:spcPct val="0"/>
              </a:spcBef>
              <a:spcAft>
                <a:spcPct val="15000"/>
              </a:spcAft>
              <a:buFont typeface="Wingdings" pitchFamily="2" charset="2"/>
              <a:buChar char="§"/>
              <a:defRPr/>
            </a:pPr>
            <a:r>
              <a:rPr lang="en-US" dirty="0">
                <a:latin typeface="Tahoma" pitchFamily="34" charset="0"/>
              </a:rPr>
              <a:t>What </a:t>
            </a:r>
            <a:r>
              <a:rPr lang="en-US" u="sng" dirty="0">
                <a:latin typeface="Tahoma" pitchFamily="34" charset="0"/>
              </a:rPr>
              <a:t>institutions</a:t>
            </a:r>
            <a:r>
              <a:rPr lang="en-US" dirty="0">
                <a:latin typeface="Tahoma" pitchFamily="34" charset="0"/>
              </a:rPr>
              <a:t> do -- using effective educational practices to induce students to do the right things</a:t>
            </a:r>
          </a:p>
        </p:txBody>
      </p:sp>
    </p:spTree>
    <p:extLst>
      <p:ext uri="{BB962C8B-B14F-4D97-AF65-F5344CB8AC3E}">
        <p14:creationId xmlns:p14="http://schemas.microsoft.com/office/powerpoint/2010/main" val="637414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National Survey of Student Engagement (NSSE) </a:t>
            </a:r>
            <a:r>
              <a:rPr lang="en-US" baseline="0" dirty="0" err="1"/>
              <a:t>aseses</a:t>
            </a:r>
            <a:r>
              <a:rPr lang="en-US" baseline="0" dirty="0"/>
              <a:t> the kinds of practices described in the previous slides.</a:t>
            </a:r>
          </a:p>
          <a:p>
            <a:r>
              <a:rPr lang="en-US" baseline="0" dirty="0"/>
              <a:t>The next few slides will explain the administration of the NSSE and give you some more specifics about the content. </a:t>
            </a:r>
            <a:endParaRPr lang="en-US" dirty="0"/>
          </a:p>
          <a:p>
            <a:endParaRPr lang="en-US" dirty="0"/>
          </a:p>
          <a:p>
            <a:r>
              <a:rPr lang="en-US" dirty="0"/>
              <a:t>Lindsay: I’m Not</a:t>
            </a:r>
            <a:r>
              <a:rPr lang="en-US" baseline="0" dirty="0"/>
              <a:t> sure if GU uses a random sample or full population (because of small numbers here) </a:t>
            </a:r>
            <a:endParaRPr lang="en-US" dirty="0"/>
          </a:p>
        </p:txBody>
      </p:sp>
      <p:sp>
        <p:nvSpPr>
          <p:cNvPr id="4" name="Slide Number Placeholder 3"/>
          <p:cNvSpPr>
            <a:spLocks noGrp="1"/>
          </p:cNvSpPr>
          <p:nvPr>
            <p:ph type="sldNum" sz="quarter" idx="10"/>
          </p:nvPr>
        </p:nvSpPr>
        <p:spPr/>
        <p:txBody>
          <a:bodyPr/>
          <a:lstStyle/>
          <a:p>
            <a:fld id="{FA2B128C-BA57-3A4F-911F-610CC8360CD5}" type="slidenum">
              <a:rPr lang="en-US" smtClean="0"/>
              <a:t>11</a:t>
            </a:fld>
            <a:endParaRPr lang="en-US"/>
          </a:p>
        </p:txBody>
      </p:sp>
    </p:spTree>
    <p:extLst>
      <p:ext uri="{BB962C8B-B14F-4D97-AF65-F5344CB8AC3E}">
        <p14:creationId xmlns:p14="http://schemas.microsoft.com/office/powerpoint/2010/main" val="269248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626DB2-6024-4FF8-85CF-C49AF911EF21}" type="slidenum">
              <a:rPr lang="en-US" altLang="en-US" sz="1100" smtClean="0"/>
              <a:pPr eaLnBrk="1" hangingPunct="1">
                <a:spcBef>
                  <a:spcPct val="0"/>
                </a:spcBef>
              </a:pPr>
              <a:t>12</a:t>
            </a:fld>
            <a:endParaRPr lang="en-US" altLang="en-US" sz="1100" dirty="0"/>
          </a:p>
        </p:txBody>
      </p:sp>
      <p:sp>
        <p:nvSpPr>
          <p:cNvPr id="140291" name="Rectangle 2"/>
          <p:cNvSpPr>
            <a:spLocks noGrp="1" noRot="1" noChangeAspect="1" noChangeArrowheads="1" noTextEdit="1"/>
          </p:cNvSpPr>
          <p:nvPr>
            <p:ph type="sldImg"/>
          </p:nvPr>
        </p:nvSpPr>
        <p:spPr>
          <a:xfrm>
            <a:off x="406400" y="696913"/>
            <a:ext cx="6199188" cy="3487737"/>
          </a:xfrm>
          <a:ln/>
        </p:spPr>
      </p:sp>
      <p:sp>
        <p:nvSpPr>
          <p:cNvPr id="140292" name="Rectangle 3"/>
          <p:cNvSpPr>
            <a:spLocks noGrp="1" noChangeArrowheads="1"/>
          </p:cNvSpPr>
          <p:nvPr>
            <p:ph type="body" idx="1"/>
          </p:nvPr>
        </p:nvSpPr>
        <p:spPr>
          <a:xfrm>
            <a:off x="701675" y="4414838"/>
            <a:ext cx="5607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Tahoma" pitchFamily="34" charset="0"/>
              </a:rPr>
              <a:t>This slides shows</a:t>
            </a:r>
            <a:r>
              <a:rPr lang="en-US" altLang="en-US" baseline="0" dirty="0">
                <a:latin typeface="Tahoma" pitchFamily="34" charset="0"/>
              </a:rPr>
              <a:t> why and when Gallaudet administers NSSE.</a:t>
            </a:r>
          </a:p>
          <a:p>
            <a:pPr eaLnBrk="1" hangingPunct="1"/>
            <a:endParaRPr lang="en-US" altLang="en-US" baseline="0" dirty="0">
              <a:latin typeface="Tahoma" pitchFamily="34" charset="0"/>
            </a:endParaRPr>
          </a:p>
          <a:p>
            <a:pPr eaLnBrk="1" hangingPunct="1"/>
            <a:r>
              <a:rPr lang="en-US" altLang="en-US" dirty="0">
                <a:latin typeface="Tahoma" pitchFamily="34" charset="0"/>
              </a:rPr>
              <a:t>The </a:t>
            </a:r>
            <a:r>
              <a:rPr lang="en-US" altLang="en-US" b="1" dirty="0">
                <a:latin typeface="Tahoma" pitchFamily="34" charset="0"/>
              </a:rPr>
              <a:t>Center for Survey Research</a:t>
            </a:r>
            <a:r>
              <a:rPr lang="en-US" altLang="en-US" dirty="0">
                <a:latin typeface="Tahoma" pitchFamily="34" charset="0"/>
              </a:rPr>
              <a:t> at Indiana University helps NSSE administer the survey in the field. </a:t>
            </a:r>
            <a:r>
              <a:rPr lang="en-US" altLang="en-US" dirty="0">
                <a:latin typeface="Arial" pitchFamily="34" charset="0"/>
              </a:rPr>
              <a:t>See: </a:t>
            </a:r>
            <a:r>
              <a:rPr lang="en-US" altLang="en-US" b="1" u="sng" dirty="0">
                <a:latin typeface="Arial" pitchFamily="34" charset="0"/>
              </a:rPr>
              <a:t>csr.indiana.edu</a:t>
            </a:r>
            <a:r>
              <a:rPr lang="en-US" altLang="en-US" b="1" u="none" dirty="0">
                <a:latin typeface="Arial" pitchFamily="34" charset="0"/>
              </a:rPr>
              <a:t> </a:t>
            </a:r>
            <a:r>
              <a:rPr lang="en-US" altLang="en-US" dirty="0">
                <a:latin typeface="Arial" pitchFamily="34" charset="0"/>
              </a:rPr>
              <a:t>for more information. </a:t>
            </a:r>
            <a:r>
              <a:rPr lang="en-US" altLang="en-US" dirty="0">
                <a:latin typeface="Tahoma" pitchFamily="34" charset="0"/>
              </a:rPr>
              <a:t> </a:t>
            </a:r>
          </a:p>
          <a:p>
            <a:pPr eaLnBrk="1" hangingPunct="1"/>
            <a:endParaRPr lang="en-US" altLang="en-US" dirty="0">
              <a:latin typeface="Tahoma" pitchFamily="34" charset="0"/>
            </a:endParaRPr>
          </a:p>
          <a:p>
            <a:pPr eaLnBrk="1" hangingPunct="1"/>
            <a:r>
              <a:rPr lang="en-US" altLang="en-US" b="1" dirty="0">
                <a:latin typeface="Tahoma" pitchFamily="34" charset="0"/>
              </a:rPr>
              <a:t>NSSE survey design:</a:t>
            </a:r>
          </a:p>
          <a:p>
            <a:pPr eaLnBrk="1" hangingPunct="1">
              <a:buFont typeface="Wingdings" pitchFamily="2" charset="2"/>
              <a:buChar char="§"/>
            </a:pPr>
            <a:r>
              <a:rPr lang="en-US" altLang="en-US" dirty="0">
                <a:latin typeface="Tahoma" pitchFamily="34" charset="0"/>
              </a:rPr>
              <a:t> Relatively short survey </a:t>
            </a:r>
          </a:p>
          <a:p>
            <a:pPr eaLnBrk="1" hangingPunct="1">
              <a:buFont typeface="Wingdings" pitchFamily="2" charset="2"/>
              <a:buChar char="§"/>
            </a:pPr>
            <a:r>
              <a:rPr lang="en-US" altLang="en-US" dirty="0">
                <a:latin typeface="Tahoma" pitchFamily="34" charset="0"/>
              </a:rPr>
              <a:t> Items directly related to college outcomes</a:t>
            </a:r>
          </a:p>
          <a:p>
            <a:pPr eaLnBrk="1" hangingPunct="1">
              <a:buFont typeface="Wingdings" pitchFamily="2" charset="2"/>
              <a:buChar char="§"/>
            </a:pPr>
            <a:r>
              <a:rPr lang="en-US" altLang="en-US" dirty="0">
                <a:latin typeface="Tahoma" pitchFamily="34" charset="0"/>
              </a:rPr>
              <a:t> Administered to first-year and senior students at 4-year institutions</a:t>
            </a:r>
          </a:p>
          <a:p>
            <a:pPr eaLnBrk="1" hangingPunct="1">
              <a:buFont typeface="Wingdings" pitchFamily="2" charset="2"/>
              <a:buChar char="§"/>
            </a:pPr>
            <a:r>
              <a:rPr lang="en-US" altLang="en-US" dirty="0">
                <a:latin typeface="Tahoma" pitchFamily="34" charset="0"/>
              </a:rPr>
              <a:t> Administered directly by a credible third-party survey organization</a:t>
            </a:r>
          </a:p>
          <a:p>
            <a:pPr eaLnBrk="1" hangingPunct="1">
              <a:buFont typeface="Wingdings" pitchFamily="2" charset="2"/>
              <a:buNone/>
            </a:pPr>
            <a:endParaRPr lang="en-US" altLang="en-US" dirty="0">
              <a:latin typeface="Tahoma" pitchFamily="34" charset="0"/>
            </a:endParaRPr>
          </a:p>
        </p:txBody>
      </p:sp>
    </p:spTree>
    <p:extLst>
      <p:ext uri="{BB962C8B-B14F-4D97-AF65-F5344CB8AC3E}">
        <p14:creationId xmlns:p14="http://schemas.microsoft.com/office/powerpoint/2010/main" val="201037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803D43C-9BF1-4317-B571-7A2CC0697680}" type="slidenum">
              <a:rPr lang="en-US" altLang="en-US" sz="1100" smtClean="0"/>
              <a:pPr eaLnBrk="1" hangingPunct="1">
                <a:spcBef>
                  <a:spcPct val="0"/>
                </a:spcBef>
              </a:pPr>
              <a:t>13</a:t>
            </a:fld>
            <a:endParaRPr lang="en-US" altLang="en-US" sz="1100" dirty="0"/>
          </a:p>
        </p:txBody>
      </p:sp>
      <p:sp>
        <p:nvSpPr>
          <p:cNvPr id="138243" name="Rectangle 2"/>
          <p:cNvSpPr>
            <a:spLocks noGrp="1" noRot="1" noChangeAspect="1" noChangeArrowheads="1" noTextEdit="1"/>
          </p:cNvSpPr>
          <p:nvPr>
            <p:ph type="sldImg"/>
          </p:nvPr>
        </p:nvSpPr>
        <p:spPr>
          <a:xfrm>
            <a:off x="406400" y="696913"/>
            <a:ext cx="6199188" cy="3487737"/>
          </a:xfrm>
          <a:ln/>
        </p:spPr>
      </p:sp>
      <p:sp>
        <p:nvSpPr>
          <p:cNvPr id="138244" name="Rectangle 3"/>
          <p:cNvSpPr>
            <a:spLocks noGrp="1" noChangeArrowheads="1"/>
          </p:cNvSpPr>
          <p:nvPr>
            <p:ph type="body" idx="1"/>
          </p:nvPr>
        </p:nvSpPr>
        <p:spPr>
          <a:xfrm>
            <a:off x="701675" y="4414838"/>
            <a:ext cx="5607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Tahoma" pitchFamily="34" charset="0"/>
              </a:rPr>
              <a:t>The NSSE survey asks students to report the frequency with which they engage in activities that represent effective educational practice. Students also record their perceptions of the college environment associated with achievement, satisfaction, and persistence. Then, students estimate their educational and personal growth since starting college. Finally, students provide information about their background, including age, gender, race or ethnicity, living situation, educational status, and major field.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Tahoma" pitchFamily="34" charset="0"/>
              </a:rPr>
              <a:t>This</a:t>
            </a:r>
            <a:r>
              <a:rPr lang="en-US" altLang="en-US" b="1" baseline="0" dirty="0">
                <a:latin typeface="Tahoma" pitchFamily="34" charset="0"/>
              </a:rPr>
              <a:t> presentation will focus primarily on the first two: Engagement in meaningful academic experiences and Engagement in High Impact Practices. The next slides will go into more detail on what these mean.</a:t>
            </a:r>
            <a:endParaRPr lang="en-US" altLang="en-US" b="1" dirty="0">
              <a:latin typeface="Tahoma" pitchFamily="34" charset="0"/>
            </a:endParaRPr>
          </a:p>
          <a:p>
            <a:pPr eaLnBrk="1" hangingPunct="1"/>
            <a:endParaRPr lang="en-US" altLang="en-US" b="1" dirty="0">
              <a:latin typeface="Tahoma" pitchFamily="34" charset="0"/>
            </a:endParaRPr>
          </a:p>
        </p:txBody>
      </p:sp>
    </p:spTree>
    <p:extLst>
      <p:ext uri="{BB962C8B-B14F-4D97-AF65-F5344CB8AC3E}">
        <p14:creationId xmlns:p14="http://schemas.microsoft.com/office/powerpoint/2010/main" val="367724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2C40D9C-1035-4482-8481-7BDA125E3EBE}" type="slidenum">
              <a:rPr lang="en-US" altLang="en-US" sz="1100" smtClean="0"/>
              <a:pPr eaLnBrk="1" hangingPunct="1">
                <a:spcBef>
                  <a:spcPct val="0"/>
                </a:spcBef>
              </a:pPr>
              <a:t>14</a:t>
            </a:fld>
            <a:endParaRPr lang="en-US" altLang="en-US" sz="1100" dirty="0"/>
          </a:p>
        </p:txBody>
      </p:sp>
      <p:sp>
        <p:nvSpPr>
          <p:cNvPr id="137219" name="Rectangle 2"/>
          <p:cNvSpPr>
            <a:spLocks noGrp="1" noRot="1" noChangeAspect="1" noChangeArrowheads="1" noTextEdit="1"/>
          </p:cNvSpPr>
          <p:nvPr>
            <p:ph type="sldImg"/>
          </p:nvPr>
        </p:nvSpPr>
        <p:spPr>
          <a:xfrm>
            <a:off x="406400" y="696913"/>
            <a:ext cx="6199188" cy="3487737"/>
          </a:xfrm>
          <a:ln/>
        </p:spPr>
      </p:sp>
      <p:sp>
        <p:nvSpPr>
          <p:cNvPr id="137220" name="Rectangle 3"/>
          <p:cNvSpPr>
            <a:spLocks noGrp="1" noChangeArrowheads="1"/>
          </p:cNvSpPr>
          <p:nvPr>
            <p:ph type="body" idx="1"/>
          </p:nvPr>
        </p:nvSpPr>
        <p:spPr>
          <a:xfrm>
            <a:off x="701675" y="4414838"/>
            <a:ext cx="5607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ahoma" pitchFamily="34" charset="0"/>
            </a:endParaRPr>
          </a:p>
        </p:txBody>
      </p:sp>
    </p:spTree>
    <p:extLst>
      <p:ext uri="{BB962C8B-B14F-4D97-AF65-F5344CB8AC3E}">
        <p14:creationId xmlns:p14="http://schemas.microsoft.com/office/powerpoint/2010/main" val="59315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B8D7700-347B-4700-A874-1D6F54F742B2}" type="slidenum">
              <a:rPr lang="en-US" altLang="en-US" sz="1100" smtClean="0"/>
              <a:pPr eaLnBrk="1" hangingPunct="1">
                <a:spcBef>
                  <a:spcPct val="0"/>
                </a:spcBef>
              </a:pPr>
              <a:t>16</a:t>
            </a:fld>
            <a:endParaRPr lang="en-US" altLang="en-US" sz="1100" dirty="0"/>
          </a:p>
        </p:txBody>
      </p:sp>
      <p:sp>
        <p:nvSpPr>
          <p:cNvPr id="142339" name="Rectangle 2"/>
          <p:cNvSpPr>
            <a:spLocks noGrp="1" noRot="1" noChangeAspect="1" noChangeArrowheads="1" noTextEdit="1"/>
          </p:cNvSpPr>
          <p:nvPr>
            <p:ph type="sldImg"/>
          </p:nvPr>
        </p:nvSpPr>
        <p:spPr>
          <a:xfrm>
            <a:off x="406400" y="696913"/>
            <a:ext cx="6197600" cy="3486150"/>
          </a:xfrm>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19273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BD1DDC2-4877-4D5B-AC99-226EA5502596}" type="slidenum">
              <a:rPr lang="en-US" altLang="en-US" sz="1100" smtClean="0"/>
              <a:pPr eaLnBrk="1" hangingPunct="1">
                <a:spcBef>
                  <a:spcPct val="0"/>
                </a:spcBef>
              </a:pPr>
              <a:t>17</a:t>
            </a:fld>
            <a:endParaRPr lang="en-US" altLang="en-US" sz="1100" dirty="0"/>
          </a:p>
        </p:txBody>
      </p:sp>
      <p:sp>
        <p:nvSpPr>
          <p:cNvPr id="139267" name="Rectangle 1031"/>
          <p:cNvSpPr txBox="1">
            <a:spLocks noGrp="1"/>
          </p:cNvSpPr>
          <p:nvPr/>
        </p:nvSpPr>
        <p:spPr bwMode="auto">
          <a:xfrm>
            <a:off x="3971925" y="8831263"/>
            <a:ext cx="3038475"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3177" tIns="46589" rIns="93177" bIns="46589" anchor="b"/>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D946203-2FB3-482F-BD16-350B5EB6F592}" type="slidenum">
              <a:rPr lang="en-US" altLang="en-US">
                <a:solidFill>
                  <a:srgbClr val="000000"/>
                </a:solidFill>
                <a:ea typeface="ヒラギノ角ゴ Pro W3"/>
                <a:cs typeface="ヒラギノ角ゴ Pro W3"/>
                <a:sym typeface="Arial" pitchFamily="34" charset="0"/>
              </a:rPr>
              <a:pPr algn="r" eaLnBrk="1" hangingPunct="1">
                <a:spcBef>
                  <a:spcPct val="0"/>
                </a:spcBef>
              </a:pPr>
              <a:t>17</a:t>
            </a:fld>
            <a:endParaRPr lang="en-US" altLang="en-US" dirty="0">
              <a:solidFill>
                <a:srgbClr val="000000"/>
              </a:solidFill>
              <a:ea typeface="ヒラギノ角ゴ Pro W3"/>
              <a:cs typeface="ヒラギノ角ゴ Pro W3"/>
              <a:sym typeface="Arial" pitchFamily="34" charset="0"/>
            </a:endParaRPr>
          </a:p>
        </p:txBody>
      </p:sp>
      <p:sp>
        <p:nvSpPr>
          <p:cNvPr id="139268" name="Rectangle 1"/>
          <p:cNvSpPr>
            <a:spLocks noGrp="1" noRot="1" noChangeAspect="1" noChangeArrowheads="1" noTextEdit="1"/>
          </p:cNvSpPr>
          <p:nvPr>
            <p:ph type="sldImg"/>
          </p:nvPr>
        </p:nvSpPr>
        <p:spPr>
          <a:xfrm>
            <a:off x="406400" y="696913"/>
            <a:ext cx="6197600" cy="3486150"/>
          </a:xfrm>
          <a:ln/>
        </p:spPr>
      </p:sp>
      <p:sp>
        <p:nvSpPr>
          <p:cNvPr id="139269" name="Rectangle 2"/>
          <p:cNvSpPr>
            <a:spLocks noGrp="1" noChangeArrowheads="1"/>
          </p:cNvSpPr>
          <p:nvPr>
            <p:ph type="body" idx="1"/>
          </p:nvPr>
        </p:nvSpPr>
        <p:spPr>
          <a:xfrm>
            <a:off x="701675" y="4416425"/>
            <a:ext cx="5607050"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p>
            <a:endParaRPr lang="en-US" altLang="en-US" dirty="0">
              <a:solidFill>
                <a:srgbClr val="000000"/>
              </a:solidFill>
              <a:latin typeface="Tahoma" pitchFamily="34" charset="0"/>
              <a:cs typeface="Arial" pitchFamily="34" charset="0"/>
              <a:sym typeface="Arial" pitchFamily="34" charset="0"/>
            </a:endParaRPr>
          </a:p>
        </p:txBody>
      </p:sp>
    </p:spTree>
    <p:extLst>
      <p:ext uri="{BB962C8B-B14F-4D97-AF65-F5344CB8AC3E}">
        <p14:creationId xmlns:p14="http://schemas.microsoft.com/office/powerpoint/2010/main" val="71424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50FA-1E90-C944-B13E-B689BDCB3F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099098-EF42-7344-9D4B-DA1E91899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1597B0-8102-8641-AB47-D7AC4E72CB10}"/>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5" name="Footer Placeholder 4">
            <a:extLst>
              <a:ext uri="{FF2B5EF4-FFF2-40B4-BE49-F238E27FC236}">
                <a16:creationId xmlns:a16="http://schemas.microsoft.com/office/drawing/2014/main" id="{A9D7D144-B6AC-094B-9950-A5CC74908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29E86-CABD-B347-B29C-2C6B5A0DB882}"/>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240266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40E-EF4E-3A46-A7B2-2DA2B878A6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87E90D-E2B7-3744-87D3-FA95E58688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7E1B1-DB03-0A41-8EC0-3384B89B9270}"/>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5" name="Footer Placeholder 4">
            <a:extLst>
              <a:ext uri="{FF2B5EF4-FFF2-40B4-BE49-F238E27FC236}">
                <a16:creationId xmlns:a16="http://schemas.microsoft.com/office/drawing/2014/main" id="{970A8CCB-7329-BA4F-8EBA-3D33C98CF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D403C-C879-894D-8E27-8ACAF227CFA2}"/>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191834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703A13-D146-A845-821D-7059E287C4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AE4703-195C-4C47-8A67-3C28F42B02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AF685-6169-FA43-BF17-6828ACAA206A}"/>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5" name="Footer Placeholder 4">
            <a:extLst>
              <a:ext uri="{FF2B5EF4-FFF2-40B4-BE49-F238E27FC236}">
                <a16:creationId xmlns:a16="http://schemas.microsoft.com/office/drawing/2014/main" id="{30350128-D689-EB4C-9B15-6636C35D7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BB26E-A314-F74E-A753-3DE63218F078}"/>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126525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Rectangle 4"/>
          <p:cNvSpPr>
            <a:spLocks noChangeArrowheads="1"/>
          </p:cNvSpPr>
          <p:nvPr userDrawn="1"/>
        </p:nvSpPr>
        <p:spPr bwMode="auto">
          <a:xfrm>
            <a:off x="9584268" y="2057400"/>
            <a:ext cx="2438400" cy="1828800"/>
          </a:xfrm>
          <a:prstGeom prst="rect">
            <a:avLst/>
          </a:prstGeom>
          <a:solidFill>
            <a:srgbClr val="7A1A57"/>
          </a:solidFill>
          <a:ln>
            <a:noFill/>
          </a:ln>
          <a:extLst/>
        </p:spPr>
        <p:txBody>
          <a:bodyPr wrap="none" lIns="91436" tIns="45716" rIns="91436" bIns="45716"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defTabSz="912813"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12813"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12813"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12813"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endParaRPr lang="en-US" altLang="en-US" sz="2900" dirty="0">
              <a:solidFill>
                <a:srgbClr val="000000"/>
              </a:solidFill>
              <a:sym typeface="Gill Sans"/>
            </a:endParaRPr>
          </a:p>
        </p:txBody>
      </p:sp>
      <p:sp>
        <p:nvSpPr>
          <p:cNvPr id="4" name="Rectangle 5"/>
          <p:cNvSpPr>
            <a:spLocks noChangeArrowheads="1"/>
          </p:cNvSpPr>
          <p:nvPr userDrawn="1"/>
        </p:nvSpPr>
        <p:spPr bwMode="auto">
          <a:xfrm>
            <a:off x="7831668" y="136525"/>
            <a:ext cx="4178297" cy="1828800"/>
          </a:xfrm>
          <a:prstGeom prst="rect">
            <a:avLst/>
          </a:prstGeom>
          <a:solidFill>
            <a:srgbClr val="002D62"/>
          </a:solidFill>
          <a:ln>
            <a:noFill/>
          </a:ln>
          <a:extLst/>
        </p:spPr>
        <p:txBody>
          <a:bodyPr wrap="none" lIns="91436" tIns="45716" rIns="91436" bIns="45716"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defTabSz="912813"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12813"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12813"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12813"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endParaRPr lang="en-US" altLang="en-US" sz="2900" dirty="0">
              <a:solidFill>
                <a:srgbClr val="000000"/>
              </a:solidFill>
              <a:sym typeface="Gill Sans"/>
            </a:endParaRPr>
          </a:p>
        </p:txBody>
      </p:sp>
      <p:sp>
        <p:nvSpPr>
          <p:cNvPr id="5" name="Rectangle 6"/>
          <p:cNvSpPr>
            <a:spLocks noChangeArrowheads="1"/>
          </p:cNvSpPr>
          <p:nvPr userDrawn="1"/>
        </p:nvSpPr>
        <p:spPr bwMode="auto">
          <a:xfrm>
            <a:off x="7831667" y="2057400"/>
            <a:ext cx="1625600" cy="1828800"/>
          </a:xfrm>
          <a:prstGeom prst="rect">
            <a:avLst/>
          </a:prstGeom>
          <a:solidFill>
            <a:srgbClr val="FFC000"/>
          </a:solidFill>
          <a:ln>
            <a:noFill/>
          </a:ln>
          <a:extLst/>
        </p:spPr>
        <p:txBody>
          <a:bodyPr wrap="none" lIns="91436" tIns="45716" rIns="91436" bIns="45716"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defTabSz="912813"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12813"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12813"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12813"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endParaRPr lang="en-US" altLang="en-US" sz="2900" dirty="0">
              <a:solidFill>
                <a:srgbClr val="000000"/>
              </a:solidFill>
              <a:sym typeface="Gill Sans"/>
            </a:endParaRPr>
          </a:p>
        </p:txBody>
      </p:sp>
      <p:sp>
        <p:nvSpPr>
          <p:cNvPr id="6" name="Rectangle 7"/>
          <p:cNvSpPr>
            <a:spLocks noChangeArrowheads="1"/>
          </p:cNvSpPr>
          <p:nvPr/>
        </p:nvSpPr>
        <p:spPr bwMode="auto">
          <a:xfrm>
            <a:off x="203200" y="136526"/>
            <a:ext cx="4978400" cy="3749675"/>
          </a:xfrm>
          <a:prstGeom prst="rect">
            <a:avLst/>
          </a:prstGeom>
          <a:solidFill>
            <a:srgbClr val="002D62"/>
          </a:solidFill>
          <a:ln>
            <a:noFill/>
          </a:ln>
          <a:extLst/>
        </p:spPr>
        <p:txBody>
          <a:bodyPr wrap="none" lIns="91436" tIns="45716" rIns="91436" bIns="45716"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defTabSz="912813"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12813"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12813"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12813"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endParaRPr lang="en-US" altLang="en-US" sz="2900" dirty="0">
              <a:solidFill>
                <a:srgbClr val="000000"/>
              </a:solidFill>
              <a:sym typeface="Gill Sans"/>
            </a:endParaRPr>
          </a:p>
        </p:txBody>
      </p:sp>
      <p:sp>
        <p:nvSpPr>
          <p:cNvPr id="7" name="Rectangle 8"/>
          <p:cNvSpPr>
            <a:spLocks noChangeArrowheads="1"/>
          </p:cNvSpPr>
          <p:nvPr userDrawn="1"/>
        </p:nvSpPr>
        <p:spPr bwMode="auto">
          <a:xfrm>
            <a:off x="5283200" y="136525"/>
            <a:ext cx="2438400" cy="1828800"/>
          </a:xfrm>
          <a:prstGeom prst="rect">
            <a:avLst/>
          </a:prstGeom>
          <a:solidFill>
            <a:srgbClr val="7A1A57"/>
          </a:solidFill>
          <a:ln>
            <a:noFill/>
          </a:ln>
          <a:extLst/>
        </p:spPr>
        <p:txBody>
          <a:bodyPr wrap="none" lIns="91436" tIns="45716" rIns="91436" bIns="45716"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defTabSz="912813"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12813"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12813"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12813"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endParaRPr lang="en-US" altLang="en-US" sz="2900" dirty="0">
              <a:solidFill>
                <a:srgbClr val="000000"/>
              </a:solidFill>
              <a:sym typeface="Gill Sans"/>
            </a:endParaRPr>
          </a:p>
        </p:txBody>
      </p:sp>
      <p:sp>
        <p:nvSpPr>
          <p:cNvPr id="8" name="Rectangle 9"/>
          <p:cNvSpPr>
            <a:spLocks noChangeArrowheads="1"/>
          </p:cNvSpPr>
          <p:nvPr userDrawn="1"/>
        </p:nvSpPr>
        <p:spPr bwMode="auto">
          <a:xfrm>
            <a:off x="5283200" y="2057400"/>
            <a:ext cx="2438400" cy="1828800"/>
          </a:xfrm>
          <a:prstGeom prst="rect">
            <a:avLst/>
          </a:prstGeom>
          <a:solidFill>
            <a:srgbClr val="002D62"/>
          </a:solidFill>
          <a:ln>
            <a:noFill/>
          </a:ln>
          <a:extLst/>
        </p:spPr>
        <p:txBody>
          <a:bodyPr wrap="none" lIns="91436" tIns="45716" rIns="91436" bIns="45716"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defTabSz="912813"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12813"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12813"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12813"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endParaRPr lang="en-US" altLang="en-US" sz="2900" dirty="0">
              <a:solidFill>
                <a:srgbClr val="000000"/>
              </a:solidFill>
              <a:sym typeface="Gill Sans"/>
            </a:endParaRPr>
          </a:p>
        </p:txBody>
      </p:sp>
      <p:pic>
        <p:nvPicPr>
          <p:cNvPr id="9" name="Picture 9" descr="NSSE_CMYK.t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1" y="4572000"/>
            <a:ext cx="3901017"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2"/>
          <p:cNvSpPr txBox="1">
            <a:spLocks noChangeArrowheads="1"/>
          </p:cNvSpPr>
          <p:nvPr userDrawn="1"/>
        </p:nvSpPr>
        <p:spPr bwMode="auto">
          <a:xfrm>
            <a:off x="0" y="6629400"/>
            <a:ext cx="12192000" cy="228600"/>
          </a:xfrm>
          <a:prstGeom prst="rect">
            <a:avLst/>
          </a:prstGeom>
          <a:solidFill>
            <a:srgbClr val="7A1A5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6" tIns="45716" rIns="91436" bIns="45716"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defTabSz="912813"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12813"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12813"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12813"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br>
              <a:rPr lang="en-US" altLang="en-US" sz="4800" dirty="0">
                <a:solidFill>
                  <a:srgbClr val="FFF5B5"/>
                </a:solidFill>
                <a:latin typeface="Tahoma" pitchFamily="34" charset="0"/>
                <a:sym typeface="Gill Sans"/>
              </a:rPr>
            </a:br>
            <a:endParaRPr lang="en-US" altLang="en-US" sz="4800" dirty="0">
              <a:solidFill>
                <a:srgbClr val="FFF5B5"/>
              </a:solidFill>
              <a:latin typeface="Tahoma" pitchFamily="34" charset="0"/>
              <a:sym typeface="Gill Sans"/>
            </a:endParaRPr>
          </a:p>
        </p:txBody>
      </p:sp>
      <p:pic>
        <p:nvPicPr>
          <p:cNvPr id="11"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1363"/>
          <a:stretch>
            <a:fillRect/>
          </a:stretch>
        </p:blipFill>
        <p:spPr bwMode="auto">
          <a:xfrm>
            <a:off x="8080588" y="273685"/>
            <a:ext cx="3759200" cy="1554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8"/>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66080" y="2194560"/>
            <a:ext cx="2072640" cy="1554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9"/>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67148" y="2194560"/>
            <a:ext cx="2072640" cy="1554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Subtitle 2"/>
          <p:cNvSpPr>
            <a:spLocks noGrp="1"/>
          </p:cNvSpPr>
          <p:nvPr>
            <p:ph type="subTitle" idx="1"/>
          </p:nvPr>
        </p:nvSpPr>
        <p:spPr>
          <a:xfrm>
            <a:off x="5689600" y="4267205"/>
            <a:ext cx="6045200" cy="1981200"/>
          </a:xfrm>
        </p:spPr>
        <p:txBody>
          <a:bodyPr>
            <a:normAutofit/>
          </a:bodyPr>
          <a:lstStyle>
            <a:lvl1pPr marL="0" indent="0" algn="ctr">
              <a:buNone/>
              <a:defRPr sz="2400" b="0">
                <a:solidFill>
                  <a:srgbClr val="7A1A57"/>
                </a:solidFill>
              </a:defRPr>
            </a:lvl1pPr>
            <a:lvl2pPr marL="456579" indent="0" algn="ctr">
              <a:buNone/>
              <a:defRPr>
                <a:solidFill>
                  <a:schemeClr val="tx1">
                    <a:tint val="75000"/>
                  </a:schemeClr>
                </a:solidFill>
              </a:defRPr>
            </a:lvl2pPr>
            <a:lvl3pPr marL="913158" indent="0" algn="ctr">
              <a:buNone/>
              <a:defRPr>
                <a:solidFill>
                  <a:schemeClr val="tx1">
                    <a:tint val="75000"/>
                  </a:schemeClr>
                </a:solidFill>
              </a:defRPr>
            </a:lvl3pPr>
            <a:lvl4pPr marL="1369737" indent="0" algn="ctr">
              <a:buNone/>
              <a:defRPr>
                <a:solidFill>
                  <a:schemeClr val="tx1">
                    <a:tint val="75000"/>
                  </a:schemeClr>
                </a:solidFill>
              </a:defRPr>
            </a:lvl4pPr>
            <a:lvl5pPr marL="1826316" indent="0" algn="ctr">
              <a:buNone/>
              <a:defRPr>
                <a:solidFill>
                  <a:schemeClr val="tx1">
                    <a:tint val="75000"/>
                  </a:schemeClr>
                </a:solidFill>
              </a:defRPr>
            </a:lvl5pPr>
            <a:lvl6pPr marL="2282895" indent="0" algn="ctr">
              <a:buNone/>
              <a:defRPr>
                <a:solidFill>
                  <a:schemeClr val="tx1">
                    <a:tint val="75000"/>
                  </a:schemeClr>
                </a:solidFill>
              </a:defRPr>
            </a:lvl6pPr>
            <a:lvl7pPr marL="2739474" indent="0" algn="ctr">
              <a:buNone/>
              <a:defRPr>
                <a:solidFill>
                  <a:schemeClr val="tx1">
                    <a:tint val="75000"/>
                  </a:schemeClr>
                </a:solidFill>
              </a:defRPr>
            </a:lvl7pPr>
            <a:lvl8pPr marL="3195984" indent="0" algn="ctr">
              <a:buNone/>
              <a:defRPr>
                <a:solidFill>
                  <a:schemeClr val="tx1">
                    <a:tint val="75000"/>
                  </a:schemeClr>
                </a:solidFill>
              </a:defRPr>
            </a:lvl8pPr>
            <a:lvl9pPr marL="3652628" indent="0" algn="ctr">
              <a:buNone/>
              <a:defRPr>
                <a:solidFill>
                  <a:schemeClr val="tx1">
                    <a:tint val="75000"/>
                  </a:schemeClr>
                </a:solidFill>
              </a:defRPr>
            </a:lvl9pPr>
          </a:lstStyle>
          <a:p>
            <a:r>
              <a:rPr lang="en-US" dirty="0"/>
              <a:t>Click to edit Master subtitle style</a:t>
            </a:r>
            <a:endParaRPr dirty="0"/>
          </a:p>
        </p:txBody>
      </p:sp>
    </p:spTree>
    <p:extLst>
      <p:ext uri="{BB962C8B-B14F-4D97-AF65-F5344CB8AC3E}">
        <p14:creationId xmlns:p14="http://schemas.microsoft.com/office/powerpoint/2010/main" val="27437861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8D912197-4C6E-4C8E-9819-198A4995AF64}" type="slidenum">
              <a:rPr lang="en-US" smtClean="0"/>
              <a:pPr>
                <a:defRPr/>
              </a:pPr>
              <a:t>‹#›</a:t>
            </a:fld>
            <a:endParaRPr lang="en-US" dirty="0"/>
          </a:p>
        </p:txBody>
      </p:sp>
      <p:pic>
        <p:nvPicPr>
          <p:cNvPr id="4"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715000"/>
            <a:ext cx="186478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28801" y="5715001"/>
            <a:ext cx="2425700"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15338"/>
          <a:stretch>
            <a:fillRect/>
          </a:stretch>
        </p:blipFill>
        <p:spPr bwMode="auto">
          <a:xfrm>
            <a:off x="10619317" y="5715001"/>
            <a:ext cx="1572683"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28796"/>
          <a:stretch>
            <a:fillRect/>
          </a:stretch>
        </p:blipFill>
        <p:spPr bwMode="auto">
          <a:xfrm>
            <a:off x="4267200" y="5715000"/>
            <a:ext cx="1727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4189"/>
          <a:stretch>
            <a:fillRect/>
          </a:stretch>
        </p:blipFill>
        <p:spPr bwMode="auto">
          <a:xfrm>
            <a:off x="5994401" y="5715000"/>
            <a:ext cx="23241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229601" y="5715000"/>
            <a:ext cx="24257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txBox="1">
            <a:spLocks noChangeArrowheads="1"/>
          </p:cNvSpPr>
          <p:nvPr userDrawn="1"/>
        </p:nvSpPr>
        <p:spPr bwMode="auto">
          <a:xfrm>
            <a:off x="0" y="6629400"/>
            <a:ext cx="12192000" cy="228600"/>
          </a:xfrm>
          <a:prstGeom prst="rect">
            <a:avLst/>
          </a:prstGeom>
          <a:solidFill>
            <a:srgbClr val="7A1A57"/>
          </a:solidFill>
          <a:ln>
            <a:noFill/>
          </a:ln>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br>
              <a:rPr lang="en-US" altLang="en-US" sz="4800" dirty="0">
                <a:solidFill>
                  <a:srgbClr val="FFF5B5"/>
                </a:solidFill>
                <a:latin typeface="Tahoma" pitchFamily="34" charset="0"/>
              </a:rPr>
            </a:br>
            <a:endParaRPr lang="en-US" altLang="en-US" sz="4800" dirty="0">
              <a:solidFill>
                <a:srgbClr val="FFF5B5"/>
              </a:solidFill>
              <a:latin typeface="Tahoma" pitchFamily="34" charset="0"/>
            </a:endParaRPr>
          </a:p>
        </p:txBody>
      </p:sp>
      <p:sp>
        <p:nvSpPr>
          <p:cNvPr id="13" name="Rectangle 12"/>
          <p:cNvSpPr/>
          <p:nvPr userDrawn="1"/>
        </p:nvSpPr>
        <p:spPr>
          <a:xfrm>
            <a:off x="0" y="0"/>
            <a:ext cx="12192000" cy="1676400"/>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Content Placeholder 14"/>
          <p:cNvSpPr>
            <a:spLocks noGrp="1"/>
          </p:cNvSpPr>
          <p:nvPr>
            <p:ph sz="quarter" idx="11" hasCustomPrompt="1"/>
          </p:nvPr>
        </p:nvSpPr>
        <p:spPr>
          <a:xfrm>
            <a:off x="1422400" y="2514600"/>
            <a:ext cx="9956800" cy="1600200"/>
          </a:xfrm>
        </p:spPr>
        <p:txBody>
          <a:bodyPr/>
          <a:lstStyle>
            <a:lvl1pPr marL="0" indent="0" algn="l">
              <a:buNone/>
              <a:defRPr sz="4000" b="1" cap="none" baseline="0">
                <a:solidFill>
                  <a:srgbClr val="002D62"/>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79158" y="4444491"/>
            <a:ext cx="2889509" cy="890018"/>
          </a:xfrm>
          <a:prstGeom prst="rect">
            <a:avLst/>
          </a:prstGeom>
        </p:spPr>
      </p:pic>
    </p:spTree>
    <p:extLst>
      <p:ext uri="{BB962C8B-B14F-4D97-AF65-F5344CB8AC3E}">
        <p14:creationId xmlns:p14="http://schemas.microsoft.com/office/powerpoint/2010/main" val="303995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a:defRPr/>
            </a:pPr>
            <a:fld id="{C0CA8D68-40E9-754A-85E7-1CEB6792B546}" type="datetime1">
              <a:rPr lang="en-US" smtClean="0"/>
              <a:t>8/23/18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7" name="Content Placeholder 2"/>
          <p:cNvSpPr>
            <a:spLocks noGrp="1"/>
          </p:cNvSpPr>
          <p:nvPr>
            <p:ph idx="1"/>
          </p:nvPr>
        </p:nvSpPr>
        <p:spPr>
          <a:xfrm>
            <a:off x="609600" y="1600201"/>
            <a:ext cx="10972800" cy="4525963"/>
          </a:xfrm>
        </p:spPr>
        <p:txBody>
          <a:bodyPr/>
          <a:lstStyle>
            <a:lvl1pPr marL="0" indent="0">
              <a:buNone/>
              <a:defRPr baseline="0">
                <a:solidFill>
                  <a:schemeClr val="tx2"/>
                </a:solidFill>
                <a:latin typeface="Frutiger Linotype"/>
              </a:defRPr>
            </a:lvl1pPr>
            <a:lvl2pPr>
              <a:defRPr baseline="0">
                <a:solidFill>
                  <a:schemeClr val="accent1"/>
                </a:solidFill>
                <a:latin typeface="Frutiger Linotype"/>
              </a:defRPr>
            </a:lvl2pPr>
            <a:lvl3pPr>
              <a:defRPr baseline="0">
                <a:solidFill>
                  <a:schemeClr val="accent2"/>
                </a:solidFill>
                <a:latin typeface="Frutiger Linotype"/>
              </a:defRPr>
            </a:lvl3pPr>
            <a:lvl4pPr>
              <a:defRPr>
                <a:latin typeface="Frutiger Linotype"/>
              </a:defRPr>
            </a:lvl4pPr>
            <a:lvl5pPr>
              <a:defRPr>
                <a:latin typeface="Frutiger Linotyp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3209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AD11-EC9C-3D40-BE11-BB91EB2EE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937F2A-9532-9D48-8076-C7CBCFD818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8FE9-AA6B-A341-9FEF-DA55CBA2F409}"/>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5" name="Footer Placeholder 4">
            <a:extLst>
              <a:ext uri="{FF2B5EF4-FFF2-40B4-BE49-F238E27FC236}">
                <a16:creationId xmlns:a16="http://schemas.microsoft.com/office/drawing/2014/main" id="{57E46014-0F37-DA44-AE16-9B4933F4A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C3B44-C582-8643-BB34-7CF33B59F39A}"/>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182942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EF74B-21B4-E447-8930-21652BBB96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C98EFA-DAB1-D640-A9C4-4F18A76CB9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506B13-668B-F74D-9982-8F572629A0AB}"/>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5" name="Footer Placeholder 4">
            <a:extLst>
              <a:ext uri="{FF2B5EF4-FFF2-40B4-BE49-F238E27FC236}">
                <a16:creationId xmlns:a16="http://schemas.microsoft.com/office/drawing/2014/main" id="{F5BE394C-05C9-3746-81E5-1FC865090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F6F1B-B049-7744-BE32-0394C832EC8F}"/>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76729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8731-87DE-794D-937C-C00D6FA65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69A29-273C-4C40-879E-C8CC35715C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E5D2F-9C6B-3F43-A35A-D2A91E62A4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D9AF6C-3418-AF45-96F2-2824478BC323}"/>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6" name="Footer Placeholder 5">
            <a:extLst>
              <a:ext uri="{FF2B5EF4-FFF2-40B4-BE49-F238E27FC236}">
                <a16:creationId xmlns:a16="http://schemas.microsoft.com/office/drawing/2014/main" id="{712A518C-B6A1-5F42-BBEC-A0B82FC14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6D351-9840-A242-B541-D9538C073A30}"/>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285462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E4EA-46BD-A848-AD68-1874FFB4F6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A1627C-8B34-6C46-B298-4E00B36E7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420651-832F-FA49-966E-8B40F726E6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0D429E-CB31-BB41-B607-85B9017FB9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B1A3A3-1566-F547-886A-ADA31654D3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E9E6-A37B-FE4D-BE4C-23E3BF71D9F0}"/>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8" name="Footer Placeholder 7">
            <a:extLst>
              <a:ext uri="{FF2B5EF4-FFF2-40B4-BE49-F238E27FC236}">
                <a16:creationId xmlns:a16="http://schemas.microsoft.com/office/drawing/2014/main" id="{4838BC88-B115-1B40-B26B-F327C82F8D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D4ED20-4BCC-8A4D-B228-967E25AAF49C}"/>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50106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1864-88DA-6A49-A529-4D3B97D400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49FD6-9C39-8040-9664-884989159E8E}"/>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4" name="Footer Placeholder 3">
            <a:extLst>
              <a:ext uri="{FF2B5EF4-FFF2-40B4-BE49-F238E27FC236}">
                <a16:creationId xmlns:a16="http://schemas.microsoft.com/office/drawing/2014/main" id="{EB957FF8-747E-6F4E-900A-5D13F8DD4B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73192A-EF74-BB4F-BCE5-3ECB92E354BD}"/>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3636932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2A663-BD48-284C-88B2-0124D1B6E335}"/>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3" name="Footer Placeholder 2">
            <a:extLst>
              <a:ext uri="{FF2B5EF4-FFF2-40B4-BE49-F238E27FC236}">
                <a16:creationId xmlns:a16="http://schemas.microsoft.com/office/drawing/2014/main" id="{A340BBF6-727A-D24B-BB74-BB4B6BACC0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702BC-443E-7C4C-B39E-285A713B0F33}"/>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152130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24DA-6EC4-F049-A5BA-50D9B9F9C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82EA19-956B-C544-96A9-F0BC8916C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DA1FFC-B083-C046-AE9C-AE81A5122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12AA78-6703-5145-81C7-AAB4C77A6ADB}"/>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6" name="Footer Placeholder 5">
            <a:extLst>
              <a:ext uri="{FF2B5EF4-FFF2-40B4-BE49-F238E27FC236}">
                <a16:creationId xmlns:a16="http://schemas.microsoft.com/office/drawing/2014/main" id="{D0B979F9-097B-A049-AC56-1C9FCDFFE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2C574-30E8-B045-B3CD-1A586D7FD61B}"/>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4237822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2A09-50F7-C043-973F-10E95F82B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9D0A7-6CDD-FA4F-BE97-FC3AC51BD1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A13AD3-734C-A843-9683-B273C9381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BE7875-B6A2-AD4C-9FD7-5D4C9AD313A0}"/>
              </a:ext>
            </a:extLst>
          </p:cNvPr>
          <p:cNvSpPr>
            <a:spLocks noGrp="1"/>
          </p:cNvSpPr>
          <p:nvPr>
            <p:ph type="dt" sz="half" idx="10"/>
          </p:nvPr>
        </p:nvSpPr>
        <p:spPr/>
        <p:txBody>
          <a:bodyPr/>
          <a:lstStyle/>
          <a:p>
            <a:fld id="{CD80408F-0EFD-E84D-8D58-BD3879AD9731}" type="datetimeFigureOut">
              <a:rPr lang="en-US" smtClean="0"/>
              <a:t>8/23/18</a:t>
            </a:fld>
            <a:endParaRPr lang="en-US"/>
          </a:p>
        </p:txBody>
      </p:sp>
      <p:sp>
        <p:nvSpPr>
          <p:cNvPr id="6" name="Footer Placeholder 5">
            <a:extLst>
              <a:ext uri="{FF2B5EF4-FFF2-40B4-BE49-F238E27FC236}">
                <a16:creationId xmlns:a16="http://schemas.microsoft.com/office/drawing/2014/main" id="{6C20B57F-E258-5F46-9B4C-AB9BF7A7A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C08F4-4B38-6549-8CC3-7C1A1860CA0C}"/>
              </a:ext>
            </a:extLst>
          </p:cNvPr>
          <p:cNvSpPr>
            <a:spLocks noGrp="1"/>
          </p:cNvSpPr>
          <p:nvPr>
            <p:ph type="sldNum" sz="quarter" idx="12"/>
          </p:nvPr>
        </p:nvSpPr>
        <p:spPr/>
        <p:txBody>
          <a:bodyPr/>
          <a:lstStyle/>
          <a:p>
            <a:fld id="{8AA565FE-D066-8A48-A898-32B6EFF484CF}" type="slidenum">
              <a:rPr lang="en-US" smtClean="0"/>
              <a:t>‹#›</a:t>
            </a:fld>
            <a:endParaRPr lang="en-US"/>
          </a:p>
        </p:txBody>
      </p:sp>
    </p:spTree>
    <p:extLst>
      <p:ext uri="{BB962C8B-B14F-4D97-AF65-F5344CB8AC3E}">
        <p14:creationId xmlns:p14="http://schemas.microsoft.com/office/powerpoint/2010/main" val="146396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A951B0-A656-3B41-8CAF-9837A474C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C78DAD-0A26-7140-86AB-9A77CAE019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C1E59-BE60-7E43-8213-0DA403539F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0408F-0EFD-E84D-8D58-BD3879AD9731}" type="datetimeFigureOut">
              <a:rPr lang="en-US" smtClean="0"/>
              <a:t>8/23/18</a:t>
            </a:fld>
            <a:endParaRPr lang="en-US"/>
          </a:p>
        </p:txBody>
      </p:sp>
      <p:sp>
        <p:nvSpPr>
          <p:cNvPr id="5" name="Footer Placeholder 4">
            <a:extLst>
              <a:ext uri="{FF2B5EF4-FFF2-40B4-BE49-F238E27FC236}">
                <a16:creationId xmlns:a16="http://schemas.microsoft.com/office/drawing/2014/main" id="{62CC84E3-0A29-1641-B447-0AEA0DCFC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7F6A07-E502-5245-ABA4-C6C20F41B5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565FE-D066-8A48-A898-32B6EFF484CF}" type="slidenum">
              <a:rPr lang="en-US" smtClean="0"/>
              <a:t>‹#›</a:t>
            </a:fld>
            <a:endParaRPr lang="en-US"/>
          </a:p>
        </p:txBody>
      </p:sp>
    </p:spTree>
    <p:extLst>
      <p:ext uri="{BB962C8B-B14F-4D97-AF65-F5344CB8AC3E}">
        <p14:creationId xmlns:p14="http://schemas.microsoft.com/office/powerpoint/2010/main" val="140237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aacu.org/leap/hip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6.tiff"/><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subTitle" idx="1"/>
          </p:nvPr>
        </p:nvSpPr>
        <p:spPr>
          <a:xfrm>
            <a:off x="6154616" y="4136646"/>
            <a:ext cx="5029200" cy="1981200"/>
          </a:xfrm>
        </p:spPr>
        <p:txBody>
          <a:bodyPr>
            <a:noAutofit/>
          </a:bodyPr>
          <a:lstStyle/>
          <a:p>
            <a:r>
              <a:rPr lang="en-US" dirty="0">
                <a:solidFill>
                  <a:srgbClr val="002D62"/>
                </a:solidFill>
              </a:rPr>
              <a:t>A Workshop Presented to Faculty and Staff for Professional Development</a:t>
            </a:r>
          </a:p>
          <a:p>
            <a:r>
              <a:rPr lang="en-US" dirty="0">
                <a:solidFill>
                  <a:srgbClr val="002D62"/>
                </a:solidFill>
              </a:rPr>
              <a:t>Lindsay </a:t>
            </a:r>
            <a:r>
              <a:rPr lang="en-US" dirty="0" err="1">
                <a:solidFill>
                  <a:srgbClr val="002D62"/>
                </a:solidFill>
              </a:rPr>
              <a:t>Buchko</a:t>
            </a:r>
            <a:r>
              <a:rPr lang="en-US" dirty="0">
                <a:solidFill>
                  <a:srgbClr val="002D62"/>
                </a:solidFill>
              </a:rPr>
              <a:t>, Ph.D.</a:t>
            </a:r>
          </a:p>
          <a:p>
            <a:r>
              <a:rPr lang="en-US" dirty="0">
                <a:solidFill>
                  <a:srgbClr val="002D62"/>
                </a:solidFill>
              </a:rPr>
              <a:t>Director of Institutional Research</a:t>
            </a:r>
          </a:p>
          <a:p>
            <a:r>
              <a:rPr lang="en-US" dirty="0">
                <a:solidFill>
                  <a:srgbClr val="002D62"/>
                </a:solidFill>
              </a:rPr>
              <a:t>Fall, 2018 </a:t>
            </a:r>
          </a:p>
          <a:p>
            <a:endParaRPr lang="en-US" dirty="0"/>
          </a:p>
          <a:p>
            <a:endParaRPr lang="en-US" sz="1400" dirty="0"/>
          </a:p>
        </p:txBody>
      </p:sp>
      <p:sp>
        <p:nvSpPr>
          <p:cNvPr id="97283" name="Rectangle 2"/>
          <p:cNvSpPr>
            <a:spLocks noChangeArrowheads="1"/>
          </p:cNvSpPr>
          <p:nvPr/>
        </p:nvSpPr>
        <p:spPr bwMode="auto">
          <a:xfrm>
            <a:off x="457200" y="357498"/>
            <a:ext cx="4436075" cy="3160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2" tIns="41148" rIns="82292" bIns="41148">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defTabSz="912813"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12813"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12813"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12813"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r>
              <a:rPr lang="en-US" altLang="en-US" sz="4000" b="1" dirty="0">
                <a:solidFill>
                  <a:srgbClr val="FFFFFF"/>
                </a:solidFill>
                <a:latin typeface="+mj-lt"/>
                <a:sym typeface="Gill Sans"/>
              </a:rPr>
              <a:t>Student Learning at Gallaudet University</a:t>
            </a:r>
          </a:p>
          <a:p>
            <a:pPr algn="ctr" eaLnBrk="1" hangingPunct="1"/>
            <a:br>
              <a:rPr lang="en-US" altLang="en-US" sz="4000" b="1" dirty="0">
                <a:solidFill>
                  <a:srgbClr val="FFFFFF"/>
                </a:solidFill>
                <a:latin typeface="+mj-lt"/>
                <a:sym typeface="Gill Sans"/>
              </a:rPr>
            </a:br>
            <a:r>
              <a:rPr lang="en-US" altLang="en-US" sz="4000" b="1" dirty="0">
                <a:solidFill>
                  <a:srgbClr val="FFFFFF"/>
                </a:solidFill>
                <a:latin typeface="+mj-lt"/>
                <a:sym typeface="Gill Sans"/>
              </a:rPr>
              <a:t>NSSE Results: Introduction</a:t>
            </a:r>
          </a:p>
        </p:txBody>
      </p:sp>
      <p:pic>
        <p:nvPicPr>
          <p:cNvPr id="6" name="Picture 5"/>
          <p:cNvPicPr/>
          <p:nvPr/>
        </p:nvPicPr>
        <p:blipFill>
          <a:blip r:embed="rId3" cstate="print"/>
          <a:srcRect/>
          <a:stretch>
            <a:fillRect/>
          </a:stretch>
        </p:blipFill>
        <p:spPr bwMode="auto">
          <a:xfrm>
            <a:off x="9638044" y="2155446"/>
            <a:ext cx="2329542" cy="1621971"/>
          </a:xfrm>
          <a:prstGeom prst="rect">
            <a:avLst/>
          </a:prstGeom>
          <a:noFill/>
          <a:ln w="9525">
            <a:noFill/>
            <a:miter lim="800000"/>
            <a:headEnd/>
            <a:tailEnd/>
          </a:ln>
        </p:spPr>
      </p:pic>
      <p:pic>
        <p:nvPicPr>
          <p:cNvPr id="11" name="Picture 10"/>
          <p:cNvPicPr/>
          <p:nvPr/>
        </p:nvPicPr>
        <p:blipFill>
          <a:blip r:embed="rId4" cstate="print"/>
          <a:srcRect/>
          <a:stretch>
            <a:fillRect/>
          </a:stretch>
        </p:blipFill>
        <p:spPr bwMode="auto">
          <a:xfrm>
            <a:off x="5360769" y="2122864"/>
            <a:ext cx="2235786" cy="1687136"/>
          </a:xfrm>
          <a:prstGeom prst="rect">
            <a:avLst/>
          </a:prstGeom>
          <a:noFill/>
          <a:ln w="9525">
            <a:noFill/>
            <a:miter lim="800000"/>
            <a:headEnd/>
            <a:tailEnd/>
          </a:ln>
        </p:spPr>
      </p:pic>
      <p:pic>
        <p:nvPicPr>
          <p:cNvPr id="14" name="Picture 13"/>
          <p:cNvPicPr/>
          <p:nvPr/>
        </p:nvPicPr>
        <p:blipFill>
          <a:blip r:embed="rId5" cstate="print"/>
          <a:srcRect/>
          <a:stretch>
            <a:fillRect/>
          </a:stretch>
        </p:blipFill>
        <p:spPr bwMode="auto">
          <a:xfrm>
            <a:off x="8030308" y="222737"/>
            <a:ext cx="3833447" cy="1606063"/>
          </a:xfrm>
          <a:prstGeom prst="rect">
            <a:avLst/>
          </a:prstGeom>
          <a:noFill/>
          <a:ln w="9525">
            <a:noFill/>
            <a:miter lim="800000"/>
            <a:headEnd/>
            <a:tailEnd/>
          </a:ln>
        </p:spPr>
      </p:pic>
    </p:spTree>
    <p:extLst>
      <p:ext uri="{BB962C8B-B14F-4D97-AF65-F5344CB8AC3E}">
        <p14:creationId xmlns:p14="http://schemas.microsoft.com/office/powerpoint/2010/main" val="14884671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to Make of This?</a:t>
            </a:r>
          </a:p>
        </p:txBody>
      </p:sp>
      <p:sp>
        <p:nvSpPr>
          <p:cNvPr id="3" name="Content Placeholder 2"/>
          <p:cNvSpPr>
            <a:spLocks noGrp="1"/>
          </p:cNvSpPr>
          <p:nvPr>
            <p:ph idx="1"/>
          </p:nvPr>
        </p:nvSpPr>
        <p:spPr>
          <a:xfrm>
            <a:off x="838200" y="1825625"/>
            <a:ext cx="9847521" cy="2554989"/>
          </a:xfrm>
        </p:spPr>
        <p:txBody>
          <a:bodyPr>
            <a:normAutofit/>
          </a:bodyPr>
          <a:lstStyle/>
          <a:p>
            <a:pPr marL="0" indent="0">
              <a:buNone/>
            </a:pPr>
            <a:r>
              <a:rPr lang="en-US" sz="4000" dirty="0"/>
              <a:t>When faculty members emphasize certain educational practices, students engage in them to a greater extent than their peers elsewhere.</a:t>
            </a:r>
          </a:p>
        </p:txBody>
      </p:sp>
      <p:sp>
        <p:nvSpPr>
          <p:cNvPr id="4" name="Slide Number Placeholder 3"/>
          <p:cNvSpPr>
            <a:spLocks noGrp="1"/>
          </p:cNvSpPr>
          <p:nvPr>
            <p:ph type="sldNum" sz="quarter" idx="12"/>
          </p:nvPr>
        </p:nvSpPr>
        <p:spPr/>
        <p:txBody>
          <a:bodyPr/>
          <a:lstStyle/>
          <a:p>
            <a:fld id="{CD758311-12B7-E249-94B9-B1A30BD9B35E}" type="slidenum">
              <a:rPr lang="en-US" smtClean="0"/>
              <a:t>10</a:t>
            </a:fld>
            <a:endParaRPr lang="en-US"/>
          </a:p>
        </p:txBody>
      </p:sp>
      <p:grpSp>
        <p:nvGrpSpPr>
          <p:cNvPr id="6" name="Group 5">
            <a:extLst>
              <a:ext uri="{FF2B5EF4-FFF2-40B4-BE49-F238E27FC236}">
                <a16:creationId xmlns:a16="http://schemas.microsoft.com/office/drawing/2014/main" id="{AA808664-AF4D-4D48-9EB6-7AA61E9656B3}"/>
              </a:ext>
            </a:extLst>
          </p:cNvPr>
          <p:cNvGrpSpPr/>
          <p:nvPr/>
        </p:nvGrpSpPr>
        <p:grpSpPr>
          <a:xfrm>
            <a:off x="759514" y="4879228"/>
            <a:ext cx="10660272" cy="763103"/>
            <a:chOff x="1021976" y="4879228"/>
            <a:chExt cx="9276954" cy="763103"/>
          </a:xfrm>
        </p:grpSpPr>
        <p:pic>
          <p:nvPicPr>
            <p:cNvPr id="7" name="Picture 6">
              <a:extLst>
                <a:ext uri="{FF2B5EF4-FFF2-40B4-BE49-F238E27FC236}">
                  <a16:creationId xmlns:a16="http://schemas.microsoft.com/office/drawing/2014/main" id="{5B84404A-3A3E-6343-AD3E-DF70D0A151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976" y="4879228"/>
              <a:ext cx="1556236" cy="76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6C37A3D-3FF2-CE4C-BBDE-7AEBD3D419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577" y="4879230"/>
              <a:ext cx="2024342" cy="76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FF2FFB1-B2D7-8744-941E-A72FE925C5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15338"/>
            <a:stretch>
              <a:fillRect/>
            </a:stretch>
          </p:blipFill>
          <p:spPr bwMode="auto">
            <a:xfrm>
              <a:off x="8986464" y="4879230"/>
              <a:ext cx="1312466" cy="759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D86A83D-51F6-8E4B-9FD7-652E7F4C80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28796"/>
            <a:stretch>
              <a:fillRect/>
            </a:stretch>
          </p:blipFill>
          <p:spPr bwMode="auto">
            <a:xfrm>
              <a:off x="4222375" y="4879228"/>
              <a:ext cx="1441417" cy="76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7FDBEBF-CFB5-6845-BEBD-638342A396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4189"/>
            <a:stretch>
              <a:fillRect/>
            </a:stretch>
          </p:blipFill>
          <p:spPr bwMode="auto">
            <a:xfrm>
              <a:off x="5517777" y="4879228"/>
              <a:ext cx="1939553" cy="76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EFEB8DE-AB0C-E040-ACCA-584ABCB317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94177" y="4879228"/>
              <a:ext cx="2024343" cy="76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806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484" y="238252"/>
            <a:ext cx="10515600" cy="1325563"/>
          </a:xfrm>
        </p:spPr>
        <p:txBody>
          <a:bodyPr/>
          <a:lstStyle/>
          <a:p>
            <a:r>
              <a:rPr lang="en-US" b="1" dirty="0"/>
              <a:t>NSSE Survey &amp; Administration</a:t>
            </a:r>
          </a:p>
        </p:txBody>
      </p:sp>
      <p:sp>
        <p:nvSpPr>
          <p:cNvPr id="3" name="Content Placeholder 2"/>
          <p:cNvSpPr>
            <a:spLocks noGrp="1"/>
          </p:cNvSpPr>
          <p:nvPr>
            <p:ph idx="1"/>
          </p:nvPr>
        </p:nvSpPr>
        <p:spPr>
          <a:xfrm>
            <a:off x="680484" y="1446026"/>
            <a:ext cx="10673316" cy="4685341"/>
          </a:xfrm>
        </p:spPr>
        <p:txBody>
          <a:bodyPr>
            <a:normAutofit fontScale="92500"/>
          </a:bodyPr>
          <a:lstStyle/>
          <a:p>
            <a:pPr marL="0" indent="0">
              <a:buNone/>
            </a:pPr>
            <a:r>
              <a:rPr lang="en-US" sz="3200" dirty="0"/>
              <a:t>NSSE = College student survey that assesses the extent to which students engage in educational practices associated with high levels of learning and development</a:t>
            </a:r>
          </a:p>
          <a:p>
            <a:endParaRPr lang="en-US" dirty="0"/>
          </a:p>
          <a:p>
            <a:pPr lvl="1"/>
            <a:r>
              <a:rPr lang="en-US" sz="3200" dirty="0"/>
              <a:t>Students surveyed in the spring</a:t>
            </a:r>
          </a:p>
          <a:p>
            <a:pPr lvl="1"/>
            <a:r>
              <a:rPr lang="en-US" sz="3200" dirty="0"/>
              <a:t>Population survey of first-year students &amp; seniors</a:t>
            </a:r>
          </a:p>
          <a:p>
            <a:pPr lvl="1"/>
            <a:r>
              <a:rPr lang="en-US" sz="3200" dirty="0"/>
              <a:t>Web-based administration</a:t>
            </a:r>
          </a:p>
          <a:p>
            <a:pPr lvl="1"/>
            <a:r>
              <a:rPr lang="en-US" altLang="en-US" sz="3200" kern="0" dirty="0"/>
              <a:t>More than 1,600 baccalaureate-granting colleges and universities in the US and Canada have participated to date.</a:t>
            </a:r>
          </a:p>
          <a:p>
            <a:pPr lvl="1"/>
            <a:r>
              <a:rPr lang="en-US" altLang="en-US" sz="3200" kern="0" dirty="0"/>
              <a:t>NSSE 2017: 722 institutions participated</a:t>
            </a:r>
          </a:p>
          <a:p>
            <a:endParaRPr lang="en-US" dirty="0"/>
          </a:p>
          <a:p>
            <a:endParaRPr lang="en-US" dirty="0"/>
          </a:p>
        </p:txBody>
      </p:sp>
      <p:sp>
        <p:nvSpPr>
          <p:cNvPr id="4" name="Slide Number Placeholder 3"/>
          <p:cNvSpPr>
            <a:spLocks noGrp="1"/>
          </p:cNvSpPr>
          <p:nvPr>
            <p:ph type="sldNum" sz="quarter" idx="12"/>
          </p:nvPr>
        </p:nvSpPr>
        <p:spPr/>
        <p:txBody>
          <a:bodyPr/>
          <a:lstStyle/>
          <a:p>
            <a:fld id="{CD758311-12B7-E249-94B9-B1A30BD9B35E}" type="slidenum">
              <a:rPr lang="en-US" smtClean="0"/>
              <a:t>11</a:t>
            </a:fld>
            <a:endParaRPr lang="en-US"/>
          </a:p>
        </p:txBody>
      </p:sp>
      <p:sp>
        <p:nvSpPr>
          <p:cNvPr id="5" name="TextBox 4"/>
          <p:cNvSpPr txBox="1"/>
          <p:nvPr/>
        </p:nvSpPr>
        <p:spPr>
          <a:xfrm>
            <a:off x="8059479" y="5890437"/>
            <a:ext cx="2753833" cy="60605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922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50900" y="365126"/>
            <a:ext cx="10502900" cy="783824"/>
          </a:xfrm>
        </p:spPr>
        <p:txBody>
          <a:bodyPr/>
          <a:lstStyle/>
          <a:p>
            <a:r>
              <a:rPr lang="en-US" altLang="en-US" b="1" dirty="0"/>
              <a:t>Taking a Look at NSSE</a:t>
            </a:r>
          </a:p>
        </p:txBody>
      </p:sp>
      <p:sp>
        <p:nvSpPr>
          <p:cNvPr id="68611" name="Rectangle 3"/>
          <p:cNvSpPr>
            <a:spLocks noGrp="1" noChangeArrowheads="1"/>
          </p:cNvSpPr>
          <p:nvPr>
            <p:ph idx="1"/>
          </p:nvPr>
        </p:nvSpPr>
        <p:spPr>
          <a:xfrm>
            <a:off x="850900" y="1345618"/>
            <a:ext cx="5657476" cy="5368104"/>
          </a:xfrm>
        </p:spPr>
        <p:txBody>
          <a:bodyPr>
            <a:normAutofit/>
          </a:bodyPr>
          <a:lstStyle/>
          <a:p>
            <a:pPr marL="342900" indent="-342900">
              <a:spcAft>
                <a:spcPts val="1200"/>
              </a:spcAft>
              <a:buClr>
                <a:srgbClr val="7A1A57"/>
              </a:buClr>
              <a:buFont typeface="Wingdings" panose="05000000000000000000" pitchFamily="2" charset="2"/>
              <a:buChar char="Ø"/>
            </a:pPr>
            <a:r>
              <a:rPr lang="en-US" altLang="en-US" dirty="0"/>
              <a:t>Designed and tested for high validity and reliability </a:t>
            </a:r>
          </a:p>
          <a:p>
            <a:pPr marL="342900" indent="-342900">
              <a:spcAft>
                <a:spcPts val="1200"/>
              </a:spcAft>
              <a:buClr>
                <a:srgbClr val="7A1A57"/>
              </a:buClr>
              <a:buFont typeface="Wingdings" panose="05000000000000000000" pitchFamily="2" charset="2"/>
              <a:buChar char="Ø"/>
            </a:pPr>
            <a:r>
              <a:rPr lang="en-US" altLang="en-US" dirty="0"/>
              <a:t>High credibility of self-reported data </a:t>
            </a:r>
          </a:p>
          <a:p>
            <a:pPr marL="342900" indent="-342900">
              <a:spcAft>
                <a:spcPts val="1200"/>
              </a:spcAft>
              <a:buClr>
                <a:srgbClr val="7A1A57"/>
              </a:buClr>
              <a:buFont typeface="Wingdings" panose="05000000000000000000" pitchFamily="2" charset="2"/>
              <a:buChar char="Ø"/>
            </a:pPr>
            <a:r>
              <a:rPr lang="en-US" altLang="en-US" dirty="0"/>
              <a:t>Students </a:t>
            </a:r>
            <a:r>
              <a:rPr lang="en-US" altLang="en-US" b="1" dirty="0"/>
              <a:t>will</a:t>
            </a:r>
            <a:r>
              <a:rPr lang="en-US" altLang="en-US" dirty="0"/>
              <a:t> participate</a:t>
            </a:r>
          </a:p>
          <a:p>
            <a:pPr marL="342900" indent="-342900">
              <a:spcAft>
                <a:spcPts val="1200"/>
              </a:spcAft>
              <a:buClr>
                <a:srgbClr val="7A1A57"/>
              </a:buClr>
              <a:buFont typeface="Wingdings" panose="05000000000000000000" pitchFamily="2" charset="2"/>
              <a:buChar char="Ø"/>
            </a:pPr>
            <a:r>
              <a:rPr lang="en-US" altLang="en-US" dirty="0"/>
              <a:t>Actionable data</a:t>
            </a:r>
          </a:p>
          <a:p>
            <a:pPr marL="342900" indent="-342900">
              <a:spcAft>
                <a:spcPts val="1200"/>
              </a:spcAft>
              <a:buClr>
                <a:srgbClr val="7A1A57"/>
              </a:buClr>
              <a:buFont typeface="Wingdings" panose="05000000000000000000" pitchFamily="2" charset="2"/>
              <a:buChar char="Ø"/>
            </a:pPr>
            <a:r>
              <a:rPr lang="en-US" altLang="en-US" dirty="0"/>
              <a:t>Psychometric properties on web</a:t>
            </a:r>
          </a:p>
          <a:p>
            <a:pPr marL="342900" indent="-342900">
              <a:spcAft>
                <a:spcPts val="1200"/>
              </a:spcAft>
              <a:buClr>
                <a:srgbClr val="7A1A57"/>
              </a:buClr>
              <a:buFont typeface="Wingdings" panose="05000000000000000000" pitchFamily="2" charset="2"/>
              <a:buChar char="Ø"/>
            </a:pPr>
            <a:endParaRPr lang="en-US" altLang="en-US" dirty="0"/>
          </a:p>
        </p:txBody>
      </p:sp>
      <p:pic>
        <p:nvPicPr>
          <p:cNvPr id="6861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0585" y="1192076"/>
            <a:ext cx="4823066" cy="516427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CD758311-12B7-E249-94B9-B1A30BD9B35E}" type="slidenum">
              <a:rPr lang="en-US" smtClean="0"/>
              <a:t>12</a:t>
            </a:fld>
            <a:endParaRPr lang="en-US"/>
          </a:p>
        </p:txBody>
      </p:sp>
    </p:spTree>
    <p:extLst>
      <p:ext uri="{BB962C8B-B14F-4D97-AF65-F5344CB8AC3E}">
        <p14:creationId xmlns:p14="http://schemas.microsoft.com/office/powerpoint/2010/main" val="1102502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38200" y="195005"/>
            <a:ext cx="10515600" cy="1325563"/>
          </a:xfrm>
        </p:spPr>
        <p:txBody>
          <a:bodyPr/>
          <a:lstStyle/>
          <a:p>
            <a:r>
              <a:rPr lang="en-US" altLang="en-US" b="1" dirty="0"/>
              <a:t>NSSE Survey Content</a:t>
            </a:r>
          </a:p>
        </p:txBody>
      </p:sp>
      <p:sp>
        <p:nvSpPr>
          <p:cNvPr id="66563" name="AutoShape 4"/>
          <p:cNvSpPr>
            <a:spLocks noChangeArrowheads="1"/>
          </p:cNvSpPr>
          <p:nvPr/>
        </p:nvSpPr>
        <p:spPr bwMode="auto">
          <a:xfrm>
            <a:off x="1139011" y="1584378"/>
            <a:ext cx="6404789" cy="944089"/>
          </a:xfrm>
          <a:prstGeom prst="rightArrowCallout">
            <a:avLst>
              <a:gd name="adj1" fmla="val 25000"/>
              <a:gd name="adj2" fmla="val 25000"/>
              <a:gd name="adj3" fmla="val 127778"/>
              <a:gd name="adj4" fmla="val 66667"/>
            </a:avLst>
          </a:prstGeom>
          <a:solidFill>
            <a:srgbClr val="7A1A57"/>
          </a:solidFill>
          <a:ln w="12700" cap="sq">
            <a:solidFill>
              <a:schemeClr val="tx1"/>
            </a:solidFill>
            <a:miter lim="800000"/>
            <a:headEnd type="none" w="sm" len="sm"/>
            <a:tailEnd type="none" w="sm" len="sm"/>
          </a:ln>
          <a:effectLst>
            <a:outerShdw dist="107763" dir="13500000" algn="ctr" rotWithShape="0">
              <a:schemeClr val="bg2">
                <a:alpha val="50000"/>
              </a:schemeClr>
            </a:outerShdw>
          </a:effectLst>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
                <a:srgbClr val="E3C131"/>
              </a:buClr>
              <a:buFont typeface="Wingdings" pitchFamily="2" charset="2"/>
              <a:buNone/>
            </a:pPr>
            <a:r>
              <a:rPr lang="en-US" altLang="en-US" sz="2400" b="1" dirty="0">
                <a:solidFill>
                  <a:schemeClr val="bg1"/>
                </a:solidFill>
                <a:latin typeface="+mj-lt"/>
              </a:rPr>
              <a:t>Engagement in meaningful </a:t>
            </a:r>
          </a:p>
          <a:p>
            <a:pPr algn="ctr" eaLnBrk="1" hangingPunct="1">
              <a:spcBef>
                <a:spcPct val="0"/>
              </a:spcBef>
              <a:buClr>
                <a:srgbClr val="E3C131"/>
              </a:buClr>
              <a:buFont typeface="Wingdings" pitchFamily="2" charset="2"/>
              <a:buNone/>
            </a:pPr>
            <a:r>
              <a:rPr lang="en-US" altLang="en-US" sz="2400" b="1" dirty="0">
                <a:solidFill>
                  <a:schemeClr val="bg1"/>
                </a:solidFill>
                <a:latin typeface="+mj-lt"/>
              </a:rPr>
              <a:t>academic experiences</a:t>
            </a:r>
          </a:p>
        </p:txBody>
      </p:sp>
      <p:sp>
        <p:nvSpPr>
          <p:cNvPr id="542725" name="AutoShape 5"/>
          <p:cNvSpPr>
            <a:spLocks noChangeArrowheads="1"/>
          </p:cNvSpPr>
          <p:nvPr/>
        </p:nvSpPr>
        <p:spPr bwMode="auto">
          <a:xfrm>
            <a:off x="1139011" y="2868706"/>
            <a:ext cx="6404789" cy="783618"/>
          </a:xfrm>
          <a:prstGeom prst="rightArrowCallout">
            <a:avLst>
              <a:gd name="adj1" fmla="val 25000"/>
              <a:gd name="adj2" fmla="val 25000"/>
              <a:gd name="adj3" fmla="val 113333"/>
              <a:gd name="adj4" fmla="val 66667"/>
            </a:avLst>
          </a:prstGeom>
          <a:solidFill>
            <a:srgbClr val="EFAA22"/>
          </a:solidFill>
          <a:ln w="12700" cap="sq">
            <a:solidFill>
              <a:srgbClr val="000099"/>
            </a:solidFill>
            <a:miter lim="800000"/>
            <a:headEnd type="none" w="sm" len="sm"/>
            <a:tailEnd type="none" w="sm" len="sm"/>
          </a:ln>
          <a:effectLst>
            <a:outerShdw dist="107763" dir="13500000" algn="ctr" rotWithShape="0">
              <a:schemeClr val="bg2">
                <a:alpha val="50000"/>
              </a:schemeClr>
            </a:outerShdw>
          </a:effectLst>
        </p:spPr>
        <p:txBody>
          <a:bodyPr wrap="none" anchor="ctr"/>
          <a:lstStyle/>
          <a:p>
            <a:pPr algn="ctr">
              <a:spcBef>
                <a:spcPct val="0"/>
              </a:spcBef>
              <a:buClr>
                <a:srgbClr val="E3C131"/>
              </a:buClr>
              <a:defRPr/>
            </a:pPr>
            <a:r>
              <a:rPr lang="en-US" sz="2400" b="1" dirty="0">
                <a:solidFill>
                  <a:schemeClr val="bg1"/>
                </a:solidFill>
                <a:latin typeface="+mj-lt"/>
                <a:ea typeface="Osaka"/>
                <a:cs typeface="Osaka"/>
              </a:rPr>
              <a:t>Engagement in </a:t>
            </a:r>
            <a:br>
              <a:rPr lang="en-US" sz="2400" b="1" dirty="0">
                <a:solidFill>
                  <a:schemeClr val="bg1"/>
                </a:solidFill>
                <a:latin typeface="+mj-lt"/>
                <a:ea typeface="Osaka"/>
                <a:cs typeface="Osaka"/>
              </a:rPr>
            </a:br>
            <a:r>
              <a:rPr lang="en-US" sz="2400" b="1" dirty="0">
                <a:solidFill>
                  <a:schemeClr val="bg1"/>
                </a:solidFill>
                <a:latin typeface="+mj-lt"/>
                <a:ea typeface="Osaka"/>
                <a:cs typeface="Osaka"/>
              </a:rPr>
              <a:t>High-Impact Practices</a:t>
            </a:r>
          </a:p>
        </p:txBody>
      </p:sp>
      <p:sp>
        <p:nvSpPr>
          <p:cNvPr id="542726" name="AutoShape 6"/>
          <p:cNvSpPr>
            <a:spLocks noChangeArrowheads="1"/>
          </p:cNvSpPr>
          <p:nvPr/>
        </p:nvSpPr>
        <p:spPr bwMode="auto">
          <a:xfrm>
            <a:off x="1139011" y="3992563"/>
            <a:ext cx="6404789" cy="843475"/>
          </a:xfrm>
          <a:prstGeom prst="rightArrowCallout">
            <a:avLst>
              <a:gd name="adj1" fmla="val 25000"/>
              <a:gd name="adj2" fmla="val 25000"/>
              <a:gd name="adj3" fmla="val 115000"/>
              <a:gd name="adj4" fmla="val 66667"/>
            </a:avLst>
          </a:prstGeom>
          <a:solidFill>
            <a:srgbClr val="417FDD"/>
          </a:solidFill>
          <a:ln w="12700" cap="sq">
            <a:solidFill>
              <a:schemeClr val="tx1"/>
            </a:solidFill>
            <a:miter lim="800000"/>
            <a:headEnd type="none" w="sm" len="sm"/>
            <a:tailEnd type="none" w="sm" len="sm"/>
          </a:ln>
          <a:effectLst>
            <a:outerShdw dist="107763" dir="8100000" algn="ctr" rotWithShape="0">
              <a:schemeClr val="bg2">
                <a:alpha val="50000"/>
              </a:schemeClr>
            </a:outerShdw>
          </a:effectLst>
        </p:spPr>
        <p:txBody>
          <a:bodyPr wrap="none" anchor="ctr"/>
          <a:lstStyle/>
          <a:p>
            <a:pPr algn="ctr">
              <a:spcBef>
                <a:spcPct val="0"/>
              </a:spcBef>
              <a:buClr>
                <a:srgbClr val="E3C131"/>
              </a:buClr>
              <a:buFont typeface="Wingdings" pitchFamily="2" charset="2"/>
              <a:buNone/>
              <a:defRPr/>
            </a:pPr>
            <a:r>
              <a:rPr lang="en-US" sz="2400" b="1" dirty="0">
                <a:solidFill>
                  <a:schemeClr val="bg1"/>
                </a:solidFill>
                <a:latin typeface="+mj-lt"/>
                <a:ea typeface="Osaka"/>
                <a:cs typeface="Osaka"/>
              </a:rPr>
              <a:t>Student reactions </a:t>
            </a:r>
          </a:p>
          <a:p>
            <a:pPr algn="ctr">
              <a:spcBef>
                <a:spcPct val="0"/>
              </a:spcBef>
              <a:buClr>
                <a:srgbClr val="E3C131"/>
              </a:buClr>
              <a:buFont typeface="Wingdings" pitchFamily="2" charset="2"/>
              <a:buNone/>
              <a:defRPr/>
            </a:pPr>
            <a:r>
              <a:rPr lang="en-US" sz="2400" b="1" dirty="0">
                <a:solidFill>
                  <a:schemeClr val="bg1"/>
                </a:solidFill>
                <a:latin typeface="+mj-lt"/>
                <a:ea typeface="Osaka"/>
                <a:cs typeface="Osaka"/>
              </a:rPr>
              <a:t>to college</a:t>
            </a:r>
          </a:p>
        </p:txBody>
      </p:sp>
      <p:sp>
        <p:nvSpPr>
          <p:cNvPr id="66566" name="AutoShape 7"/>
          <p:cNvSpPr>
            <a:spLocks noChangeArrowheads="1"/>
          </p:cNvSpPr>
          <p:nvPr/>
        </p:nvSpPr>
        <p:spPr bwMode="auto">
          <a:xfrm>
            <a:off x="1139011" y="5176277"/>
            <a:ext cx="6404789" cy="776288"/>
          </a:xfrm>
          <a:prstGeom prst="rightArrowCallout">
            <a:avLst>
              <a:gd name="adj1" fmla="val 25000"/>
              <a:gd name="adj2" fmla="val 25000"/>
              <a:gd name="adj3" fmla="val 115000"/>
              <a:gd name="adj4" fmla="val 66667"/>
            </a:avLst>
          </a:prstGeom>
          <a:solidFill>
            <a:srgbClr val="002D62"/>
          </a:solidFill>
          <a:ln w="12700" cap="sq">
            <a:solidFill>
              <a:schemeClr val="tx1"/>
            </a:solidFill>
            <a:miter lim="800000"/>
            <a:headEnd type="none" w="sm" len="sm"/>
            <a:tailEnd type="none" w="sm" len="sm"/>
          </a:ln>
          <a:effectLst>
            <a:outerShdw dist="107763" dir="8100000" algn="ctr" rotWithShape="0">
              <a:schemeClr val="bg2">
                <a:alpha val="50000"/>
              </a:schemeClr>
            </a:outerShdw>
          </a:effectLst>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dirty="0">
              <a:solidFill>
                <a:schemeClr val="bg1"/>
              </a:solidFill>
              <a:latin typeface="Tahoma" pitchFamily="34" charset="0"/>
            </a:endParaRPr>
          </a:p>
          <a:p>
            <a:pPr algn="ctr" eaLnBrk="1" hangingPunct="1">
              <a:spcBef>
                <a:spcPct val="0"/>
              </a:spcBef>
              <a:buClr>
                <a:srgbClr val="E3C131"/>
              </a:buClr>
              <a:buNone/>
              <a:defRPr/>
            </a:pPr>
            <a:r>
              <a:rPr lang="en-US" altLang="en-US" sz="2400" b="1" dirty="0">
                <a:solidFill>
                  <a:schemeClr val="bg1"/>
                </a:solidFill>
                <a:latin typeface="+mj-lt"/>
              </a:rPr>
              <a:t>Student background</a:t>
            </a:r>
          </a:p>
          <a:p>
            <a:pPr algn="ctr" eaLnBrk="1" hangingPunct="1">
              <a:spcBef>
                <a:spcPct val="0"/>
              </a:spcBef>
              <a:buClr>
                <a:srgbClr val="E3C131"/>
              </a:buClr>
              <a:buNone/>
              <a:defRPr/>
            </a:pPr>
            <a:r>
              <a:rPr lang="en-US" altLang="en-US" sz="2400" b="1" dirty="0">
                <a:solidFill>
                  <a:schemeClr val="bg1"/>
                </a:solidFill>
                <a:latin typeface="+mj-lt"/>
              </a:rPr>
              <a:t>information</a:t>
            </a:r>
          </a:p>
          <a:p>
            <a:pPr algn="ctr" eaLnBrk="1" hangingPunct="1">
              <a:spcBef>
                <a:spcPct val="0"/>
              </a:spcBef>
              <a:buClr>
                <a:srgbClr val="E3C131"/>
              </a:buClr>
              <a:buNone/>
              <a:defRPr/>
            </a:pPr>
            <a:endParaRPr lang="en-US" altLang="en-US" sz="2400" b="1" dirty="0">
              <a:solidFill>
                <a:schemeClr val="bg1"/>
              </a:solidFill>
              <a:latin typeface="+mj-lt"/>
            </a:endParaRPr>
          </a:p>
        </p:txBody>
      </p:sp>
      <p:sp>
        <p:nvSpPr>
          <p:cNvPr id="66567" name="AutoShape 8"/>
          <p:cNvSpPr>
            <a:spLocks noChangeArrowheads="1"/>
          </p:cNvSpPr>
          <p:nvPr/>
        </p:nvSpPr>
        <p:spPr bwMode="auto">
          <a:xfrm>
            <a:off x="7985760" y="1584378"/>
            <a:ext cx="3128598" cy="4368187"/>
          </a:xfrm>
          <a:prstGeom prst="flowChartAlternateProcess">
            <a:avLst/>
          </a:prstGeom>
          <a:solidFill>
            <a:srgbClr val="EFAA22">
              <a:alpha val="34118"/>
            </a:srgbClr>
          </a:solidFill>
          <a:ln w="38100" cap="sq">
            <a:solidFill>
              <a:srgbClr val="002D62"/>
            </a:solidFill>
            <a:miter lim="800000"/>
            <a:headEnd type="none" w="sm" len="sm"/>
            <a:tailEnd type="none" w="sm" len="sm"/>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
                <a:srgbClr val="E3C131"/>
              </a:buClr>
              <a:buNone/>
              <a:defRPr/>
            </a:pPr>
            <a:r>
              <a:rPr lang="en-US" altLang="en-US" sz="3200" b="1" dirty="0">
                <a:solidFill>
                  <a:schemeClr val="tx1"/>
                </a:solidFill>
                <a:latin typeface="+mj-lt"/>
              </a:rPr>
              <a:t>Student learning </a:t>
            </a:r>
          </a:p>
          <a:p>
            <a:pPr algn="ctr" eaLnBrk="1" hangingPunct="1">
              <a:spcBef>
                <a:spcPct val="0"/>
              </a:spcBef>
              <a:buClr>
                <a:srgbClr val="E3C131"/>
              </a:buClr>
              <a:buNone/>
              <a:defRPr/>
            </a:pPr>
            <a:r>
              <a:rPr lang="en-US" altLang="en-US" sz="3200" b="1" dirty="0">
                <a:solidFill>
                  <a:schemeClr val="tx1"/>
                </a:solidFill>
                <a:latin typeface="+mj-lt"/>
              </a:rPr>
              <a:t>&amp; development</a:t>
            </a:r>
          </a:p>
        </p:txBody>
      </p:sp>
      <p:sp>
        <p:nvSpPr>
          <p:cNvPr id="2" name="Slide Number Placeholder 1"/>
          <p:cNvSpPr>
            <a:spLocks noGrp="1"/>
          </p:cNvSpPr>
          <p:nvPr>
            <p:ph type="sldNum" sz="quarter" idx="12"/>
          </p:nvPr>
        </p:nvSpPr>
        <p:spPr/>
        <p:txBody>
          <a:bodyPr/>
          <a:lstStyle/>
          <a:p>
            <a:fld id="{CD758311-12B7-E249-94B9-B1A30BD9B35E}" type="slidenum">
              <a:rPr lang="en-US" smtClean="0"/>
              <a:t>13</a:t>
            </a:fld>
            <a:endParaRPr lang="en-US"/>
          </a:p>
        </p:txBody>
      </p:sp>
    </p:spTree>
    <p:extLst>
      <p:ext uri="{BB962C8B-B14F-4D97-AF65-F5344CB8AC3E}">
        <p14:creationId xmlns:p14="http://schemas.microsoft.com/office/powerpoint/2010/main" val="124835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849924" y="122237"/>
            <a:ext cx="10515600" cy="1325563"/>
          </a:xfrm>
        </p:spPr>
        <p:txBody>
          <a:bodyPr/>
          <a:lstStyle/>
          <a:p>
            <a:r>
              <a:rPr lang="en-US" altLang="en-US" b="1" dirty="0"/>
              <a:t>Goals of NSSE Project</a:t>
            </a:r>
          </a:p>
        </p:txBody>
      </p:sp>
      <p:sp>
        <p:nvSpPr>
          <p:cNvPr id="65539" name="Rectangle 3"/>
          <p:cNvSpPr>
            <a:spLocks noGrp="1" noChangeArrowheads="1"/>
          </p:cNvSpPr>
          <p:nvPr>
            <p:ph sz="half" idx="1"/>
          </p:nvPr>
        </p:nvSpPr>
        <p:spPr>
          <a:xfrm>
            <a:off x="849923" y="1447799"/>
            <a:ext cx="6135667" cy="4999831"/>
          </a:xfrm>
        </p:spPr>
        <p:txBody>
          <a:bodyPr>
            <a:normAutofit fontScale="92500" lnSpcReduction="10000"/>
          </a:bodyPr>
          <a:lstStyle/>
          <a:p>
            <a:pPr marL="342900" indent="-342900">
              <a:spcAft>
                <a:spcPts val="3000"/>
              </a:spcAft>
              <a:buClr>
                <a:srgbClr val="7A1A57"/>
              </a:buClr>
              <a:buFont typeface="Wingdings" panose="05000000000000000000" pitchFamily="2" charset="2"/>
              <a:buChar char="Ø"/>
            </a:pPr>
            <a:r>
              <a:rPr lang="en-US" altLang="en-US" sz="3000" dirty="0"/>
              <a:t>Diagnostic; a window into the undergraduate experience </a:t>
            </a:r>
          </a:p>
          <a:p>
            <a:pPr marL="342900" indent="-342900">
              <a:spcAft>
                <a:spcPts val="3000"/>
              </a:spcAft>
              <a:buClr>
                <a:srgbClr val="7A1A57"/>
              </a:buClr>
              <a:buFont typeface="Wingdings" panose="05000000000000000000" pitchFamily="2" charset="2"/>
              <a:buChar char="Ø"/>
            </a:pPr>
            <a:r>
              <a:rPr lang="en-US" altLang="en-US" sz="3000" dirty="0"/>
              <a:t>Help pinpoint aspects not in line with mission, or with what GU expects</a:t>
            </a:r>
          </a:p>
          <a:p>
            <a:pPr marL="342900" indent="-342900">
              <a:spcAft>
                <a:spcPts val="3000"/>
              </a:spcAft>
              <a:buClr>
                <a:srgbClr val="7A1A57"/>
              </a:buClr>
              <a:buFont typeface="Wingdings" panose="05000000000000000000" pitchFamily="2" charset="2"/>
              <a:buChar char="Ø"/>
            </a:pPr>
            <a:r>
              <a:rPr lang="en-US" altLang="en-US" sz="3000" dirty="0"/>
              <a:t>Discover weaknesses and strengths in educational programming</a:t>
            </a:r>
          </a:p>
          <a:p>
            <a:pPr marL="342900" indent="-342900">
              <a:spcAft>
                <a:spcPts val="3000"/>
              </a:spcAft>
              <a:buClr>
                <a:srgbClr val="7A1A57"/>
              </a:buClr>
              <a:buFont typeface="Wingdings" panose="05000000000000000000" pitchFamily="2" charset="2"/>
              <a:buChar char="Ø"/>
            </a:pPr>
            <a:r>
              <a:rPr lang="en-US" altLang="en-US" sz="3000" dirty="0"/>
              <a:t>Help GU know what to focus on to improve student learning and success</a:t>
            </a:r>
          </a:p>
          <a:p>
            <a:pPr marL="342900" indent="-342900">
              <a:spcAft>
                <a:spcPts val="3000"/>
              </a:spcAft>
              <a:buClr>
                <a:srgbClr val="7A1A57"/>
              </a:buClr>
              <a:buFont typeface="Wingdings" panose="05000000000000000000" pitchFamily="2" charset="2"/>
              <a:buChar char="Ø"/>
            </a:pPr>
            <a:endParaRPr lang="en-US" altLang="en-US" dirty="0"/>
          </a:p>
        </p:txBody>
      </p:sp>
      <p:pic>
        <p:nvPicPr>
          <p:cNvPr id="8" name="Content Placeholder 7" descr="\\soenetapp1\Groups\CPR\NSSE\Web_site_redesign2009\Photos_New_Web_Site2010\Photographs\NSSE IMAGES IR\CollegeStBenedict_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748785" y="1710450"/>
            <a:ext cx="3082636" cy="398929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CD758311-12B7-E249-94B9-B1A30BD9B35E}" type="slidenum">
              <a:rPr lang="en-US" smtClean="0"/>
              <a:t>14</a:t>
            </a:fld>
            <a:endParaRPr lang="en-US"/>
          </a:p>
        </p:txBody>
      </p:sp>
    </p:spTree>
    <p:extLst>
      <p:ext uri="{BB962C8B-B14F-4D97-AF65-F5344CB8AC3E}">
        <p14:creationId xmlns:p14="http://schemas.microsoft.com/office/powerpoint/2010/main" val="2827668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Using NSSE Results for Institutional Improvement</a:t>
            </a:r>
          </a:p>
        </p:txBody>
      </p:sp>
      <p:sp>
        <p:nvSpPr>
          <p:cNvPr id="7" name="Content Placeholder 6"/>
          <p:cNvSpPr>
            <a:spLocks noGrp="1"/>
          </p:cNvSpPr>
          <p:nvPr>
            <p:ph idx="1"/>
          </p:nvPr>
        </p:nvSpPr>
        <p:spPr>
          <a:xfrm>
            <a:off x="838200" y="1839433"/>
            <a:ext cx="5094767" cy="4337530"/>
          </a:xfrm>
        </p:spPr>
        <p:txBody>
          <a:bodyPr>
            <a:noAutofit/>
          </a:bodyPr>
          <a:lstStyle/>
          <a:p>
            <a:r>
              <a:rPr lang="en-US" dirty="0"/>
              <a:t>NSSE results provide opportunity for reflection on institutional performance</a:t>
            </a:r>
          </a:p>
          <a:p>
            <a:pPr lvl="1"/>
            <a:r>
              <a:rPr lang="en-US" sz="2800" dirty="0"/>
              <a:t>Are we doing as well as we claim?</a:t>
            </a:r>
          </a:p>
          <a:p>
            <a:pPr lvl="1"/>
            <a:r>
              <a:rPr lang="en-US" sz="2800" dirty="0"/>
              <a:t>How are we doing in comparison to our peer institutions?</a:t>
            </a:r>
          </a:p>
          <a:p>
            <a:pPr lvl="1"/>
            <a:r>
              <a:rPr lang="en-US" sz="2800" dirty="0"/>
              <a:t>How do our results align with current institutional priorities and plans?</a:t>
            </a:r>
          </a:p>
        </p:txBody>
      </p:sp>
      <p:sp>
        <p:nvSpPr>
          <p:cNvPr id="5" name="Slide Number Placeholder 4"/>
          <p:cNvSpPr>
            <a:spLocks noGrp="1"/>
          </p:cNvSpPr>
          <p:nvPr>
            <p:ph type="sldNum" sz="quarter" idx="12"/>
          </p:nvPr>
        </p:nvSpPr>
        <p:spPr/>
        <p:txBody>
          <a:bodyPr/>
          <a:lstStyle/>
          <a:p>
            <a:fld id="{CD758311-12B7-E249-94B9-B1A30BD9B35E}" type="slidenum">
              <a:rPr lang="en-US" smtClean="0"/>
              <a:t>15</a:t>
            </a:fld>
            <a:endParaRPr lang="en-US"/>
          </a:p>
        </p:txBody>
      </p:sp>
      <p:pic>
        <p:nvPicPr>
          <p:cNvPr id="9" name="Picture 8"/>
          <p:cNvPicPr>
            <a:picLocks noChangeAspect="1"/>
          </p:cNvPicPr>
          <p:nvPr/>
        </p:nvPicPr>
        <p:blipFill>
          <a:blip r:embed="rId2"/>
          <a:stretch>
            <a:fillRect/>
          </a:stretch>
        </p:blipFill>
        <p:spPr>
          <a:xfrm>
            <a:off x="6900529" y="1515040"/>
            <a:ext cx="4760113" cy="3991529"/>
          </a:xfrm>
          <a:prstGeom prst="rect">
            <a:avLst/>
          </a:prstGeom>
        </p:spPr>
      </p:pic>
      <p:pic>
        <p:nvPicPr>
          <p:cNvPr id="11" name="Picture 10"/>
          <p:cNvPicPr>
            <a:picLocks noChangeAspect="1"/>
          </p:cNvPicPr>
          <p:nvPr/>
        </p:nvPicPr>
        <p:blipFill>
          <a:blip r:embed="rId3"/>
          <a:stretch>
            <a:fillRect/>
          </a:stretch>
        </p:blipFill>
        <p:spPr>
          <a:xfrm>
            <a:off x="8573576" y="5805376"/>
            <a:ext cx="2334838" cy="814991"/>
          </a:xfrm>
          <a:prstGeom prst="rect">
            <a:avLst/>
          </a:prstGeom>
        </p:spPr>
      </p:pic>
    </p:spTree>
    <p:extLst>
      <p:ext uri="{BB962C8B-B14F-4D97-AF65-F5344CB8AC3E}">
        <p14:creationId xmlns:p14="http://schemas.microsoft.com/office/powerpoint/2010/main" val="354096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715000"/>
            <a:ext cx="1398588"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5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5715001"/>
            <a:ext cx="1819275"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r="15338"/>
          <a:stretch>
            <a:fillRect/>
          </a:stretch>
        </p:blipFill>
        <p:spPr bwMode="auto">
          <a:xfrm>
            <a:off x="9488488" y="5715001"/>
            <a:ext cx="1179512"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r="28796"/>
          <a:stretch>
            <a:fillRect/>
          </a:stretch>
        </p:blipFill>
        <p:spPr bwMode="auto">
          <a:xfrm>
            <a:off x="4724400" y="5715000"/>
            <a:ext cx="129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4189"/>
          <a:stretch>
            <a:fillRect/>
          </a:stretch>
        </p:blipFill>
        <p:spPr bwMode="auto">
          <a:xfrm>
            <a:off x="6019801" y="5715000"/>
            <a:ext cx="17430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1" y="5715000"/>
            <a:ext cx="18192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4" name="Rectangle 10"/>
          <p:cNvSpPr>
            <a:spLocks noChangeArrowheads="1"/>
          </p:cNvSpPr>
          <p:nvPr/>
        </p:nvSpPr>
        <p:spPr bwMode="auto">
          <a:xfrm>
            <a:off x="2133600" y="2362200"/>
            <a:ext cx="7696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eaLnBrk="1" hangingPunct="1">
              <a:spcBef>
                <a:spcPct val="0"/>
              </a:spcBef>
              <a:buClrTx/>
              <a:buFontTx/>
              <a:buNone/>
            </a:pPr>
            <a:endParaRPr lang="en-US" altLang="en-US" sz="4400" dirty="0">
              <a:solidFill>
                <a:srgbClr val="2D2D8A"/>
              </a:solidFill>
              <a:latin typeface="Arial" panose="020B0604020202020204" pitchFamily="34" charset="0"/>
              <a:cs typeface="Arial" panose="020B0604020202020204" pitchFamily="34" charset="0"/>
            </a:endParaRPr>
          </a:p>
        </p:txBody>
      </p:sp>
      <p:sp>
        <p:nvSpPr>
          <p:cNvPr id="70666" name="Rectangle 2"/>
          <p:cNvSpPr txBox="1">
            <a:spLocks noChangeArrowheads="1"/>
          </p:cNvSpPr>
          <p:nvPr/>
        </p:nvSpPr>
        <p:spPr bwMode="auto">
          <a:xfrm>
            <a:off x="1524000" y="6629400"/>
            <a:ext cx="9144000" cy="228600"/>
          </a:xfrm>
          <a:prstGeom prst="rect">
            <a:avLst/>
          </a:prstGeom>
          <a:solidFill>
            <a:srgbClr val="7A1A5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br>
              <a:rPr lang="en-US" altLang="en-US" sz="4800" dirty="0">
                <a:solidFill>
                  <a:srgbClr val="FFF5B5"/>
                </a:solidFill>
                <a:latin typeface="Tahoma" pitchFamily="34" charset="0"/>
              </a:rPr>
            </a:br>
            <a:endParaRPr lang="en-US" altLang="en-US" sz="4800" dirty="0">
              <a:solidFill>
                <a:srgbClr val="FFF5B5"/>
              </a:solidFill>
              <a:latin typeface="Tahoma" pitchFamily="34" charset="0"/>
            </a:endParaRPr>
          </a:p>
        </p:txBody>
      </p:sp>
      <p:sp>
        <p:nvSpPr>
          <p:cNvPr id="2" name="Content Placeholder 1"/>
          <p:cNvSpPr>
            <a:spLocks noGrp="1"/>
          </p:cNvSpPr>
          <p:nvPr>
            <p:ph sz="quarter" idx="11"/>
          </p:nvPr>
        </p:nvSpPr>
        <p:spPr>
          <a:xfrm>
            <a:off x="705395" y="2359026"/>
            <a:ext cx="10610306" cy="1600200"/>
          </a:xfrm>
        </p:spPr>
        <p:txBody>
          <a:bodyPr>
            <a:noAutofit/>
          </a:bodyPr>
          <a:lstStyle/>
          <a:p>
            <a:r>
              <a:rPr lang="en-US" sz="4400" dirty="0"/>
              <a:t>Meaningful Educational Experiences &amp; </a:t>
            </a:r>
            <a:br>
              <a:rPr lang="en-US" sz="4400" dirty="0"/>
            </a:br>
            <a:r>
              <a:rPr lang="en-US" sz="4400" dirty="0"/>
              <a:t>High-Impact Practices</a:t>
            </a:r>
          </a:p>
        </p:txBody>
      </p:sp>
      <p:sp>
        <p:nvSpPr>
          <p:cNvPr id="3" name="Slide Number Placeholder 2"/>
          <p:cNvSpPr>
            <a:spLocks noGrp="1"/>
          </p:cNvSpPr>
          <p:nvPr>
            <p:ph type="sldNum" sz="quarter" idx="10"/>
          </p:nvPr>
        </p:nvSpPr>
        <p:spPr/>
        <p:txBody>
          <a:bodyPr/>
          <a:lstStyle/>
          <a:p>
            <a:pPr>
              <a:defRPr/>
            </a:pPr>
            <a:fld id="{8D912197-4C6E-4C8E-9819-198A4995AF64}" type="slidenum">
              <a:rPr lang="en-US" smtClean="0"/>
              <a:pPr>
                <a:defRPr/>
              </a:pPr>
              <a:t>16</a:t>
            </a:fld>
            <a:endParaRPr lang="en-US" dirty="0"/>
          </a:p>
        </p:txBody>
      </p:sp>
    </p:spTree>
    <p:extLst>
      <p:ext uri="{BB962C8B-B14F-4D97-AF65-F5344CB8AC3E}">
        <p14:creationId xmlns:p14="http://schemas.microsoft.com/office/powerpoint/2010/main" val="4258344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838200" y="42798"/>
            <a:ext cx="10515600" cy="1325563"/>
          </a:xfrm>
        </p:spPr>
        <p:txBody>
          <a:bodyPr/>
          <a:lstStyle/>
          <a:p>
            <a:r>
              <a:rPr lang="en-US" altLang="en-US" b="1" dirty="0"/>
              <a:t>Meaningful Educational Experiences:</a:t>
            </a:r>
            <a:br>
              <a:rPr lang="en-US" altLang="en-US" b="1" dirty="0"/>
            </a:br>
            <a:r>
              <a:rPr lang="en-US" altLang="en-US" b="1" dirty="0"/>
              <a:t>NSSE Engagement Indicators</a:t>
            </a:r>
          </a:p>
        </p:txBody>
      </p:sp>
      <p:sp>
        <p:nvSpPr>
          <p:cNvPr id="67587" name="Text Box 21"/>
          <p:cNvSpPr txBox="1">
            <a:spLocks noChangeArrowheads="1"/>
          </p:cNvSpPr>
          <p:nvPr/>
        </p:nvSpPr>
        <p:spPr bwMode="auto">
          <a:xfrm>
            <a:off x="6523038" y="5093784"/>
            <a:ext cx="2590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50000"/>
              </a:spcBef>
              <a:buClrTx/>
              <a:buFontTx/>
              <a:buNone/>
            </a:pPr>
            <a:r>
              <a:rPr lang="en-US" altLang="en-US" sz="2000" b="1" dirty="0">
                <a:solidFill>
                  <a:schemeClr val="bg1"/>
                </a:solidFill>
              </a:rPr>
              <a:t>Student – Faculty Interaction</a:t>
            </a:r>
          </a:p>
        </p:txBody>
      </p:sp>
      <p:pic>
        <p:nvPicPr>
          <p:cNvPr id="67589"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t="12448" b="13635"/>
          <a:stretch>
            <a:fillRect/>
          </a:stretch>
        </p:blipFill>
        <p:spPr bwMode="auto">
          <a:xfrm>
            <a:off x="7486650" y="1830025"/>
            <a:ext cx="3066584" cy="1637750"/>
          </a:xfrm>
          <a:prstGeom prst="rect">
            <a:avLst/>
          </a:prstGeom>
          <a:noFill/>
          <a:ln>
            <a:noFill/>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pic>
      <p:pic>
        <p:nvPicPr>
          <p:cNvPr id="67590" name="Picture 42"/>
          <p:cNvPicPr>
            <a:picLocks noChangeAspect="1" noChangeArrowheads="1"/>
          </p:cNvPicPr>
          <p:nvPr/>
        </p:nvPicPr>
        <p:blipFill>
          <a:blip r:embed="rId4" cstate="print">
            <a:extLst>
              <a:ext uri="{28A0092B-C50C-407E-A947-70E740481C1C}">
                <a14:useLocalDpi xmlns:a14="http://schemas.microsoft.com/office/drawing/2010/main" val="0"/>
              </a:ext>
            </a:extLst>
          </a:blip>
          <a:srcRect b="25078"/>
          <a:stretch>
            <a:fillRect/>
          </a:stretch>
        </p:blipFill>
        <p:spPr bwMode="auto">
          <a:xfrm>
            <a:off x="7486650" y="3623045"/>
            <a:ext cx="3066583" cy="897217"/>
          </a:xfrm>
          <a:prstGeom prst="rect">
            <a:avLst/>
          </a:prstGeom>
          <a:noFill/>
          <a:ln>
            <a:noFill/>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pic>
      <p:pic>
        <p:nvPicPr>
          <p:cNvPr id="67591"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t="2" b="28935"/>
          <a:stretch>
            <a:fillRect/>
          </a:stretch>
        </p:blipFill>
        <p:spPr bwMode="auto">
          <a:xfrm>
            <a:off x="7511582" y="4675532"/>
            <a:ext cx="3055394" cy="835663"/>
          </a:xfrm>
          <a:prstGeom prst="rect">
            <a:avLst/>
          </a:prstGeom>
          <a:noFill/>
          <a:ln>
            <a:noFill/>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pic>
      <p:pic>
        <p:nvPicPr>
          <p:cNvPr id="67592" name="Picture 47"/>
          <p:cNvPicPr>
            <a:picLocks noChangeAspect="1" noChangeArrowheads="1"/>
          </p:cNvPicPr>
          <p:nvPr/>
        </p:nvPicPr>
        <p:blipFill>
          <a:blip r:embed="rId6" cstate="print">
            <a:extLst>
              <a:ext uri="{28A0092B-C50C-407E-A947-70E740481C1C}">
                <a14:useLocalDpi xmlns:a14="http://schemas.microsoft.com/office/drawing/2010/main" val="0"/>
              </a:ext>
            </a:extLst>
          </a:blip>
          <a:srcRect b="24336"/>
          <a:stretch>
            <a:fillRect/>
          </a:stretch>
        </p:blipFill>
        <p:spPr bwMode="auto">
          <a:xfrm>
            <a:off x="7511582" y="5666465"/>
            <a:ext cx="3066584" cy="863643"/>
          </a:xfrm>
          <a:prstGeom prst="rect">
            <a:avLst/>
          </a:prstGeom>
          <a:noFill/>
          <a:ln>
            <a:noFill/>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pic>
      <p:sp>
        <p:nvSpPr>
          <p:cNvPr id="67593" name="AutoShape 4"/>
          <p:cNvSpPr>
            <a:spLocks noChangeArrowheads="1"/>
          </p:cNvSpPr>
          <p:nvPr/>
        </p:nvSpPr>
        <p:spPr bwMode="auto">
          <a:xfrm>
            <a:off x="1450490" y="2328860"/>
            <a:ext cx="4206240" cy="640080"/>
          </a:xfrm>
          <a:prstGeom prst="homePlate">
            <a:avLst/>
          </a:prstGeom>
          <a:solidFill>
            <a:srgbClr val="EFAA22"/>
          </a:solidFill>
          <a:ln w="19050" cap="sq">
            <a:solidFill>
              <a:schemeClr val="tx1"/>
            </a:solidFill>
            <a:miter lim="800000"/>
            <a:headEnd type="none" w="sm" len="sm"/>
            <a:tailEnd type="none" w="sm" len="sm"/>
          </a:ln>
          <a:effectLst/>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
                <a:srgbClr val="E3C131"/>
              </a:buClr>
              <a:buFont typeface="Wingdings" pitchFamily="2" charset="2"/>
              <a:buNone/>
            </a:pPr>
            <a:r>
              <a:rPr lang="en-US" altLang="en-US" sz="2400" dirty="0">
                <a:solidFill>
                  <a:srgbClr val="002D62"/>
                </a:solidFill>
                <a:latin typeface="+mn-lt"/>
              </a:rPr>
              <a:t>Academic Challenge</a:t>
            </a:r>
          </a:p>
        </p:txBody>
      </p:sp>
      <p:sp>
        <p:nvSpPr>
          <p:cNvPr id="51" name="AutoShape 5"/>
          <p:cNvSpPr>
            <a:spLocks noChangeArrowheads="1"/>
          </p:cNvSpPr>
          <p:nvPr/>
        </p:nvSpPr>
        <p:spPr bwMode="auto">
          <a:xfrm>
            <a:off x="1450490" y="4773323"/>
            <a:ext cx="4206240" cy="640080"/>
          </a:xfrm>
          <a:prstGeom prst="homePlate">
            <a:avLst/>
          </a:prstGeom>
          <a:solidFill>
            <a:srgbClr val="EFAA22"/>
          </a:solidFill>
          <a:ln w="19050" cap="sq">
            <a:solidFill>
              <a:srgbClr val="000099"/>
            </a:solidFill>
            <a:miter lim="800000"/>
            <a:headEnd type="none" w="sm" len="sm"/>
            <a:tailEnd type="none" w="sm" len="sm"/>
          </a:ln>
          <a:effectLst/>
        </p:spPr>
        <p:txBody>
          <a:bodyPr wrap="none" anchor="ctr"/>
          <a:lstStyle/>
          <a:p>
            <a:pPr algn="ctr">
              <a:defRPr/>
            </a:pPr>
            <a:r>
              <a:rPr lang="en-US" sz="2400" dirty="0">
                <a:solidFill>
                  <a:srgbClr val="002D62"/>
                </a:solidFill>
              </a:rPr>
              <a:t>Experiences with Faculty</a:t>
            </a:r>
          </a:p>
        </p:txBody>
      </p:sp>
      <p:sp>
        <p:nvSpPr>
          <p:cNvPr id="52" name="AutoShape 6"/>
          <p:cNvSpPr>
            <a:spLocks noChangeArrowheads="1"/>
          </p:cNvSpPr>
          <p:nvPr/>
        </p:nvSpPr>
        <p:spPr bwMode="auto">
          <a:xfrm>
            <a:off x="1450490" y="3751613"/>
            <a:ext cx="4206240" cy="640080"/>
          </a:xfrm>
          <a:prstGeom prst="homePlate">
            <a:avLst/>
          </a:prstGeom>
          <a:solidFill>
            <a:srgbClr val="EFAA22"/>
          </a:solidFill>
          <a:ln w="19050" cap="sq">
            <a:solidFill>
              <a:schemeClr val="tx1"/>
            </a:solidFill>
            <a:miter lim="800000"/>
            <a:headEnd type="none" w="sm" len="sm"/>
            <a:tailEnd type="none" w="sm" len="sm"/>
          </a:ln>
          <a:effectLst/>
        </p:spPr>
        <p:txBody>
          <a:bodyPr wrap="none" anchor="ctr"/>
          <a:lstStyle/>
          <a:p>
            <a:pPr algn="ctr">
              <a:buClr>
                <a:srgbClr val="E3C131"/>
              </a:buClr>
              <a:buFont typeface="Wingdings" pitchFamily="2" charset="2"/>
              <a:buNone/>
              <a:defRPr/>
            </a:pPr>
            <a:r>
              <a:rPr lang="en-US" sz="2400" dirty="0">
                <a:solidFill>
                  <a:srgbClr val="002D62"/>
                </a:solidFill>
              </a:rPr>
              <a:t>Learning with Peers</a:t>
            </a:r>
          </a:p>
        </p:txBody>
      </p:sp>
      <p:sp>
        <p:nvSpPr>
          <p:cNvPr id="67596" name="AutoShape 7"/>
          <p:cNvSpPr>
            <a:spLocks noChangeArrowheads="1"/>
          </p:cNvSpPr>
          <p:nvPr/>
        </p:nvSpPr>
        <p:spPr bwMode="auto">
          <a:xfrm>
            <a:off x="1450490" y="5778246"/>
            <a:ext cx="4206240" cy="640080"/>
          </a:xfrm>
          <a:prstGeom prst="homePlate">
            <a:avLst/>
          </a:prstGeom>
          <a:solidFill>
            <a:srgbClr val="EFAA22"/>
          </a:solidFill>
          <a:ln w="19050" cap="sq">
            <a:solidFill>
              <a:schemeClr val="tx1"/>
            </a:solidFill>
            <a:miter lim="800000"/>
            <a:headEnd type="none" w="sm" len="sm"/>
            <a:tailEnd type="none" w="sm" len="sm"/>
          </a:ln>
          <a:effectLst/>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dirty="0">
              <a:solidFill>
                <a:srgbClr val="002D62"/>
              </a:solidFill>
              <a:latin typeface="Tahoma" pitchFamily="34" charset="0"/>
            </a:endParaRPr>
          </a:p>
          <a:p>
            <a:pPr algn="ctr" eaLnBrk="1" hangingPunct="1">
              <a:spcBef>
                <a:spcPct val="0"/>
              </a:spcBef>
              <a:buClrTx/>
              <a:buFontTx/>
              <a:buNone/>
            </a:pPr>
            <a:r>
              <a:rPr lang="en-US" altLang="en-US" sz="2400" dirty="0">
                <a:solidFill>
                  <a:srgbClr val="002D62"/>
                </a:solidFill>
                <a:latin typeface="+mn-lt"/>
              </a:rPr>
              <a:t>Campus Environment</a:t>
            </a:r>
          </a:p>
          <a:p>
            <a:pPr algn="ctr" eaLnBrk="1" hangingPunct="1">
              <a:spcBef>
                <a:spcPct val="0"/>
              </a:spcBef>
              <a:buClrTx/>
              <a:buFontTx/>
              <a:buNone/>
            </a:pPr>
            <a:endParaRPr lang="en-US" altLang="en-US" sz="1800" dirty="0">
              <a:solidFill>
                <a:srgbClr val="002D62"/>
              </a:solidFill>
              <a:latin typeface="Tahoma" pitchFamily="34" charset="0"/>
            </a:endParaRPr>
          </a:p>
        </p:txBody>
      </p:sp>
      <p:sp>
        <p:nvSpPr>
          <p:cNvPr id="67597" name="Rectangle 6"/>
          <p:cNvSpPr>
            <a:spLocks noChangeArrowheads="1"/>
          </p:cNvSpPr>
          <p:nvPr/>
        </p:nvSpPr>
        <p:spPr bwMode="auto">
          <a:xfrm>
            <a:off x="838200" y="1368360"/>
            <a:ext cx="51579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altLang="en-US" sz="2400" b="1" dirty="0">
                <a:solidFill>
                  <a:srgbClr val="7A1A57"/>
                </a:solidFill>
                <a:latin typeface="+mj-lt"/>
              </a:rPr>
              <a:t>Academic Engagement Themes</a:t>
            </a:r>
          </a:p>
        </p:txBody>
      </p:sp>
      <p:sp>
        <p:nvSpPr>
          <p:cNvPr id="67598" name="Rectangle 54"/>
          <p:cNvSpPr>
            <a:spLocks noChangeArrowheads="1"/>
          </p:cNvSpPr>
          <p:nvPr/>
        </p:nvSpPr>
        <p:spPr bwMode="auto">
          <a:xfrm>
            <a:off x="7486650" y="1368361"/>
            <a:ext cx="39689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altLang="en-US" sz="2400" b="1" dirty="0">
                <a:solidFill>
                  <a:srgbClr val="7A1A57"/>
                </a:solidFill>
                <a:latin typeface="+mj-lt"/>
              </a:rPr>
              <a:t>Engagement Indicators</a:t>
            </a:r>
          </a:p>
        </p:txBody>
      </p:sp>
      <p:sp>
        <p:nvSpPr>
          <p:cNvPr id="2" name="Slide Number Placeholder 1"/>
          <p:cNvSpPr>
            <a:spLocks noGrp="1"/>
          </p:cNvSpPr>
          <p:nvPr>
            <p:ph type="sldNum" sz="quarter" idx="12"/>
          </p:nvPr>
        </p:nvSpPr>
        <p:spPr/>
        <p:txBody>
          <a:bodyPr/>
          <a:lstStyle/>
          <a:p>
            <a:fld id="{CD758311-12B7-E249-94B9-B1A30BD9B35E}" type="slidenum">
              <a:rPr lang="en-US" smtClean="0"/>
              <a:t>17</a:t>
            </a:fld>
            <a:endParaRPr lang="en-US"/>
          </a:p>
        </p:txBody>
      </p:sp>
    </p:spTree>
    <p:extLst>
      <p:ext uri="{BB962C8B-B14F-4D97-AF65-F5344CB8AC3E}">
        <p14:creationId xmlns:p14="http://schemas.microsoft.com/office/powerpoint/2010/main" val="4859805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logo side 7421"/>
          <p:cNvPicPr>
            <a:picLocks noChangeAspect="1" noChangeArrowheads="1"/>
          </p:cNvPicPr>
          <p:nvPr/>
        </p:nvPicPr>
        <p:blipFill>
          <a:blip r:embed="rId3" cstate="print"/>
          <a:srcRect/>
          <a:stretch>
            <a:fillRect/>
          </a:stretch>
        </p:blipFill>
        <p:spPr bwMode="auto">
          <a:xfrm>
            <a:off x="8360630" y="414324"/>
            <a:ext cx="2069805" cy="891378"/>
          </a:xfrm>
          <a:prstGeom prst="rect">
            <a:avLst/>
          </a:prstGeom>
          <a:noFill/>
          <a:ln w="9525">
            <a:noFill/>
            <a:miter lim="800000"/>
            <a:headEnd/>
            <a:tailEnd/>
          </a:ln>
        </p:spPr>
      </p:pic>
      <p:sp>
        <p:nvSpPr>
          <p:cNvPr id="100355" name="Rectangle 3"/>
          <p:cNvSpPr>
            <a:spLocks noChangeArrowheads="1"/>
          </p:cNvSpPr>
          <p:nvPr/>
        </p:nvSpPr>
        <p:spPr bwMode="auto">
          <a:xfrm>
            <a:off x="1099201" y="457253"/>
            <a:ext cx="5791200" cy="769441"/>
          </a:xfrm>
          <a:prstGeom prst="rect">
            <a:avLst/>
          </a:prstGeom>
          <a:noFill/>
          <a:ln w="9525">
            <a:noFill/>
            <a:miter lim="800000"/>
            <a:headEnd/>
            <a:tailEnd/>
          </a:ln>
        </p:spPr>
        <p:txBody>
          <a:bodyPr>
            <a:spAutoFit/>
          </a:bodyPr>
          <a:lstStyle/>
          <a:p>
            <a:r>
              <a:rPr lang="en-US" sz="4400" b="1" dirty="0">
                <a:solidFill>
                  <a:srgbClr val="1F497D"/>
                </a:solidFill>
                <a:ea typeface="ヒラギノ角ゴ Pro W3" pitchFamily="4" charset="-128"/>
                <a:cs typeface="Times New Roman" pitchFamily="18" charset="0"/>
              </a:rPr>
              <a:t>High-Impact Activities</a:t>
            </a:r>
          </a:p>
        </p:txBody>
      </p:sp>
      <p:sp>
        <p:nvSpPr>
          <p:cNvPr id="100357" name="Text Box 5"/>
          <p:cNvSpPr txBox="1">
            <a:spLocks noChangeArrowheads="1"/>
          </p:cNvSpPr>
          <p:nvPr/>
        </p:nvSpPr>
        <p:spPr bwMode="auto">
          <a:xfrm>
            <a:off x="4708526" y="2428875"/>
            <a:ext cx="1082675" cy="369332"/>
          </a:xfrm>
          <a:prstGeom prst="rect">
            <a:avLst/>
          </a:prstGeom>
          <a:noFill/>
          <a:ln w="9525">
            <a:noFill/>
            <a:miter lim="800000"/>
            <a:headEnd/>
            <a:tailEnd/>
          </a:ln>
        </p:spPr>
        <p:txBody>
          <a:bodyPr>
            <a:spAutoFit/>
          </a:bodyPr>
          <a:lstStyle/>
          <a:p>
            <a:endParaRPr lang="en-US" b="1" dirty="0">
              <a:solidFill>
                <a:srgbClr val="0000FF"/>
              </a:solidFill>
              <a:latin typeface="Lucida Grande"/>
              <a:ea typeface="ヒラギノ角ゴ Pro W3" pitchFamily="4" charset="-128"/>
            </a:endParaRPr>
          </a:p>
        </p:txBody>
      </p:sp>
      <p:sp>
        <p:nvSpPr>
          <p:cNvPr id="235526" name="Text Box 6"/>
          <p:cNvSpPr txBox="1">
            <a:spLocks noChangeArrowheads="1"/>
          </p:cNvSpPr>
          <p:nvPr/>
        </p:nvSpPr>
        <p:spPr bwMode="auto">
          <a:xfrm>
            <a:off x="1099201" y="1384355"/>
            <a:ext cx="9547028" cy="4789003"/>
          </a:xfrm>
          <a:prstGeom prst="rect">
            <a:avLst/>
          </a:prstGeom>
          <a:noFill/>
          <a:ln w="9525">
            <a:noFill/>
            <a:miter lim="800000"/>
            <a:headEnd/>
            <a:tailEnd/>
          </a:ln>
        </p:spPr>
        <p:txBody>
          <a:bodyPr wrap="square">
            <a:spAutoFit/>
          </a:bodyPr>
          <a:lstStyle/>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First-Year Seminars and Experiences </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Common Intellectual Experiences</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Learning Communities</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Writing-Intensive Courses</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Collaborative Assignments and Projects</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Undergraduate Research</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Diversity/Global Learning</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Service Learning, Community-Based Learning</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Internships</a:t>
            </a:r>
          </a:p>
          <a:p>
            <a:pPr marL="468313" indent="-468313">
              <a:spcAft>
                <a:spcPct val="10000"/>
              </a:spcAft>
              <a:buClr>
                <a:srgbClr val="1F497D"/>
              </a:buClr>
              <a:buFont typeface="Arial" charset="0"/>
              <a:buChar char="•"/>
              <a:defRPr/>
            </a:pPr>
            <a:r>
              <a:rPr lang="en-US" sz="2800" dirty="0">
                <a:effectLst>
                  <a:outerShdw blurRad="38100" dist="38100" dir="2700000" algn="tl">
                    <a:srgbClr val="FFFFFF"/>
                  </a:outerShdw>
                </a:effectLst>
                <a:ea typeface="ヒラギノ角ゴ Pro W3"/>
                <a:cs typeface="Times New Roman" pitchFamily="18" charset="0"/>
              </a:rPr>
              <a:t>Capstone Courses/Projects</a:t>
            </a:r>
          </a:p>
        </p:txBody>
      </p:sp>
      <p:sp>
        <p:nvSpPr>
          <p:cNvPr id="2" name="Slide Number Placeholder 1"/>
          <p:cNvSpPr>
            <a:spLocks noGrp="1"/>
          </p:cNvSpPr>
          <p:nvPr>
            <p:ph type="sldNum" sz="quarter" idx="4294967295"/>
          </p:nvPr>
        </p:nvSpPr>
        <p:spPr>
          <a:xfrm>
            <a:off x="8077200" y="6356351"/>
            <a:ext cx="2133600" cy="365125"/>
          </a:xfrm>
          <a:prstGeom prst="rect">
            <a:avLst/>
          </a:prstGeom>
        </p:spPr>
        <p:txBody>
          <a:bodyPr/>
          <a:lstStyle/>
          <a:p>
            <a:pPr>
              <a:defRPr/>
            </a:pPr>
            <a:fld id="{A6539080-EEB2-4CDE-BFB4-D57EE74CEB09}" type="slidenum">
              <a:rPr lang="en-US" smtClean="0">
                <a:solidFill>
                  <a:prstClr val="black">
                    <a:tint val="75000"/>
                  </a:prstClr>
                </a:solidFill>
              </a:rPr>
              <a:pPr>
                <a:defRPr/>
              </a:pPr>
              <a:t>18</a:t>
            </a:fld>
            <a:endParaRPr lang="en-US" dirty="0">
              <a:solidFill>
                <a:prstClr val="black">
                  <a:tint val="75000"/>
                </a:prstClr>
              </a:solidFill>
            </a:endParaRPr>
          </a:p>
        </p:txBody>
      </p:sp>
      <p:sp>
        <p:nvSpPr>
          <p:cNvPr id="3" name="TextBox 2"/>
          <p:cNvSpPr txBox="1"/>
          <p:nvPr/>
        </p:nvSpPr>
        <p:spPr>
          <a:xfrm>
            <a:off x="5791201" y="6356351"/>
            <a:ext cx="3391988" cy="584775"/>
          </a:xfrm>
          <a:prstGeom prst="rect">
            <a:avLst/>
          </a:prstGeom>
          <a:noFill/>
        </p:spPr>
        <p:txBody>
          <a:bodyPr wrap="square" rtlCol="0">
            <a:spAutoFit/>
          </a:bodyPr>
          <a:lstStyle/>
          <a:p>
            <a:pPr marL="0" lvl="8"/>
            <a:r>
              <a:rPr lang="en-US" sz="1400" dirty="0">
                <a:effectLst>
                  <a:outerShdw blurRad="38100" dist="38100" dir="2700000" algn="tl">
                    <a:srgbClr val="FFFFFF"/>
                  </a:outerShdw>
                </a:effectLst>
                <a:ea typeface="ヒラギノ角ゴ Pro W3"/>
                <a:cs typeface="Times New Roman" pitchFamily="18" charset="0"/>
                <a:hlinkClick r:id="rId4"/>
              </a:rPr>
              <a:t>https://www.aacu.org/leap/hips</a:t>
            </a:r>
            <a:endParaRPr lang="en-US" sz="1400" dirty="0">
              <a:effectLst>
                <a:outerShdw blurRad="38100" dist="38100" dir="2700000" algn="tl">
                  <a:srgbClr val="FFFFFF"/>
                </a:outerShdw>
              </a:effectLst>
              <a:ea typeface="ヒラギノ角ゴ Pro W3"/>
              <a:cs typeface="Times New Roman" pitchFamily="18" charset="0"/>
            </a:endParaRPr>
          </a:p>
          <a:p>
            <a:endParaRPr lang="en-US" dirty="0"/>
          </a:p>
        </p:txBody>
      </p:sp>
    </p:spTree>
    <p:extLst>
      <p:ext uri="{BB962C8B-B14F-4D97-AF65-F5344CB8AC3E}">
        <p14:creationId xmlns:p14="http://schemas.microsoft.com/office/powerpoint/2010/main" val="145486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26">
                                            <p:txEl>
                                              <p:pRg st="0" end="0"/>
                                            </p:txEl>
                                          </p:spTgt>
                                        </p:tgtEl>
                                        <p:attrNameLst>
                                          <p:attrName>style.visibility</p:attrName>
                                        </p:attrNameLst>
                                      </p:cBhvr>
                                      <p:to>
                                        <p:strVal val="visible"/>
                                      </p:to>
                                    </p:set>
                                    <p:animEffect transition="in" filter="fade">
                                      <p:cBhvr>
                                        <p:cTn id="7" dur="500"/>
                                        <p:tgtEl>
                                          <p:spTgt spid="23552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5526">
                                            <p:txEl>
                                              <p:pRg st="1" end="1"/>
                                            </p:txEl>
                                          </p:spTgt>
                                        </p:tgtEl>
                                        <p:attrNameLst>
                                          <p:attrName>style.visibility</p:attrName>
                                        </p:attrNameLst>
                                      </p:cBhvr>
                                      <p:to>
                                        <p:strVal val="visible"/>
                                      </p:to>
                                    </p:set>
                                    <p:animEffect transition="in" filter="fade">
                                      <p:cBhvr>
                                        <p:cTn id="11" dur="500"/>
                                        <p:tgtEl>
                                          <p:spTgt spid="23552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5526">
                                            <p:txEl>
                                              <p:pRg st="2" end="2"/>
                                            </p:txEl>
                                          </p:spTgt>
                                        </p:tgtEl>
                                        <p:attrNameLst>
                                          <p:attrName>style.visibility</p:attrName>
                                        </p:attrNameLst>
                                      </p:cBhvr>
                                      <p:to>
                                        <p:strVal val="visible"/>
                                      </p:to>
                                    </p:set>
                                    <p:animEffect transition="in" filter="fade">
                                      <p:cBhvr>
                                        <p:cTn id="15" dur="500"/>
                                        <p:tgtEl>
                                          <p:spTgt spid="23552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5526">
                                            <p:txEl>
                                              <p:pRg st="3" end="3"/>
                                            </p:txEl>
                                          </p:spTgt>
                                        </p:tgtEl>
                                        <p:attrNameLst>
                                          <p:attrName>style.visibility</p:attrName>
                                        </p:attrNameLst>
                                      </p:cBhvr>
                                      <p:to>
                                        <p:strVal val="visible"/>
                                      </p:to>
                                    </p:set>
                                    <p:animEffect transition="in" filter="fade">
                                      <p:cBhvr>
                                        <p:cTn id="19" dur="500"/>
                                        <p:tgtEl>
                                          <p:spTgt spid="23552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5526">
                                            <p:txEl>
                                              <p:pRg st="4" end="4"/>
                                            </p:txEl>
                                          </p:spTgt>
                                        </p:tgtEl>
                                        <p:attrNameLst>
                                          <p:attrName>style.visibility</p:attrName>
                                        </p:attrNameLst>
                                      </p:cBhvr>
                                      <p:to>
                                        <p:strVal val="visible"/>
                                      </p:to>
                                    </p:set>
                                    <p:animEffect transition="in" filter="fade">
                                      <p:cBhvr>
                                        <p:cTn id="23" dur="500"/>
                                        <p:tgtEl>
                                          <p:spTgt spid="235526">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5526">
                                            <p:txEl>
                                              <p:pRg st="5" end="5"/>
                                            </p:txEl>
                                          </p:spTgt>
                                        </p:tgtEl>
                                        <p:attrNameLst>
                                          <p:attrName>style.visibility</p:attrName>
                                        </p:attrNameLst>
                                      </p:cBhvr>
                                      <p:to>
                                        <p:strVal val="visible"/>
                                      </p:to>
                                    </p:set>
                                    <p:animEffect transition="in" filter="fade">
                                      <p:cBhvr>
                                        <p:cTn id="27" dur="500"/>
                                        <p:tgtEl>
                                          <p:spTgt spid="235526">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5526">
                                            <p:txEl>
                                              <p:pRg st="6" end="6"/>
                                            </p:txEl>
                                          </p:spTgt>
                                        </p:tgtEl>
                                        <p:attrNameLst>
                                          <p:attrName>style.visibility</p:attrName>
                                        </p:attrNameLst>
                                      </p:cBhvr>
                                      <p:to>
                                        <p:strVal val="visible"/>
                                      </p:to>
                                    </p:set>
                                    <p:animEffect transition="in" filter="fade">
                                      <p:cBhvr>
                                        <p:cTn id="31" dur="500"/>
                                        <p:tgtEl>
                                          <p:spTgt spid="235526">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5526">
                                            <p:txEl>
                                              <p:pRg st="7" end="7"/>
                                            </p:txEl>
                                          </p:spTgt>
                                        </p:tgtEl>
                                        <p:attrNameLst>
                                          <p:attrName>style.visibility</p:attrName>
                                        </p:attrNameLst>
                                      </p:cBhvr>
                                      <p:to>
                                        <p:strVal val="visible"/>
                                      </p:to>
                                    </p:set>
                                    <p:animEffect transition="in" filter="fade">
                                      <p:cBhvr>
                                        <p:cTn id="35" dur="500"/>
                                        <p:tgtEl>
                                          <p:spTgt spid="235526">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35526">
                                            <p:txEl>
                                              <p:pRg st="8" end="8"/>
                                            </p:txEl>
                                          </p:spTgt>
                                        </p:tgtEl>
                                        <p:attrNameLst>
                                          <p:attrName>style.visibility</p:attrName>
                                        </p:attrNameLst>
                                      </p:cBhvr>
                                      <p:to>
                                        <p:strVal val="visible"/>
                                      </p:to>
                                    </p:set>
                                    <p:animEffect transition="in" filter="fade">
                                      <p:cBhvr>
                                        <p:cTn id="39" dur="500"/>
                                        <p:tgtEl>
                                          <p:spTgt spid="235526">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35526">
                                            <p:txEl>
                                              <p:pRg st="9" end="9"/>
                                            </p:txEl>
                                          </p:spTgt>
                                        </p:tgtEl>
                                        <p:attrNameLst>
                                          <p:attrName>style.visibility</p:attrName>
                                        </p:attrNameLst>
                                      </p:cBhvr>
                                      <p:to>
                                        <p:strVal val="visible"/>
                                      </p:to>
                                    </p:set>
                                    <p:animEffect transition="in" filter="fade">
                                      <p:cBhvr>
                                        <p:cTn id="43" dur="500"/>
                                        <p:tgtEl>
                                          <p:spTgt spid="23552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903" y="360174"/>
            <a:ext cx="8077200" cy="1143000"/>
          </a:xfrm>
        </p:spPr>
        <p:txBody>
          <a:bodyPr>
            <a:normAutofit/>
          </a:bodyPr>
          <a:lstStyle/>
          <a:p>
            <a:r>
              <a:rPr lang="en-US" b="1" dirty="0"/>
              <a:t>HIPs: What We Know for Sure</a:t>
            </a:r>
          </a:p>
        </p:txBody>
      </p:sp>
      <p:sp>
        <p:nvSpPr>
          <p:cNvPr id="3" name="Content Placeholder 2"/>
          <p:cNvSpPr>
            <a:spLocks noGrp="1"/>
          </p:cNvSpPr>
          <p:nvPr>
            <p:ph idx="1"/>
          </p:nvPr>
        </p:nvSpPr>
        <p:spPr>
          <a:xfrm>
            <a:off x="1018903" y="1611801"/>
            <a:ext cx="8179446" cy="4345942"/>
          </a:xfrm>
        </p:spPr>
        <p:txBody>
          <a:bodyPr/>
          <a:lstStyle/>
          <a:p>
            <a:pPr marL="342900" indent="-342900">
              <a:spcBef>
                <a:spcPts val="500"/>
              </a:spcBef>
              <a:buFont typeface="Arial" panose="020B0604020202020204" pitchFamily="34" charset="0"/>
              <a:buChar char="•"/>
            </a:pPr>
            <a:r>
              <a:rPr lang="en-US" sz="3200" dirty="0">
                <a:solidFill>
                  <a:srgbClr val="002060"/>
                </a:solidFill>
                <a:latin typeface="Calibri" charset="0"/>
                <a:ea typeface="Calibri" charset="0"/>
                <a:cs typeface="Calibri" charset="0"/>
              </a:rPr>
              <a:t>HIP participation is positively related to several educational outcomes</a:t>
            </a:r>
          </a:p>
          <a:p>
            <a:pPr marL="342900" indent="-342900">
              <a:spcBef>
                <a:spcPts val="500"/>
              </a:spcBef>
              <a:buFont typeface="Arial" panose="020B0604020202020204" pitchFamily="34" charset="0"/>
              <a:buChar char="•"/>
            </a:pPr>
            <a:r>
              <a:rPr lang="en-US" sz="3200" dirty="0">
                <a:solidFill>
                  <a:srgbClr val="002060"/>
                </a:solidFill>
                <a:latin typeface="Calibri" charset="0"/>
                <a:ea typeface="Calibri" charset="0"/>
                <a:cs typeface="Calibri" charset="0"/>
              </a:rPr>
              <a:t>Salutary effect for historically underserved students</a:t>
            </a:r>
          </a:p>
          <a:p>
            <a:pPr marL="342900" indent="-342900">
              <a:spcBef>
                <a:spcPts val="500"/>
              </a:spcBef>
              <a:buFont typeface="Arial" panose="020B0604020202020204" pitchFamily="34" charset="0"/>
              <a:buChar char="•"/>
            </a:pPr>
            <a:r>
              <a:rPr lang="en-US" sz="3200" dirty="0">
                <a:solidFill>
                  <a:srgbClr val="002060"/>
                </a:solidFill>
                <a:latin typeface="Calibri" charset="0"/>
                <a:ea typeface="Calibri" charset="0"/>
                <a:cs typeface="Calibri" charset="0"/>
              </a:rPr>
              <a:t>Desired by employers</a:t>
            </a:r>
          </a:p>
          <a:p>
            <a:pPr marL="342900" indent="-342900">
              <a:spcBef>
                <a:spcPts val="500"/>
              </a:spcBef>
              <a:buFont typeface="Arial" panose="020B0604020202020204" pitchFamily="34" charset="0"/>
              <a:buChar char="•"/>
            </a:pPr>
            <a:r>
              <a:rPr lang="en-US" sz="3200" dirty="0">
                <a:solidFill>
                  <a:srgbClr val="002060"/>
                </a:solidFill>
                <a:latin typeface="Calibri" charset="0"/>
                <a:ea typeface="Calibri" charset="0"/>
                <a:cs typeface="Calibri" charset="0"/>
              </a:rPr>
              <a:t>Enjoyable to students &amp; faculty</a:t>
            </a:r>
          </a:p>
          <a:p>
            <a:pPr marL="342900" indent="-342900">
              <a:spcBef>
                <a:spcPts val="500"/>
              </a:spcBef>
              <a:buFont typeface="Arial" panose="020B0604020202020204" pitchFamily="34" charset="0"/>
              <a:buChar char="•"/>
            </a:pPr>
            <a:r>
              <a:rPr lang="en-US" sz="3200" dirty="0">
                <a:solidFill>
                  <a:srgbClr val="002060"/>
                </a:solidFill>
                <a:latin typeface="Calibri" charset="0"/>
                <a:ea typeface="Calibri" charset="0"/>
                <a:cs typeface="Calibri" charset="0"/>
              </a:rPr>
              <a:t>HIP participation is growing </a:t>
            </a:r>
            <a:endParaRPr lang="en-US" sz="4000" dirty="0">
              <a:solidFill>
                <a:srgbClr val="002060"/>
              </a:solidFill>
              <a:latin typeface="Calibri" charset="0"/>
              <a:ea typeface="Calibri" charset="0"/>
              <a:cs typeface="Calibri" charset="0"/>
            </a:endParaRPr>
          </a:p>
          <a:p>
            <a:pPr marL="342900" indent="-342900">
              <a:buFont typeface="Arial" panose="020B0604020202020204" pitchFamily="34" charset="0"/>
              <a:buChar char="•"/>
            </a:pPr>
            <a:endParaRPr lang="en-US" sz="3600" dirty="0">
              <a:solidFill>
                <a:srgbClr val="002060"/>
              </a:solidFill>
              <a:latin typeface="Calibri" charset="0"/>
              <a:ea typeface="Calibri" charset="0"/>
              <a:cs typeface="Calibri" charset="0"/>
            </a:endParaRPr>
          </a:p>
          <a:p>
            <a:pPr marL="342900" indent="-342900">
              <a:buFont typeface="Arial" panose="020B0604020202020204" pitchFamily="34" charset="0"/>
              <a:buChar char="•"/>
            </a:pPr>
            <a:endParaRPr lang="en-US" sz="3600" dirty="0">
              <a:solidFill>
                <a:srgbClr val="002060"/>
              </a:solidFill>
              <a:latin typeface="Calibri" charset="0"/>
              <a:ea typeface="Calibri" charset="0"/>
              <a:cs typeface="Calibri" charset="0"/>
            </a:endParaRPr>
          </a:p>
          <a:p>
            <a:endParaRPr lang="en-US" sz="3200" dirty="0">
              <a:solidFill>
                <a:srgbClr val="002060"/>
              </a:solidFill>
              <a:latin typeface="Calibri" charset="0"/>
              <a:ea typeface="Calibri" charset="0"/>
              <a:cs typeface="Calibri" charset="0"/>
            </a:endParaRPr>
          </a:p>
        </p:txBody>
      </p:sp>
      <p:pic>
        <p:nvPicPr>
          <p:cNvPr id="5" name="Picture 4">
            <a:extLst>
              <a:ext uri="{FF2B5EF4-FFF2-40B4-BE49-F238E27FC236}">
                <a16:creationId xmlns:a16="http://schemas.microsoft.com/office/drawing/2014/main" id="{66EA47C4-C669-024B-9BA4-B822A66E2510}"/>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096103" y="2051612"/>
            <a:ext cx="2282327" cy="3466320"/>
          </a:xfrm>
          <a:prstGeom prst="rect">
            <a:avLst/>
          </a:prstGeom>
        </p:spPr>
      </p:pic>
    </p:spTree>
    <p:extLst>
      <p:ext uri="{BB962C8B-B14F-4D97-AF65-F5344CB8AC3E}">
        <p14:creationId xmlns:p14="http://schemas.microsoft.com/office/powerpoint/2010/main" val="350029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299"/>
            <a:ext cx="10515600" cy="1325563"/>
          </a:xfrm>
        </p:spPr>
        <p:txBody>
          <a:bodyPr/>
          <a:lstStyle/>
          <a:p>
            <a:r>
              <a:rPr lang="en-US" b="1" dirty="0"/>
              <a:t>NSSE 2017 Workshop Topics</a:t>
            </a:r>
          </a:p>
        </p:txBody>
      </p:sp>
      <p:sp>
        <p:nvSpPr>
          <p:cNvPr id="3" name="Content Placeholder 2"/>
          <p:cNvSpPr>
            <a:spLocks noGrp="1"/>
          </p:cNvSpPr>
          <p:nvPr>
            <p:ph idx="1"/>
          </p:nvPr>
        </p:nvSpPr>
        <p:spPr>
          <a:xfrm>
            <a:off x="838200" y="1245140"/>
            <a:ext cx="10515600" cy="4707706"/>
          </a:xfrm>
        </p:spPr>
        <p:txBody>
          <a:bodyPr>
            <a:normAutofit lnSpcReduction="10000"/>
          </a:bodyPr>
          <a:lstStyle/>
          <a:p>
            <a:r>
              <a:rPr lang="en-US" u="sng" dirty="0"/>
              <a:t>Monday Morning</a:t>
            </a:r>
          </a:p>
          <a:p>
            <a:pPr lvl="1"/>
            <a:r>
              <a:rPr lang="en-US" dirty="0"/>
              <a:t>NSSE &amp; Student Engagement: Overview</a:t>
            </a:r>
          </a:p>
          <a:p>
            <a:pPr lvl="1"/>
            <a:r>
              <a:rPr lang="en-US" dirty="0"/>
              <a:t>Meaningful Educational Experiences &amp; High Impact Practices</a:t>
            </a:r>
          </a:p>
          <a:p>
            <a:pPr lvl="1"/>
            <a:r>
              <a:rPr lang="en-US" dirty="0"/>
              <a:t>NSSE 2017 Administration at Gallaudet</a:t>
            </a:r>
          </a:p>
          <a:p>
            <a:r>
              <a:rPr lang="en-US" u="sng" dirty="0"/>
              <a:t>Monday Afternoon</a:t>
            </a:r>
          </a:p>
          <a:p>
            <a:pPr lvl="1"/>
            <a:r>
              <a:rPr lang="en-US" dirty="0"/>
              <a:t>Selected NSSE Results for Gallaudet</a:t>
            </a:r>
          </a:p>
          <a:p>
            <a:pPr lvl="2"/>
            <a:r>
              <a:rPr lang="en-US" sz="2400" dirty="0"/>
              <a:t>Engagement Indicator Results and Comparisons</a:t>
            </a:r>
          </a:p>
          <a:p>
            <a:pPr lvl="3"/>
            <a:r>
              <a:rPr lang="en-US" sz="2400" dirty="0"/>
              <a:t>Academic Challenge</a:t>
            </a:r>
          </a:p>
          <a:p>
            <a:pPr lvl="3"/>
            <a:r>
              <a:rPr lang="en-US" sz="2400" dirty="0"/>
              <a:t>Learning with Peers</a:t>
            </a:r>
          </a:p>
          <a:p>
            <a:pPr lvl="3"/>
            <a:r>
              <a:rPr lang="en-US" sz="2400" dirty="0"/>
              <a:t>Campus Environment</a:t>
            </a:r>
          </a:p>
          <a:p>
            <a:r>
              <a:rPr lang="en-US" u="sng" dirty="0"/>
              <a:t>Tuesday All Day</a:t>
            </a:r>
          </a:p>
          <a:p>
            <a:pPr lvl="1"/>
            <a:r>
              <a:rPr lang="en-US" dirty="0"/>
              <a:t>NSSE Data to Action</a:t>
            </a:r>
          </a:p>
        </p:txBody>
      </p:sp>
      <p:sp>
        <p:nvSpPr>
          <p:cNvPr id="4" name="Slide Number Placeholder 3"/>
          <p:cNvSpPr>
            <a:spLocks noGrp="1"/>
          </p:cNvSpPr>
          <p:nvPr>
            <p:ph type="sldNum" sz="quarter" idx="12"/>
          </p:nvPr>
        </p:nvSpPr>
        <p:spPr/>
        <p:txBody>
          <a:bodyPr/>
          <a:lstStyle/>
          <a:p>
            <a:fld id="{CD758311-12B7-E249-94B9-B1A30BD9B35E}" type="slidenum">
              <a:rPr lang="en-US" smtClean="0"/>
              <a:t>2</a:t>
            </a:fld>
            <a:endParaRPr lang="en-US"/>
          </a:p>
        </p:txBody>
      </p:sp>
      <p:pic>
        <p:nvPicPr>
          <p:cNvPr id="5" name="Picture 4"/>
          <p:cNvPicPr>
            <a:picLocks noChangeAspect="1"/>
          </p:cNvPicPr>
          <p:nvPr/>
        </p:nvPicPr>
        <p:blipFill>
          <a:blip r:embed="rId2"/>
          <a:stretch>
            <a:fillRect/>
          </a:stretch>
        </p:blipFill>
        <p:spPr>
          <a:xfrm>
            <a:off x="8083769" y="3159082"/>
            <a:ext cx="2824180" cy="2840318"/>
          </a:xfrm>
          <a:prstGeom prst="rect">
            <a:avLst/>
          </a:prstGeom>
        </p:spPr>
      </p:pic>
    </p:spTree>
    <p:extLst>
      <p:ext uri="{BB962C8B-B14F-4D97-AF65-F5344CB8AC3E}">
        <p14:creationId xmlns:p14="http://schemas.microsoft.com/office/powerpoint/2010/main" val="2264721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6651" y="263445"/>
            <a:ext cx="10515600" cy="1143000"/>
          </a:xfrm>
        </p:spPr>
        <p:txBody>
          <a:bodyPr>
            <a:noAutofit/>
          </a:bodyPr>
          <a:lstStyle/>
          <a:p>
            <a:r>
              <a:rPr lang="en-US" b="1" dirty="0"/>
              <a:t>Eight Key Elements of High-Impact Practices</a:t>
            </a:r>
          </a:p>
        </p:txBody>
      </p:sp>
      <p:sp>
        <p:nvSpPr>
          <p:cNvPr id="4" name="Content Placeholder 3"/>
          <p:cNvSpPr>
            <a:spLocks noGrp="1"/>
          </p:cNvSpPr>
          <p:nvPr>
            <p:ph idx="1"/>
          </p:nvPr>
        </p:nvSpPr>
        <p:spPr>
          <a:xfrm>
            <a:off x="966652" y="1357311"/>
            <a:ext cx="8634548" cy="4917521"/>
          </a:xfrm>
        </p:spPr>
        <p:txBody>
          <a:bodyPr>
            <a:normAutofit fontScale="92500" lnSpcReduction="10000"/>
          </a:bodyPr>
          <a:lstStyle/>
          <a:p>
            <a:pPr marL="457200" indent="-457200">
              <a:spcBef>
                <a:spcPts val="300"/>
              </a:spcBef>
              <a:buAutoNum type="arabicPeriod"/>
            </a:pPr>
            <a:r>
              <a:rPr lang="en-US" sz="3000" dirty="0"/>
              <a:t>Performance expectations set high</a:t>
            </a:r>
          </a:p>
          <a:p>
            <a:pPr marL="457200" indent="-457200">
              <a:spcBef>
                <a:spcPts val="300"/>
              </a:spcBef>
              <a:buAutoNum type="arabicPeriod"/>
            </a:pPr>
            <a:r>
              <a:rPr lang="en-US" sz="3000" dirty="0"/>
              <a:t>Significant investment of time &amp; effort by students over extended period of time</a:t>
            </a:r>
          </a:p>
          <a:p>
            <a:pPr marL="457200" indent="-457200">
              <a:spcBef>
                <a:spcPts val="300"/>
              </a:spcBef>
              <a:buAutoNum type="arabicPeriod"/>
            </a:pPr>
            <a:r>
              <a:rPr lang="en-US" sz="3000" dirty="0"/>
              <a:t>Interactions with faculty &amp; peers about substantive matters</a:t>
            </a:r>
          </a:p>
          <a:p>
            <a:pPr marL="457200" indent="-457200">
              <a:spcBef>
                <a:spcPts val="300"/>
              </a:spcBef>
              <a:buAutoNum type="arabicPeriod"/>
            </a:pPr>
            <a:r>
              <a:rPr lang="en-US" sz="3000" dirty="0"/>
              <a:t>Experiences with diversity—students exposed to and must connect with people &amp; circumstances different from familiar</a:t>
            </a:r>
          </a:p>
          <a:p>
            <a:pPr marL="457200" indent="-457200">
              <a:spcBef>
                <a:spcPts val="300"/>
              </a:spcBef>
              <a:buAutoNum type="arabicPeriod"/>
            </a:pPr>
            <a:r>
              <a:rPr lang="en-US" sz="3000" dirty="0"/>
              <a:t>Frequent, timely, and constructive feedback</a:t>
            </a:r>
          </a:p>
          <a:p>
            <a:pPr marL="457200" indent="-457200">
              <a:spcBef>
                <a:spcPts val="300"/>
              </a:spcBef>
              <a:buAutoNum type="arabicPeriod"/>
            </a:pPr>
            <a:r>
              <a:rPr lang="en-US" sz="3000" dirty="0"/>
              <a:t>Structured opportunities to reflect &amp; integrate</a:t>
            </a:r>
          </a:p>
          <a:p>
            <a:pPr marL="457200" indent="-457200">
              <a:spcBef>
                <a:spcPts val="300"/>
              </a:spcBef>
              <a:buAutoNum type="arabicPeriod"/>
            </a:pPr>
            <a:r>
              <a:rPr lang="en-US" sz="3000" dirty="0"/>
              <a:t>Opportunities to discover relevance of learning through real-world applications</a:t>
            </a:r>
          </a:p>
          <a:p>
            <a:pPr marL="457200" indent="-457200">
              <a:spcBef>
                <a:spcPts val="300"/>
              </a:spcBef>
              <a:buAutoNum type="arabicPeriod"/>
            </a:pPr>
            <a:r>
              <a:rPr lang="en-US" sz="3000" dirty="0"/>
              <a:t>Public demonstration of competence</a:t>
            </a:r>
            <a:endParaRPr lang="en-US" sz="2000" dirty="0">
              <a:solidFill>
                <a:schemeClr val="accent6">
                  <a:lumMod val="75000"/>
                </a:schemeClr>
              </a:solidFill>
            </a:endParaRPr>
          </a:p>
        </p:txBody>
      </p:sp>
      <p:sp>
        <p:nvSpPr>
          <p:cNvPr id="2" name="Slide Number Placeholder 1"/>
          <p:cNvSpPr>
            <a:spLocks noGrp="1"/>
          </p:cNvSpPr>
          <p:nvPr>
            <p:ph type="sldNum" sz="quarter" idx="12"/>
          </p:nvPr>
        </p:nvSpPr>
        <p:spPr/>
        <p:txBody>
          <a:bodyPr/>
          <a:lstStyle/>
          <a:p>
            <a:fld id="{CD758311-12B7-E249-94B9-B1A30BD9B35E}" type="slidenum">
              <a:rPr lang="en-US" smtClean="0"/>
              <a:t>20</a:t>
            </a:fld>
            <a:endParaRPr lang="en-US"/>
          </a:p>
        </p:txBody>
      </p:sp>
      <p:pic>
        <p:nvPicPr>
          <p:cNvPr id="5" name="Picture 4"/>
          <p:cNvPicPr>
            <a:picLocks noChangeAspect="1"/>
          </p:cNvPicPr>
          <p:nvPr/>
        </p:nvPicPr>
        <p:blipFill rotWithShape="1">
          <a:blip r:embed="rId3"/>
          <a:srcRect l="8029"/>
          <a:stretch/>
        </p:blipFill>
        <p:spPr>
          <a:xfrm>
            <a:off x="8822581" y="3921287"/>
            <a:ext cx="2912205" cy="2435063"/>
          </a:xfrm>
          <a:prstGeom prst="rect">
            <a:avLst/>
          </a:prstGeom>
        </p:spPr>
      </p:pic>
      <p:sp>
        <p:nvSpPr>
          <p:cNvPr id="6" name="TextBox 5">
            <a:extLst>
              <a:ext uri="{FF2B5EF4-FFF2-40B4-BE49-F238E27FC236}">
                <a16:creationId xmlns:a16="http://schemas.microsoft.com/office/drawing/2014/main" id="{D22F451B-EFEC-A142-9776-3E748291038E}"/>
              </a:ext>
            </a:extLst>
          </p:cNvPr>
          <p:cNvSpPr txBox="1"/>
          <p:nvPr/>
        </p:nvSpPr>
        <p:spPr>
          <a:xfrm>
            <a:off x="166573" y="6525993"/>
            <a:ext cx="10846046" cy="276999"/>
          </a:xfrm>
          <a:prstGeom prst="rect">
            <a:avLst/>
          </a:prstGeom>
          <a:noFill/>
        </p:spPr>
        <p:txBody>
          <a:bodyPr wrap="none" rtlCol="0">
            <a:spAutoFit/>
          </a:bodyPr>
          <a:lstStyle/>
          <a:p>
            <a:pPr marL="182563" indent="-182563"/>
            <a:r>
              <a:rPr lang="en-US" sz="1200" dirty="0" err="1"/>
              <a:t>Kuh</a:t>
            </a:r>
            <a:r>
              <a:rPr lang="en-US" sz="1200" dirty="0"/>
              <a:t>, G. D., O’Donnell, K., &amp; Reed, S. (2013). </a:t>
            </a:r>
            <a:r>
              <a:rPr lang="en-US" sz="1200" i="1" dirty="0"/>
              <a:t>Ensuring quality and taking high-impact practices to scale. </a:t>
            </a:r>
            <a:r>
              <a:rPr lang="en-US" sz="1200" dirty="0"/>
              <a:t>Washington, D.C.: Association of American Colleges and Universities.</a:t>
            </a:r>
          </a:p>
        </p:txBody>
      </p:sp>
    </p:spTree>
    <p:extLst>
      <p:ext uri="{BB962C8B-B14F-4D97-AF65-F5344CB8AC3E}">
        <p14:creationId xmlns:p14="http://schemas.microsoft.com/office/powerpoint/2010/main" val="34750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6526" y="756523"/>
            <a:ext cx="11795177" cy="6015344"/>
          </a:xfrm>
          <a:prstGeom prst="rect">
            <a:avLst/>
          </a:prstGeom>
        </p:spPr>
      </p:pic>
      <p:sp>
        <p:nvSpPr>
          <p:cNvPr id="2" name="Slide Number Placeholder 1"/>
          <p:cNvSpPr>
            <a:spLocks noGrp="1"/>
          </p:cNvSpPr>
          <p:nvPr>
            <p:ph type="sldNum" sz="quarter" idx="12"/>
          </p:nvPr>
        </p:nvSpPr>
        <p:spPr/>
        <p:txBody>
          <a:bodyPr/>
          <a:lstStyle/>
          <a:p>
            <a:fld id="{CD758311-12B7-E249-94B9-B1A30BD9B35E}" type="slidenum">
              <a:rPr lang="en-US" smtClean="0"/>
              <a:t>21</a:t>
            </a:fld>
            <a:endParaRPr lang="en-US"/>
          </a:p>
        </p:txBody>
      </p:sp>
      <p:sp>
        <p:nvSpPr>
          <p:cNvPr id="5" name="TextBox 4"/>
          <p:cNvSpPr txBox="1"/>
          <p:nvPr/>
        </p:nvSpPr>
        <p:spPr>
          <a:xfrm>
            <a:off x="2510245" y="0"/>
            <a:ext cx="8843555" cy="769441"/>
          </a:xfrm>
          <a:prstGeom prst="rect">
            <a:avLst/>
          </a:prstGeom>
          <a:noFill/>
        </p:spPr>
        <p:txBody>
          <a:bodyPr wrap="square" rtlCol="0">
            <a:spAutoFit/>
          </a:bodyPr>
          <a:lstStyle/>
          <a:p>
            <a:r>
              <a:rPr lang="en-US" sz="4400" b="1" dirty="0">
                <a:latin typeface="+mj-lt"/>
              </a:rPr>
              <a:t>HIPS on the 2017 NSSE Survey</a:t>
            </a:r>
          </a:p>
        </p:txBody>
      </p:sp>
    </p:spTree>
    <p:extLst>
      <p:ext uri="{BB962C8B-B14F-4D97-AF65-F5344CB8AC3E}">
        <p14:creationId xmlns:p14="http://schemas.microsoft.com/office/powerpoint/2010/main" val="2392593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994" y="226727"/>
            <a:ext cx="9144000" cy="1143000"/>
          </a:xfrm>
        </p:spPr>
        <p:txBody>
          <a:bodyPr>
            <a:normAutofit/>
          </a:bodyPr>
          <a:lstStyle/>
          <a:p>
            <a:pPr algn="ctr"/>
            <a:r>
              <a:rPr lang="en-US" dirty="0">
                <a:latin typeface="+mn-lt"/>
              </a:rPr>
              <a:t>The High Impact Practice (HIP) Goal</a:t>
            </a:r>
          </a:p>
        </p:txBody>
      </p:sp>
      <p:sp>
        <p:nvSpPr>
          <p:cNvPr id="3" name="Content Placeholder 2"/>
          <p:cNvSpPr>
            <a:spLocks noGrp="1"/>
          </p:cNvSpPr>
          <p:nvPr>
            <p:ph idx="1"/>
          </p:nvPr>
        </p:nvSpPr>
        <p:spPr>
          <a:xfrm>
            <a:off x="953589" y="1151980"/>
            <a:ext cx="10628811" cy="4478112"/>
          </a:xfrm>
        </p:spPr>
        <p:txBody>
          <a:bodyPr>
            <a:normAutofit/>
          </a:bodyPr>
          <a:lstStyle/>
          <a:p>
            <a:endParaRPr lang="en-US" dirty="0">
              <a:solidFill>
                <a:schemeClr val="tx1"/>
              </a:solidFill>
              <a:latin typeface="+mn-lt"/>
              <a:ea typeface="Calibri" charset="0"/>
              <a:cs typeface="Calibri" charset="0"/>
            </a:endParaRPr>
          </a:p>
          <a:p>
            <a:r>
              <a:rPr lang="en-US" dirty="0">
                <a:latin typeface="+mn-lt"/>
              </a:rPr>
              <a:t>It is recommended for every student to participate </a:t>
            </a:r>
          </a:p>
          <a:p>
            <a:r>
              <a:rPr lang="en-US" dirty="0">
                <a:latin typeface="+mn-lt"/>
              </a:rPr>
              <a:t>in at least two high - impact activities (</a:t>
            </a:r>
            <a:r>
              <a:rPr lang="en-US" dirty="0" err="1">
                <a:latin typeface="+mn-lt"/>
              </a:rPr>
              <a:t>Kuh</a:t>
            </a:r>
            <a:r>
              <a:rPr lang="en-US" dirty="0">
                <a:latin typeface="+mn-lt"/>
              </a:rPr>
              <a:t>, 2008). </a:t>
            </a:r>
          </a:p>
          <a:p>
            <a:endParaRPr lang="en-US" dirty="0">
              <a:latin typeface="+mn-lt"/>
            </a:endParaRPr>
          </a:p>
          <a:p>
            <a:r>
              <a:rPr lang="en-US" sz="3200" b="1" dirty="0">
                <a:latin typeface="+mn-lt"/>
              </a:rPr>
              <a:t>One</a:t>
            </a:r>
            <a:r>
              <a:rPr lang="en-US" sz="3200" dirty="0">
                <a:latin typeface="+mn-lt"/>
              </a:rPr>
              <a:t> in the first - year </a:t>
            </a:r>
          </a:p>
          <a:p>
            <a:r>
              <a:rPr lang="en-US" sz="3200" dirty="0">
                <a:latin typeface="+mn-lt"/>
              </a:rPr>
              <a:t>and </a:t>
            </a:r>
            <a:r>
              <a:rPr lang="en-US" sz="3200" b="1" dirty="0">
                <a:latin typeface="+mn-lt"/>
              </a:rPr>
              <a:t>one</a:t>
            </a:r>
            <a:r>
              <a:rPr lang="en-US" sz="3200" dirty="0">
                <a:latin typeface="+mn-lt"/>
              </a:rPr>
              <a:t> later, in the major. </a:t>
            </a:r>
          </a:p>
        </p:txBody>
      </p:sp>
      <p:pic>
        <p:nvPicPr>
          <p:cNvPr id="6" name="Picture 5"/>
          <p:cNvPicPr>
            <a:picLocks noChangeAspect="1"/>
          </p:cNvPicPr>
          <p:nvPr/>
        </p:nvPicPr>
        <p:blipFill>
          <a:blip r:embed="rId3"/>
          <a:stretch>
            <a:fillRect/>
          </a:stretch>
        </p:blipFill>
        <p:spPr>
          <a:xfrm>
            <a:off x="7938515" y="3191934"/>
            <a:ext cx="2631485" cy="1683317"/>
          </a:xfrm>
          <a:prstGeom prst="rect">
            <a:avLst/>
          </a:prstGeom>
        </p:spPr>
      </p:pic>
      <p:pic>
        <p:nvPicPr>
          <p:cNvPr id="5" name="Picture 4"/>
          <p:cNvPicPr>
            <a:picLocks noChangeAspect="1"/>
          </p:cNvPicPr>
          <p:nvPr/>
        </p:nvPicPr>
        <p:blipFill>
          <a:blip r:embed="rId4"/>
          <a:stretch>
            <a:fillRect/>
          </a:stretch>
        </p:blipFill>
        <p:spPr>
          <a:xfrm>
            <a:off x="9104018" y="5016296"/>
            <a:ext cx="2478381" cy="1654175"/>
          </a:xfrm>
          <a:prstGeom prst="rect">
            <a:avLst/>
          </a:prstGeom>
        </p:spPr>
      </p:pic>
      <p:pic>
        <p:nvPicPr>
          <p:cNvPr id="7" name="Picture 6"/>
          <p:cNvPicPr>
            <a:picLocks noChangeAspect="1"/>
          </p:cNvPicPr>
          <p:nvPr/>
        </p:nvPicPr>
        <p:blipFill>
          <a:blip r:embed="rId5"/>
          <a:stretch>
            <a:fillRect/>
          </a:stretch>
        </p:blipFill>
        <p:spPr>
          <a:xfrm>
            <a:off x="9104018" y="1425434"/>
            <a:ext cx="2478381" cy="1625456"/>
          </a:xfrm>
          <a:prstGeom prst="rect">
            <a:avLst/>
          </a:prstGeom>
        </p:spPr>
      </p:pic>
    </p:spTree>
    <p:extLst>
      <p:ext uri="{BB962C8B-B14F-4D97-AF65-F5344CB8AC3E}">
        <p14:creationId xmlns:p14="http://schemas.microsoft.com/office/powerpoint/2010/main" val="316354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85986"/>
            <a:ext cx="10515600" cy="1325563"/>
          </a:xfrm>
        </p:spPr>
        <p:txBody>
          <a:bodyPr>
            <a:noAutofit/>
          </a:bodyPr>
          <a:lstStyle/>
          <a:p>
            <a:r>
              <a:rPr lang="en-US" b="1" dirty="0"/>
              <a:t>The High Impact Practice (HIP) Challenge </a:t>
            </a:r>
          </a:p>
        </p:txBody>
      </p:sp>
      <p:sp>
        <p:nvSpPr>
          <p:cNvPr id="5" name="Content Placeholder 4"/>
          <p:cNvSpPr>
            <a:spLocks noGrp="1"/>
          </p:cNvSpPr>
          <p:nvPr>
            <p:ph idx="1"/>
          </p:nvPr>
        </p:nvSpPr>
        <p:spPr>
          <a:xfrm>
            <a:off x="838199" y="1986455"/>
            <a:ext cx="10774407" cy="4190507"/>
          </a:xfrm>
        </p:spPr>
        <p:txBody>
          <a:bodyPr>
            <a:normAutofit/>
          </a:bodyPr>
          <a:lstStyle/>
          <a:p>
            <a:r>
              <a:rPr lang="en-US" dirty="0">
                <a:latin typeface="Calibri" charset="0"/>
                <a:ea typeface="Calibri" charset="0"/>
                <a:cs typeface="Calibri" charset="0"/>
              </a:rPr>
              <a:t>Equity in HIP Involvement </a:t>
            </a:r>
          </a:p>
          <a:p>
            <a:endParaRPr lang="en-US" dirty="0">
              <a:latin typeface="Calibri" charset="0"/>
              <a:ea typeface="Calibri" charset="0"/>
              <a:cs typeface="Calibri" charset="0"/>
            </a:endParaRPr>
          </a:p>
          <a:p>
            <a:r>
              <a:rPr lang="en-US" dirty="0">
                <a:latin typeface="Calibri" charset="0"/>
                <a:ea typeface="Calibri" charset="0"/>
                <a:cs typeface="Calibri" charset="0"/>
              </a:rPr>
              <a:t>Equity in all learning opportunities supports equity </a:t>
            </a:r>
            <a:br>
              <a:rPr lang="en-US" dirty="0">
                <a:latin typeface="Calibri" charset="0"/>
                <a:ea typeface="Calibri" charset="0"/>
                <a:cs typeface="Calibri" charset="0"/>
              </a:rPr>
            </a:br>
            <a:r>
              <a:rPr lang="en-US" dirty="0">
                <a:latin typeface="Calibri" charset="0"/>
                <a:ea typeface="Calibri" charset="0"/>
                <a:cs typeface="Calibri" charset="0"/>
              </a:rPr>
              <a:t>in learning outcomes</a:t>
            </a:r>
          </a:p>
          <a:p>
            <a:endParaRPr lang="en-US" dirty="0">
              <a:solidFill>
                <a:srgbClr val="7A1A57"/>
              </a:solidFill>
              <a:latin typeface="Calibri" charset="0"/>
              <a:ea typeface="Calibri" charset="0"/>
              <a:cs typeface="Calibri" charset="0"/>
            </a:endParaRPr>
          </a:p>
          <a:p>
            <a:r>
              <a:rPr lang="en-US" dirty="0">
                <a:solidFill>
                  <a:srgbClr val="7A1A57"/>
                </a:solidFill>
                <a:latin typeface="Calibri" charset="0"/>
                <a:ea typeface="Calibri" charset="0"/>
                <a:cs typeface="Calibri" charset="0"/>
              </a:rPr>
              <a:t>See </a:t>
            </a:r>
            <a:r>
              <a:rPr lang="en-US" dirty="0"/>
              <a:t>Assessing Underserved Students Engagement in High </a:t>
            </a:r>
            <a:br>
              <a:rPr lang="en-US" dirty="0"/>
            </a:br>
            <a:r>
              <a:rPr lang="en-US" dirty="0"/>
              <a:t>Impact Practices</a:t>
            </a:r>
          </a:p>
          <a:p>
            <a:pPr lvl="1"/>
            <a:r>
              <a:rPr lang="en-US" sz="2000" dirty="0"/>
              <a:t>https://</a:t>
            </a:r>
            <a:r>
              <a:rPr lang="en-US" sz="2000" dirty="0" err="1"/>
              <a:t>www.aacu.org</a:t>
            </a:r>
            <a:r>
              <a:rPr lang="en-US" sz="2000" dirty="0"/>
              <a:t>/sites/default/files/files/</a:t>
            </a:r>
            <a:r>
              <a:rPr lang="en-US" sz="2000" dirty="0" err="1"/>
              <a:t>assessinghips</a:t>
            </a:r>
            <a:r>
              <a:rPr lang="en-US" sz="2000" dirty="0"/>
              <a:t>/</a:t>
            </a:r>
            <a:r>
              <a:rPr lang="en-US" sz="2000" dirty="0" err="1"/>
              <a:t>AssessingHIPS_TGGrantReport.pdf</a:t>
            </a:r>
            <a:endParaRPr lang="en-US" sz="2000" dirty="0"/>
          </a:p>
        </p:txBody>
      </p:sp>
      <p:pic>
        <p:nvPicPr>
          <p:cNvPr id="4" name="Picture 3"/>
          <p:cNvPicPr>
            <a:picLocks noChangeAspect="1"/>
          </p:cNvPicPr>
          <p:nvPr/>
        </p:nvPicPr>
        <p:blipFill>
          <a:blip r:embed="rId3"/>
          <a:stretch>
            <a:fillRect/>
          </a:stretch>
        </p:blipFill>
        <p:spPr>
          <a:xfrm>
            <a:off x="8817429" y="1511549"/>
            <a:ext cx="2795178" cy="1863452"/>
          </a:xfrm>
          <a:prstGeom prst="rect">
            <a:avLst/>
          </a:prstGeom>
        </p:spPr>
      </p:pic>
    </p:spTree>
    <p:extLst>
      <p:ext uri="{BB962C8B-B14F-4D97-AF65-F5344CB8AC3E}">
        <p14:creationId xmlns:p14="http://schemas.microsoft.com/office/powerpoint/2010/main" val="259728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715000"/>
            <a:ext cx="1398588"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5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5715001"/>
            <a:ext cx="1819275"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r="15338"/>
          <a:stretch>
            <a:fillRect/>
          </a:stretch>
        </p:blipFill>
        <p:spPr bwMode="auto">
          <a:xfrm>
            <a:off x="9488488" y="5715001"/>
            <a:ext cx="1179512"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r="28796"/>
          <a:stretch>
            <a:fillRect/>
          </a:stretch>
        </p:blipFill>
        <p:spPr bwMode="auto">
          <a:xfrm>
            <a:off x="4724400" y="5715000"/>
            <a:ext cx="129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4189"/>
          <a:stretch>
            <a:fillRect/>
          </a:stretch>
        </p:blipFill>
        <p:spPr bwMode="auto">
          <a:xfrm>
            <a:off x="6019801" y="5715000"/>
            <a:ext cx="17430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1" y="5715000"/>
            <a:ext cx="18192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4" name="Rectangle 10"/>
          <p:cNvSpPr>
            <a:spLocks noChangeArrowheads="1"/>
          </p:cNvSpPr>
          <p:nvPr/>
        </p:nvSpPr>
        <p:spPr bwMode="auto">
          <a:xfrm>
            <a:off x="2133600" y="2362200"/>
            <a:ext cx="7696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eaLnBrk="1" hangingPunct="1">
              <a:spcBef>
                <a:spcPct val="0"/>
              </a:spcBef>
              <a:buClrTx/>
              <a:buFontTx/>
              <a:buNone/>
            </a:pPr>
            <a:endParaRPr lang="en-US" altLang="en-US" sz="4400" dirty="0">
              <a:solidFill>
                <a:srgbClr val="2D2D8A"/>
              </a:solidFill>
              <a:latin typeface="Arial" panose="020B0604020202020204" pitchFamily="34" charset="0"/>
              <a:cs typeface="Arial" panose="020B0604020202020204" pitchFamily="34" charset="0"/>
            </a:endParaRPr>
          </a:p>
        </p:txBody>
      </p:sp>
      <p:sp>
        <p:nvSpPr>
          <p:cNvPr id="70666" name="Rectangle 2"/>
          <p:cNvSpPr txBox="1">
            <a:spLocks noChangeArrowheads="1"/>
          </p:cNvSpPr>
          <p:nvPr/>
        </p:nvSpPr>
        <p:spPr bwMode="auto">
          <a:xfrm>
            <a:off x="1524000" y="6629400"/>
            <a:ext cx="9144000" cy="228600"/>
          </a:xfrm>
          <a:prstGeom prst="rect">
            <a:avLst/>
          </a:prstGeom>
          <a:solidFill>
            <a:srgbClr val="7A1A5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br>
              <a:rPr lang="en-US" altLang="en-US" sz="4800" dirty="0">
                <a:solidFill>
                  <a:srgbClr val="FFF5B5"/>
                </a:solidFill>
                <a:latin typeface="Tahoma" pitchFamily="34" charset="0"/>
              </a:rPr>
            </a:br>
            <a:endParaRPr lang="en-US" altLang="en-US" sz="4800" dirty="0">
              <a:solidFill>
                <a:srgbClr val="FFF5B5"/>
              </a:solidFill>
              <a:latin typeface="Tahoma" pitchFamily="34" charset="0"/>
            </a:endParaRPr>
          </a:p>
        </p:txBody>
      </p:sp>
      <p:sp>
        <p:nvSpPr>
          <p:cNvPr id="2" name="Content Placeholder 1"/>
          <p:cNvSpPr>
            <a:spLocks noGrp="1"/>
          </p:cNvSpPr>
          <p:nvPr>
            <p:ph sz="quarter" idx="11"/>
          </p:nvPr>
        </p:nvSpPr>
        <p:spPr>
          <a:xfrm>
            <a:off x="1358900" y="2700338"/>
            <a:ext cx="9956800" cy="1258888"/>
          </a:xfrm>
        </p:spPr>
        <p:txBody>
          <a:bodyPr/>
          <a:lstStyle/>
          <a:p>
            <a:r>
              <a:rPr lang="en-US" dirty="0"/>
              <a:t>NSSE 2017 Administration at Gallaudet University</a:t>
            </a:r>
          </a:p>
        </p:txBody>
      </p:sp>
      <p:sp>
        <p:nvSpPr>
          <p:cNvPr id="3" name="Slide Number Placeholder 2"/>
          <p:cNvSpPr>
            <a:spLocks noGrp="1"/>
          </p:cNvSpPr>
          <p:nvPr>
            <p:ph type="sldNum" sz="quarter" idx="10"/>
          </p:nvPr>
        </p:nvSpPr>
        <p:spPr/>
        <p:txBody>
          <a:bodyPr/>
          <a:lstStyle/>
          <a:p>
            <a:pPr>
              <a:defRPr/>
            </a:pPr>
            <a:fld id="{8D912197-4C6E-4C8E-9819-198A4995AF64}" type="slidenum">
              <a:rPr lang="en-US" smtClean="0"/>
              <a:pPr>
                <a:defRPr/>
              </a:pPr>
              <a:t>24</a:t>
            </a:fld>
            <a:endParaRPr lang="en-US" dirty="0"/>
          </a:p>
        </p:txBody>
      </p:sp>
    </p:spTree>
    <p:extLst>
      <p:ext uri="{BB962C8B-B14F-4D97-AF65-F5344CB8AC3E}">
        <p14:creationId xmlns:p14="http://schemas.microsoft.com/office/powerpoint/2010/main" val="2000991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b="1" dirty="0"/>
              <a:t>GU NSSE 2017 Survey </a:t>
            </a:r>
            <a:br>
              <a:rPr lang="en-US" altLang="en-US" b="1" dirty="0"/>
            </a:br>
            <a:r>
              <a:rPr lang="en-US" altLang="en-US" b="1" dirty="0"/>
              <a:t>Population and Respondents</a:t>
            </a:r>
          </a:p>
        </p:txBody>
      </p:sp>
      <p:sp>
        <p:nvSpPr>
          <p:cNvPr id="73731" name="Rectangle 3"/>
          <p:cNvSpPr>
            <a:spLocks noGrp="1" noChangeArrowheads="1"/>
          </p:cNvSpPr>
          <p:nvPr>
            <p:ph type="body" idx="1"/>
          </p:nvPr>
        </p:nvSpPr>
        <p:spPr>
          <a:xfrm>
            <a:off x="1006983" y="1900026"/>
            <a:ext cx="5584825" cy="4246985"/>
          </a:xfrm>
        </p:spPr>
        <p:txBody>
          <a:bodyPr>
            <a:normAutofit lnSpcReduction="10000"/>
          </a:bodyPr>
          <a:lstStyle/>
          <a:p>
            <a:pPr marL="342900" indent="-342900">
              <a:spcAft>
                <a:spcPts val="1200"/>
              </a:spcAft>
              <a:buClr>
                <a:srgbClr val="7A1A57"/>
              </a:buClr>
              <a:buFont typeface="Wingdings" panose="05000000000000000000" pitchFamily="2" charset="2"/>
              <a:buChar char="Ø"/>
            </a:pPr>
            <a:r>
              <a:rPr lang="en-US" altLang="en-US" dirty="0"/>
              <a:t>GU administers NSSE tri-annually</a:t>
            </a:r>
          </a:p>
          <a:p>
            <a:pPr marL="800100" lvl="1" indent="-342900">
              <a:spcAft>
                <a:spcPts val="1200"/>
              </a:spcAft>
              <a:buClr>
                <a:srgbClr val="7A1A57"/>
              </a:buClr>
              <a:buFont typeface="Wingdings" panose="05000000000000000000" pitchFamily="2" charset="2"/>
              <a:buChar char="Ø"/>
            </a:pPr>
            <a:r>
              <a:rPr lang="en-US" altLang="en-US" sz="2800" dirty="0"/>
              <a:t>Student Satisfaction Inventory for non-NSSE years</a:t>
            </a:r>
          </a:p>
          <a:p>
            <a:pPr marL="342900" indent="-342900">
              <a:spcAft>
                <a:spcPts val="1200"/>
              </a:spcAft>
              <a:buClr>
                <a:srgbClr val="7A1A57"/>
              </a:buClr>
              <a:buFont typeface="Wingdings" panose="05000000000000000000" pitchFamily="2" charset="2"/>
              <a:buChar char="Ø"/>
            </a:pPr>
            <a:r>
              <a:rPr lang="en-US" altLang="en-US" dirty="0"/>
              <a:t>Gallaudet administered first year students (freshmen) and seniors in 2008, 2010, 2012, 2014, and 2017</a:t>
            </a:r>
          </a:p>
          <a:p>
            <a:pPr marL="342900" indent="-342900">
              <a:spcAft>
                <a:spcPts val="1200"/>
              </a:spcAft>
              <a:buClr>
                <a:srgbClr val="7A1A57"/>
              </a:buClr>
              <a:buFont typeface="Wingdings" panose="05000000000000000000" pitchFamily="2" charset="2"/>
              <a:buChar char="Ø"/>
            </a:pPr>
            <a:r>
              <a:rPr lang="en-US" altLang="en-US" dirty="0"/>
              <a:t>451 Gallaudet students were invited to participate, with </a:t>
            </a:r>
            <a:r>
              <a:rPr lang="en-US" altLang="en-US" b="1" dirty="0"/>
              <a:t>256 </a:t>
            </a:r>
            <a:r>
              <a:rPr lang="en-US" altLang="en-US" dirty="0"/>
              <a:t>responding</a:t>
            </a:r>
          </a:p>
          <a:p>
            <a:pPr marL="342900" indent="-342900">
              <a:spcAft>
                <a:spcPts val="1200"/>
              </a:spcAft>
              <a:buClr>
                <a:srgbClr val="7A1A57"/>
              </a:buClr>
              <a:buFont typeface="Wingdings" panose="05000000000000000000" pitchFamily="2" charset="2"/>
              <a:buChar char="Ø"/>
            </a:pPr>
            <a:endParaRPr lang="en-US" altLang="en-US" dirty="0"/>
          </a:p>
          <a:p>
            <a:pPr marL="342900" indent="-342900">
              <a:buClr>
                <a:srgbClr val="7A1A57"/>
              </a:buClr>
              <a:buFont typeface="Wingdings" panose="05000000000000000000" pitchFamily="2" charset="2"/>
              <a:buChar char="Ø"/>
            </a:pPr>
            <a:endParaRPr lang="en-US" altLang="en-US" dirty="0"/>
          </a:p>
        </p:txBody>
      </p:sp>
      <p:pic>
        <p:nvPicPr>
          <p:cNvPr id="73732" name="Picture 5" descr="\\soenetapp1\Groups\CPR\NSSE\Web_site_redesign2009\Photos_New_Web_Site2010\Photographs\BCSSE IMAGES IR\UniversityofNorthDakota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7" t="1909" r="2884" b="2187"/>
          <a:stretch/>
        </p:blipFill>
        <p:spPr bwMode="auto">
          <a:xfrm>
            <a:off x="8243098" y="2108994"/>
            <a:ext cx="2533650" cy="38290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D758311-12B7-E249-94B9-B1A30BD9B35E}" type="slidenum">
              <a:rPr lang="en-US" smtClean="0"/>
              <a:t>25</a:t>
            </a:fld>
            <a:endParaRPr lang="en-US"/>
          </a:p>
        </p:txBody>
      </p:sp>
    </p:spTree>
    <p:extLst>
      <p:ext uri="{BB962C8B-B14F-4D97-AF65-F5344CB8AC3E}">
        <p14:creationId xmlns:p14="http://schemas.microsoft.com/office/powerpoint/2010/main" val="552830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77240" y="282575"/>
            <a:ext cx="9525000" cy="1143000"/>
          </a:xfrm>
        </p:spPr>
        <p:txBody>
          <a:bodyPr>
            <a:normAutofit/>
          </a:bodyPr>
          <a:lstStyle/>
          <a:p>
            <a:r>
              <a:rPr lang="en-US" altLang="en-US" b="1" dirty="0"/>
              <a:t>Response Rates</a:t>
            </a:r>
          </a:p>
        </p:txBody>
      </p:sp>
      <p:sp>
        <p:nvSpPr>
          <p:cNvPr id="74755" name="Rectangle 3"/>
          <p:cNvSpPr>
            <a:spLocks noGrp="1" noChangeArrowheads="1"/>
          </p:cNvSpPr>
          <p:nvPr>
            <p:ph type="body" idx="1"/>
          </p:nvPr>
        </p:nvSpPr>
        <p:spPr>
          <a:xfrm>
            <a:off x="689991" y="1425575"/>
            <a:ext cx="9890760" cy="3492500"/>
          </a:xfrm>
        </p:spPr>
        <p:txBody>
          <a:bodyPr>
            <a:normAutofit/>
          </a:bodyPr>
          <a:lstStyle/>
          <a:p>
            <a:pPr marL="0" indent="0">
              <a:buNone/>
            </a:pPr>
            <a:r>
              <a:rPr lang="en-US" altLang="en-US" sz="4000" dirty="0"/>
              <a:t>	Gallaudet University’s response rate =</a:t>
            </a:r>
            <a:r>
              <a:rPr lang="en-US" altLang="en-US" sz="4000" b="1" dirty="0"/>
              <a:t> 57</a:t>
            </a:r>
            <a:r>
              <a:rPr lang="en-US" altLang="en-US" sz="4000" dirty="0"/>
              <a:t>%</a:t>
            </a:r>
          </a:p>
          <a:p>
            <a:pPr marL="0" indent="0">
              <a:buNone/>
            </a:pPr>
            <a:r>
              <a:rPr lang="en-US" altLang="en-US" sz="4000" dirty="0"/>
              <a:t>	All NSSE 2017 Institutions = 30%</a:t>
            </a:r>
          </a:p>
        </p:txBody>
      </p:sp>
      <p:graphicFrame>
        <p:nvGraphicFramePr>
          <p:cNvPr id="2" name="Table 1"/>
          <p:cNvGraphicFramePr>
            <a:graphicFrameLocks noGrp="1"/>
          </p:cNvGraphicFramePr>
          <p:nvPr>
            <p:extLst/>
          </p:nvPr>
        </p:nvGraphicFramePr>
        <p:xfrm>
          <a:off x="5254428" y="3208782"/>
          <a:ext cx="5867400" cy="2489200"/>
        </p:xfrm>
        <a:graphic>
          <a:graphicData uri="http://schemas.openxmlformats.org/drawingml/2006/table">
            <a:tbl>
              <a:tblPr firstRow="1" bandRow="1">
                <a:tableStyleId>{5C22544A-7EE6-4342-B048-85BDC9FD1C3A}</a:tableStyleId>
              </a:tblPr>
              <a:tblGrid>
                <a:gridCol w="2161673">
                  <a:extLst>
                    <a:ext uri="{9D8B030D-6E8A-4147-A177-3AD203B41FA5}">
                      <a16:colId xmlns:a16="http://schemas.microsoft.com/office/drawing/2014/main" val="20000"/>
                    </a:ext>
                  </a:extLst>
                </a:gridCol>
                <a:gridCol w="1671695">
                  <a:extLst>
                    <a:ext uri="{9D8B030D-6E8A-4147-A177-3AD203B41FA5}">
                      <a16:colId xmlns:a16="http://schemas.microsoft.com/office/drawing/2014/main" val="20001"/>
                    </a:ext>
                  </a:extLst>
                </a:gridCol>
                <a:gridCol w="2034032">
                  <a:extLst>
                    <a:ext uri="{9D8B030D-6E8A-4147-A177-3AD203B41FA5}">
                      <a16:colId xmlns:a16="http://schemas.microsoft.com/office/drawing/2014/main" val="20002"/>
                    </a:ext>
                  </a:extLst>
                </a:gridCol>
              </a:tblGrid>
              <a:tr h="370840">
                <a:tc>
                  <a:txBody>
                    <a:bodyPr/>
                    <a:lstStyle/>
                    <a:p>
                      <a:r>
                        <a:rPr lang="en-US" dirty="0">
                          <a:solidFill>
                            <a:srgbClr val="002D62"/>
                          </a:solidFill>
                          <a:latin typeface="Arial" panose="020B0604020202020204" pitchFamily="34" charset="0"/>
                          <a:cs typeface="Arial" panose="020B0604020202020204" pitchFamily="34" charset="0"/>
                        </a:rPr>
                        <a:t>Undergraduate Enrollment</a:t>
                      </a:r>
                    </a:p>
                  </a:txBody>
                  <a:tcPr>
                    <a:solidFill>
                      <a:srgbClr val="417FDD">
                        <a:alpha val="20000"/>
                      </a:srgbClr>
                    </a:solidFill>
                  </a:tcPr>
                </a:tc>
                <a:tc>
                  <a:txBody>
                    <a:bodyPr/>
                    <a:lstStyle/>
                    <a:p>
                      <a:pPr algn="ctr"/>
                      <a:r>
                        <a:rPr lang="en-US" dirty="0">
                          <a:solidFill>
                            <a:srgbClr val="002D62"/>
                          </a:solidFill>
                          <a:latin typeface="Arial" panose="020B0604020202020204" pitchFamily="34" charset="0"/>
                          <a:cs typeface="Arial" panose="020B0604020202020204" pitchFamily="34" charset="0"/>
                        </a:rPr>
                        <a:t>Number of Institutions</a:t>
                      </a:r>
                    </a:p>
                  </a:txBody>
                  <a:tcPr>
                    <a:solidFill>
                      <a:srgbClr val="417FDD">
                        <a:alpha val="20000"/>
                      </a:srgbClr>
                    </a:solidFill>
                  </a:tcPr>
                </a:tc>
                <a:tc>
                  <a:txBody>
                    <a:bodyPr/>
                    <a:lstStyle/>
                    <a:p>
                      <a:pPr algn="ctr"/>
                      <a:r>
                        <a:rPr lang="en-US" dirty="0">
                          <a:solidFill>
                            <a:srgbClr val="002D62"/>
                          </a:solidFill>
                          <a:latin typeface="Arial" panose="020B0604020202020204" pitchFamily="34" charset="0"/>
                          <a:cs typeface="Arial" panose="020B0604020202020204" pitchFamily="34" charset="0"/>
                        </a:rPr>
                        <a:t>Avg.</a:t>
                      </a:r>
                      <a:r>
                        <a:rPr lang="en-US" baseline="0" dirty="0">
                          <a:solidFill>
                            <a:srgbClr val="002D62"/>
                          </a:solidFill>
                          <a:latin typeface="Arial" panose="020B0604020202020204" pitchFamily="34" charset="0"/>
                          <a:cs typeface="Arial" panose="020B0604020202020204" pitchFamily="34" charset="0"/>
                        </a:rPr>
                        <a:t> </a:t>
                      </a:r>
                      <a:r>
                        <a:rPr lang="en-US" dirty="0">
                          <a:solidFill>
                            <a:srgbClr val="002D62"/>
                          </a:solidFill>
                          <a:latin typeface="Arial" panose="020B0604020202020204" pitchFamily="34" charset="0"/>
                          <a:cs typeface="Arial" panose="020B0604020202020204" pitchFamily="34" charset="0"/>
                        </a:rPr>
                        <a:t>Institutional Response Rate</a:t>
                      </a:r>
                    </a:p>
                  </a:txBody>
                  <a:tcPr>
                    <a:solidFill>
                      <a:srgbClr val="417FDD">
                        <a:alpha val="20000"/>
                      </a:srgbClr>
                    </a:solidFill>
                  </a:tcPr>
                </a:tc>
                <a:extLst>
                  <a:ext uri="{0D108BD9-81ED-4DB2-BD59-A6C34878D82A}">
                    <a16:rowId xmlns:a16="http://schemas.microsoft.com/office/drawing/2014/main" val="10000"/>
                  </a:ext>
                </a:extLst>
              </a:tr>
              <a:tr h="370840">
                <a:tc>
                  <a:txBody>
                    <a:bodyPr/>
                    <a:lstStyle/>
                    <a:p>
                      <a:r>
                        <a:rPr lang="en-US" dirty="0">
                          <a:solidFill>
                            <a:srgbClr val="002D62"/>
                          </a:solidFill>
                          <a:latin typeface="Arial" panose="020B0604020202020204" pitchFamily="34" charset="0"/>
                          <a:cs typeface="Arial" panose="020B0604020202020204" pitchFamily="34" charset="0"/>
                        </a:rPr>
                        <a:t>2,500 or fewer</a:t>
                      </a:r>
                    </a:p>
                  </a:txBody>
                  <a:tcPr/>
                </a:tc>
                <a:tc>
                  <a:txBody>
                    <a:bodyPr/>
                    <a:lstStyle/>
                    <a:p>
                      <a:pPr algn="r"/>
                      <a:r>
                        <a:rPr lang="en-US" dirty="0">
                          <a:solidFill>
                            <a:srgbClr val="002D62"/>
                          </a:solidFill>
                          <a:latin typeface="Arial" panose="020B0604020202020204" pitchFamily="34" charset="0"/>
                          <a:cs typeface="Arial" panose="020B0604020202020204" pitchFamily="34" charset="0"/>
                        </a:rPr>
                        <a:t>302</a:t>
                      </a:r>
                    </a:p>
                  </a:txBody>
                  <a:tcPr marR="640080"/>
                </a:tc>
                <a:tc>
                  <a:txBody>
                    <a:bodyPr/>
                    <a:lstStyle/>
                    <a:p>
                      <a:pPr algn="r"/>
                      <a:r>
                        <a:rPr lang="en-US" dirty="0">
                          <a:solidFill>
                            <a:srgbClr val="002D62"/>
                          </a:solidFill>
                          <a:latin typeface="Arial" panose="020B0604020202020204" pitchFamily="34" charset="0"/>
                          <a:cs typeface="Arial" panose="020B0604020202020204" pitchFamily="34" charset="0"/>
                        </a:rPr>
                        <a:t>36%</a:t>
                      </a:r>
                    </a:p>
                  </a:txBody>
                  <a:tcPr marR="731520"/>
                </a:tc>
                <a:extLst>
                  <a:ext uri="{0D108BD9-81ED-4DB2-BD59-A6C34878D82A}">
                    <a16:rowId xmlns:a16="http://schemas.microsoft.com/office/drawing/2014/main" val="10001"/>
                  </a:ext>
                </a:extLst>
              </a:tr>
              <a:tr h="370840">
                <a:tc>
                  <a:txBody>
                    <a:bodyPr/>
                    <a:lstStyle/>
                    <a:p>
                      <a:r>
                        <a:rPr lang="en-US" dirty="0">
                          <a:solidFill>
                            <a:srgbClr val="002D62"/>
                          </a:solidFill>
                          <a:latin typeface="Arial" panose="020B0604020202020204" pitchFamily="34" charset="0"/>
                          <a:cs typeface="Arial" panose="020B0604020202020204" pitchFamily="34" charset="0"/>
                        </a:rPr>
                        <a:t>2,501 to 4,999</a:t>
                      </a:r>
                    </a:p>
                  </a:txBody>
                  <a:tcPr/>
                </a:tc>
                <a:tc>
                  <a:txBody>
                    <a:bodyPr/>
                    <a:lstStyle/>
                    <a:p>
                      <a:pPr algn="r"/>
                      <a:r>
                        <a:rPr lang="en-US" dirty="0">
                          <a:solidFill>
                            <a:srgbClr val="002D62"/>
                          </a:solidFill>
                          <a:latin typeface="Arial" panose="020B0604020202020204" pitchFamily="34" charset="0"/>
                          <a:cs typeface="Arial" panose="020B0604020202020204" pitchFamily="34" charset="0"/>
                        </a:rPr>
                        <a:t>124</a:t>
                      </a:r>
                    </a:p>
                  </a:txBody>
                  <a:tcPr marR="640080"/>
                </a:tc>
                <a:tc>
                  <a:txBody>
                    <a:bodyPr/>
                    <a:lstStyle/>
                    <a:p>
                      <a:pPr algn="r"/>
                      <a:r>
                        <a:rPr lang="en-US" dirty="0">
                          <a:solidFill>
                            <a:srgbClr val="002D62"/>
                          </a:solidFill>
                          <a:latin typeface="Arial" panose="020B0604020202020204" pitchFamily="34" charset="0"/>
                          <a:cs typeface="Arial" panose="020B0604020202020204" pitchFamily="34" charset="0"/>
                        </a:rPr>
                        <a:t>29%</a:t>
                      </a:r>
                    </a:p>
                  </a:txBody>
                  <a:tcPr marR="731520"/>
                </a:tc>
                <a:extLst>
                  <a:ext uri="{0D108BD9-81ED-4DB2-BD59-A6C34878D82A}">
                    <a16:rowId xmlns:a16="http://schemas.microsoft.com/office/drawing/2014/main" val="10002"/>
                  </a:ext>
                </a:extLst>
              </a:tr>
              <a:tr h="370840">
                <a:tc>
                  <a:txBody>
                    <a:bodyPr/>
                    <a:lstStyle/>
                    <a:p>
                      <a:r>
                        <a:rPr lang="en-US" dirty="0">
                          <a:solidFill>
                            <a:srgbClr val="002D62"/>
                          </a:solidFill>
                          <a:latin typeface="Arial" panose="020B0604020202020204" pitchFamily="34" charset="0"/>
                          <a:cs typeface="Arial" panose="020B0604020202020204" pitchFamily="34" charset="0"/>
                        </a:rPr>
                        <a:t>5,000</a:t>
                      </a:r>
                      <a:r>
                        <a:rPr lang="en-US" baseline="0" dirty="0">
                          <a:solidFill>
                            <a:srgbClr val="002D62"/>
                          </a:solidFill>
                          <a:latin typeface="Arial" panose="020B0604020202020204" pitchFamily="34" charset="0"/>
                          <a:cs typeface="Arial" panose="020B0604020202020204" pitchFamily="34" charset="0"/>
                        </a:rPr>
                        <a:t> to 9,999</a:t>
                      </a:r>
                      <a:endParaRPr lang="en-US" dirty="0">
                        <a:solidFill>
                          <a:srgbClr val="002D62"/>
                        </a:solidFill>
                        <a:latin typeface="Arial" panose="020B0604020202020204" pitchFamily="34" charset="0"/>
                        <a:cs typeface="Arial" panose="020B0604020202020204" pitchFamily="34" charset="0"/>
                      </a:endParaRPr>
                    </a:p>
                  </a:txBody>
                  <a:tcPr/>
                </a:tc>
                <a:tc>
                  <a:txBody>
                    <a:bodyPr/>
                    <a:lstStyle/>
                    <a:p>
                      <a:pPr algn="r"/>
                      <a:r>
                        <a:rPr lang="en-US" dirty="0">
                          <a:solidFill>
                            <a:srgbClr val="002D62"/>
                          </a:solidFill>
                          <a:latin typeface="Arial" panose="020B0604020202020204" pitchFamily="34" charset="0"/>
                          <a:cs typeface="Arial" panose="020B0604020202020204" pitchFamily="34" charset="0"/>
                        </a:rPr>
                        <a:t>114</a:t>
                      </a:r>
                    </a:p>
                  </a:txBody>
                  <a:tcPr marR="640080"/>
                </a:tc>
                <a:tc>
                  <a:txBody>
                    <a:bodyPr/>
                    <a:lstStyle/>
                    <a:p>
                      <a:pPr algn="r"/>
                      <a:r>
                        <a:rPr lang="en-US" dirty="0">
                          <a:solidFill>
                            <a:srgbClr val="002D62"/>
                          </a:solidFill>
                          <a:latin typeface="Arial" panose="020B0604020202020204" pitchFamily="34" charset="0"/>
                          <a:cs typeface="Arial" panose="020B0604020202020204" pitchFamily="34" charset="0"/>
                        </a:rPr>
                        <a:t>23%</a:t>
                      </a:r>
                    </a:p>
                  </a:txBody>
                  <a:tcPr marR="731520"/>
                </a:tc>
                <a:extLst>
                  <a:ext uri="{0D108BD9-81ED-4DB2-BD59-A6C34878D82A}">
                    <a16:rowId xmlns:a16="http://schemas.microsoft.com/office/drawing/2014/main" val="10003"/>
                  </a:ext>
                </a:extLst>
              </a:tr>
              <a:tr h="370840">
                <a:tc>
                  <a:txBody>
                    <a:bodyPr/>
                    <a:lstStyle/>
                    <a:p>
                      <a:r>
                        <a:rPr lang="en-US" dirty="0">
                          <a:solidFill>
                            <a:srgbClr val="002D62"/>
                          </a:solidFill>
                          <a:latin typeface="Arial" panose="020B0604020202020204" pitchFamily="34" charset="0"/>
                          <a:cs typeface="Arial" panose="020B0604020202020204" pitchFamily="34" charset="0"/>
                        </a:rPr>
                        <a:t>10,000 or more</a:t>
                      </a:r>
                    </a:p>
                  </a:txBody>
                  <a:tcPr/>
                </a:tc>
                <a:tc>
                  <a:txBody>
                    <a:bodyPr/>
                    <a:lstStyle/>
                    <a:p>
                      <a:pPr algn="r"/>
                      <a:r>
                        <a:rPr lang="en-US" dirty="0">
                          <a:solidFill>
                            <a:srgbClr val="002D62"/>
                          </a:solidFill>
                          <a:latin typeface="Arial" panose="020B0604020202020204" pitchFamily="34" charset="0"/>
                          <a:cs typeface="Arial" panose="020B0604020202020204" pitchFamily="34" charset="0"/>
                        </a:rPr>
                        <a:t>96</a:t>
                      </a:r>
                    </a:p>
                  </a:txBody>
                  <a:tcPr marR="640080"/>
                </a:tc>
                <a:tc>
                  <a:txBody>
                    <a:bodyPr/>
                    <a:lstStyle/>
                    <a:p>
                      <a:pPr algn="r"/>
                      <a:r>
                        <a:rPr lang="en-US" dirty="0">
                          <a:solidFill>
                            <a:srgbClr val="002D62"/>
                          </a:solidFill>
                          <a:latin typeface="Arial" panose="020B0604020202020204" pitchFamily="34" charset="0"/>
                          <a:cs typeface="Arial" panose="020B0604020202020204" pitchFamily="34" charset="0"/>
                        </a:rPr>
                        <a:t>22%</a:t>
                      </a:r>
                    </a:p>
                  </a:txBody>
                  <a:tcPr marR="731520"/>
                </a:tc>
                <a:extLst>
                  <a:ext uri="{0D108BD9-81ED-4DB2-BD59-A6C34878D82A}">
                    <a16:rowId xmlns:a16="http://schemas.microsoft.com/office/drawing/2014/main" val="10004"/>
                  </a:ext>
                </a:extLst>
              </a:tr>
              <a:tr h="275449">
                <a:tc>
                  <a:txBody>
                    <a:bodyPr/>
                    <a:lstStyle/>
                    <a:p>
                      <a:r>
                        <a:rPr lang="en-US" dirty="0">
                          <a:solidFill>
                            <a:srgbClr val="002D62"/>
                          </a:solidFill>
                          <a:latin typeface="Arial" panose="020B0604020202020204" pitchFamily="34" charset="0"/>
                          <a:cs typeface="Arial" panose="020B0604020202020204" pitchFamily="34" charset="0"/>
                        </a:rPr>
                        <a:t>All institutions</a:t>
                      </a:r>
                    </a:p>
                  </a:txBody>
                  <a:tcPr>
                    <a:lnB w="12700" cap="flat" cmpd="sng" algn="ctr">
                      <a:solidFill>
                        <a:srgbClr val="417FDD">
                          <a:alpha val="20000"/>
                        </a:srgbClr>
                      </a:solidFill>
                      <a:prstDash val="solid"/>
                      <a:round/>
                      <a:headEnd type="none" w="med" len="med"/>
                      <a:tailEnd type="none" w="med" len="med"/>
                    </a:lnB>
                  </a:tcPr>
                </a:tc>
                <a:tc>
                  <a:txBody>
                    <a:bodyPr/>
                    <a:lstStyle/>
                    <a:p>
                      <a:pPr algn="r"/>
                      <a:r>
                        <a:rPr lang="en-US" dirty="0">
                          <a:solidFill>
                            <a:srgbClr val="002D62"/>
                          </a:solidFill>
                          <a:latin typeface="Arial" panose="020B0604020202020204" pitchFamily="34" charset="0"/>
                          <a:cs typeface="Arial" panose="020B0604020202020204" pitchFamily="34" charset="0"/>
                        </a:rPr>
                        <a:t>636</a:t>
                      </a:r>
                    </a:p>
                  </a:txBody>
                  <a:tcPr marR="640080">
                    <a:lnB w="12700" cap="flat" cmpd="sng" algn="ctr">
                      <a:solidFill>
                        <a:srgbClr val="417FDD">
                          <a:alpha val="20000"/>
                        </a:srgbClr>
                      </a:solidFill>
                      <a:prstDash val="solid"/>
                      <a:round/>
                      <a:headEnd type="none" w="med" len="med"/>
                      <a:tailEnd type="none" w="med" len="med"/>
                    </a:lnB>
                  </a:tcPr>
                </a:tc>
                <a:tc>
                  <a:txBody>
                    <a:bodyPr/>
                    <a:lstStyle/>
                    <a:p>
                      <a:pPr algn="r"/>
                      <a:r>
                        <a:rPr lang="en-US" dirty="0">
                          <a:solidFill>
                            <a:srgbClr val="002D62"/>
                          </a:solidFill>
                          <a:latin typeface="Arial" panose="020B0604020202020204" pitchFamily="34" charset="0"/>
                          <a:cs typeface="Arial" panose="020B0604020202020204" pitchFamily="34" charset="0"/>
                        </a:rPr>
                        <a:t>30%</a:t>
                      </a:r>
                    </a:p>
                  </a:txBody>
                  <a:tcPr marR="731520">
                    <a:lnB w="12700" cap="flat" cmpd="sng" algn="ctr">
                      <a:solidFill>
                        <a:srgbClr val="417FDD">
                          <a:alpha val="20000"/>
                        </a:srgb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CD758311-12B7-E249-94B9-B1A30BD9B35E}" type="slidenum">
              <a:rPr lang="en-US" smtClean="0"/>
              <a:t>26</a:t>
            </a:fld>
            <a:endParaRPr lang="en-US"/>
          </a:p>
        </p:txBody>
      </p:sp>
      <p:sp>
        <p:nvSpPr>
          <p:cNvPr id="4" name="TextBox 3">
            <a:extLst>
              <a:ext uri="{FF2B5EF4-FFF2-40B4-BE49-F238E27FC236}">
                <a16:creationId xmlns:a16="http://schemas.microsoft.com/office/drawing/2014/main" id="{52401FD4-A71F-354E-9B04-AE8514A6C051}"/>
              </a:ext>
            </a:extLst>
          </p:cNvPr>
          <p:cNvSpPr txBox="1"/>
          <p:nvPr/>
        </p:nvSpPr>
        <p:spPr>
          <a:xfrm>
            <a:off x="2406359" y="3310707"/>
            <a:ext cx="2648482" cy="2523768"/>
          </a:xfrm>
          <a:prstGeom prst="rect">
            <a:avLst/>
          </a:prstGeom>
          <a:noFill/>
        </p:spPr>
        <p:txBody>
          <a:bodyPr wrap="none" rtlCol="0">
            <a:spAutoFit/>
          </a:bodyPr>
          <a:lstStyle/>
          <a:p>
            <a:pPr algn="r"/>
            <a:r>
              <a:rPr lang="en-US" altLang="en-US" dirty="0">
                <a:solidFill>
                  <a:srgbClr val="7A1A57"/>
                </a:solidFill>
              </a:rPr>
              <a:t>	</a:t>
            </a:r>
            <a:r>
              <a:rPr lang="en-US" altLang="en-US" sz="2800" b="1" dirty="0">
                <a:solidFill>
                  <a:srgbClr val="7A1A57"/>
                </a:solidFill>
              </a:rPr>
              <a:t>NSSE 2017 </a:t>
            </a:r>
            <a:br>
              <a:rPr lang="en-US" altLang="en-US" sz="2800" b="1" dirty="0">
                <a:solidFill>
                  <a:srgbClr val="7A1A57"/>
                </a:solidFill>
              </a:rPr>
            </a:br>
            <a:r>
              <a:rPr lang="en-US" altLang="en-US" sz="2800" b="1" dirty="0">
                <a:solidFill>
                  <a:srgbClr val="7A1A57"/>
                </a:solidFill>
              </a:rPr>
              <a:t>	U.S. Average </a:t>
            </a:r>
            <a:br>
              <a:rPr lang="en-US" altLang="en-US" sz="2800" b="1" dirty="0">
                <a:solidFill>
                  <a:srgbClr val="7A1A57"/>
                </a:solidFill>
              </a:rPr>
            </a:br>
            <a:r>
              <a:rPr lang="en-US" altLang="en-US" sz="2800" b="1" dirty="0">
                <a:solidFill>
                  <a:srgbClr val="7A1A57"/>
                </a:solidFill>
              </a:rPr>
              <a:t>	Institutional </a:t>
            </a:r>
            <a:br>
              <a:rPr lang="en-US" altLang="en-US" sz="2800" b="1" dirty="0">
                <a:solidFill>
                  <a:srgbClr val="7A1A57"/>
                </a:solidFill>
              </a:rPr>
            </a:br>
            <a:r>
              <a:rPr lang="en-US" altLang="en-US" sz="2800" b="1" dirty="0">
                <a:solidFill>
                  <a:srgbClr val="7A1A57"/>
                </a:solidFill>
              </a:rPr>
              <a:t>	Response Rates </a:t>
            </a:r>
            <a:br>
              <a:rPr lang="en-US" altLang="en-US" sz="2800" b="1" dirty="0">
                <a:solidFill>
                  <a:srgbClr val="7A1A57"/>
                </a:solidFill>
              </a:rPr>
            </a:br>
            <a:r>
              <a:rPr lang="en-US" altLang="en-US" sz="2800" b="1" dirty="0">
                <a:solidFill>
                  <a:srgbClr val="7A1A57"/>
                </a:solidFill>
              </a:rPr>
              <a:t>	by Enrollment</a:t>
            </a:r>
          </a:p>
          <a:p>
            <a:endParaRPr lang="en-US" dirty="0"/>
          </a:p>
        </p:txBody>
      </p:sp>
    </p:spTree>
    <p:extLst>
      <p:ext uri="{BB962C8B-B14F-4D97-AF65-F5344CB8AC3E}">
        <p14:creationId xmlns:p14="http://schemas.microsoft.com/office/powerpoint/2010/main" val="3280908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715000"/>
            <a:ext cx="1398588"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5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5715001"/>
            <a:ext cx="1819275"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r="15338"/>
          <a:stretch>
            <a:fillRect/>
          </a:stretch>
        </p:blipFill>
        <p:spPr bwMode="auto">
          <a:xfrm>
            <a:off x="9488488" y="5715001"/>
            <a:ext cx="1179512"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r="28796"/>
          <a:stretch>
            <a:fillRect/>
          </a:stretch>
        </p:blipFill>
        <p:spPr bwMode="auto">
          <a:xfrm>
            <a:off x="4724400" y="5715000"/>
            <a:ext cx="129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4189"/>
          <a:stretch>
            <a:fillRect/>
          </a:stretch>
        </p:blipFill>
        <p:spPr bwMode="auto">
          <a:xfrm>
            <a:off x="6019801" y="5715000"/>
            <a:ext cx="17430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1" y="5715000"/>
            <a:ext cx="18192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4" name="Rectangle 10"/>
          <p:cNvSpPr>
            <a:spLocks noChangeArrowheads="1"/>
          </p:cNvSpPr>
          <p:nvPr/>
        </p:nvSpPr>
        <p:spPr bwMode="auto">
          <a:xfrm>
            <a:off x="2133600" y="2362200"/>
            <a:ext cx="7696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eaLnBrk="1" hangingPunct="1">
              <a:spcBef>
                <a:spcPct val="0"/>
              </a:spcBef>
              <a:buClrTx/>
              <a:buFontTx/>
              <a:buNone/>
            </a:pPr>
            <a:endParaRPr lang="en-US" altLang="en-US" sz="4400" dirty="0">
              <a:solidFill>
                <a:srgbClr val="2D2D8A"/>
              </a:solidFill>
              <a:latin typeface="Arial" panose="020B0604020202020204" pitchFamily="34" charset="0"/>
              <a:cs typeface="Arial" panose="020B0604020202020204" pitchFamily="34" charset="0"/>
            </a:endParaRPr>
          </a:p>
        </p:txBody>
      </p:sp>
      <p:sp>
        <p:nvSpPr>
          <p:cNvPr id="70666" name="Rectangle 2"/>
          <p:cNvSpPr txBox="1">
            <a:spLocks noChangeArrowheads="1"/>
          </p:cNvSpPr>
          <p:nvPr/>
        </p:nvSpPr>
        <p:spPr bwMode="auto">
          <a:xfrm>
            <a:off x="1524000" y="6629400"/>
            <a:ext cx="9144000" cy="228600"/>
          </a:xfrm>
          <a:prstGeom prst="rect">
            <a:avLst/>
          </a:prstGeom>
          <a:solidFill>
            <a:srgbClr val="7A1A5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br>
              <a:rPr lang="en-US" altLang="en-US" sz="4800" dirty="0">
                <a:solidFill>
                  <a:srgbClr val="FFF5B5"/>
                </a:solidFill>
                <a:latin typeface="Tahoma" pitchFamily="34" charset="0"/>
              </a:rPr>
            </a:br>
            <a:endParaRPr lang="en-US" altLang="en-US" sz="4800" dirty="0">
              <a:solidFill>
                <a:srgbClr val="FFF5B5"/>
              </a:solidFill>
              <a:latin typeface="Tahoma" pitchFamily="34" charset="0"/>
            </a:endParaRPr>
          </a:p>
        </p:txBody>
      </p:sp>
      <p:sp>
        <p:nvSpPr>
          <p:cNvPr id="2" name="Content Placeholder 1"/>
          <p:cNvSpPr>
            <a:spLocks noGrp="1"/>
          </p:cNvSpPr>
          <p:nvPr>
            <p:ph sz="quarter" idx="11"/>
          </p:nvPr>
        </p:nvSpPr>
        <p:spPr/>
        <p:txBody>
          <a:bodyPr/>
          <a:lstStyle/>
          <a:p>
            <a:r>
              <a:rPr lang="en-US" dirty="0"/>
              <a:t>Selected NSSE Results for </a:t>
            </a:r>
          </a:p>
          <a:p>
            <a:r>
              <a:rPr lang="en-US" dirty="0"/>
              <a:t>Gallaudet University</a:t>
            </a:r>
          </a:p>
        </p:txBody>
      </p:sp>
      <p:sp>
        <p:nvSpPr>
          <p:cNvPr id="3" name="Slide Number Placeholder 2"/>
          <p:cNvSpPr>
            <a:spLocks noGrp="1"/>
          </p:cNvSpPr>
          <p:nvPr>
            <p:ph type="sldNum" sz="quarter" idx="10"/>
          </p:nvPr>
        </p:nvSpPr>
        <p:spPr/>
        <p:txBody>
          <a:bodyPr/>
          <a:lstStyle/>
          <a:p>
            <a:pPr>
              <a:defRPr/>
            </a:pPr>
            <a:fld id="{8D912197-4C6E-4C8E-9819-198A4995AF64}" type="slidenum">
              <a:rPr lang="en-US" smtClean="0"/>
              <a:pPr>
                <a:defRPr/>
              </a:pPr>
              <a:t>27</a:t>
            </a:fld>
            <a:endParaRPr lang="en-US" dirty="0"/>
          </a:p>
        </p:txBody>
      </p:sp>
    </p:spTree>
    <p:extLst>
      <p:ext uri="{BB962C8B-B14F-4D97-AF65-F5344CB8AC3E}">
        <p14:creationId xmlns:p14="http://schemas.microsoft.com/office/powerpoint/2010/main" val="2198167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to consider when you’re reviewing your NSSE results</a:t>
            </a:r>
            <a:r>
              <a:rPr lang="mr-IN" b="1" dirty="0"/>
              <a:t>…</a:t>
            </a:r>
            <a:r>
              <a:rPr lang="en-US" b="1" dirty="0"/>
              <a:t>.</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sz="3600" dirty="0"/>
              <a:t>What NSSE items are of interest to you and your department?</a:t>
            </a:r>
          </a:p>
          <a:p>
            <a:pPr marL="514350" indent="-514350">
              <a:buFont typeface="+mj-lt"/>
              <a:buAutoNum type="arabicPeriod"/>
            </a:pPr>
            <a:r>
              <a:rPr lang="en-US" sz="3600" dirty="0"/>
              <a:t>Given the Gallaudet mission, what results do you </a:t>
            </a:r>
            <a:r>
              <a:rPr lang="en-US" sz="3600" i="1" dirty="0"/>
              <a:t>want</a:t>
            </a:r>
            <a:r>
              <a:rPr lang="en-US" sz="3600" dirty="0"/>
              <a:t> to see on NSSE?</a:t>
            </a:r>
          </a:p>
          <a:p>
            <a:pPr marL="514350" indent="-514350">
              <a:buFont typeface="+mj-lt"/>
              <a:buAutoNum type="arabicPeriod"/>
            </a:pPr>
            <a:r>
              <a:rPr lang="en-US" sz="3600" dirty="0"/>
              <a:t>Given your observations and understanding of Gallaudet students, what results do you </a:t>
            </a:r>
            <a:r>
              <a:rPr lang="en-US" sz="3600" i="1" dirty="0"/>
              <a:t>expect</a:t>
            </a:r>
            <a:r>
              <a:rPr lang="en-US" sz="3600" dirty="0"/>
              <a:t> to see?</a:t>
            </a:r>
          </a:p>
          <a:p>
            <a:pPr marL="514350" indent="-514350">
              <a:buFont typeface="+mj-lt"/>
              <a:buAutoNum type="arabicPeriod"/>
            </a:pPr>
            <a:r>
              <a:rPr lang="en-US" sz="3600" dirty="0"/>
              <a:t>Do these results resonate with your view of Gallaudet? With other data?</a:t>
            </a:r>
          </a:p>
          <a:p>
            <a:pPr marL="514350" indent="-514350">
              <a:buFont typeface="+mj-lt"/>
              <a:buAutoNum type="arabicPeriod"/>
            </a:pPr>
            <a:r>
              <a:rPr lang="en-US" sz="3600" dirty="0"/>
              <a:t>How well do you do in comparison to peers?</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CD758311-12B7-E249-94B9-B1A30BD9B35E}" type="slidenum">
              <a:rPr lang="en-US" smtClean="0"/>
              <a:t>28</a:t>
            </a:fld>
            <a:endParaRPr lang="en-US"/>
          </a:p>
        </p:txBody>
      </p:sp>
      <p:pic>
        <p:nvPicPr>
          <p:cNvPr id="5" name="Picture 4"/>
          <p:cNvPicPr>
            <a:picLocks noChangeAspect="1"/>
          </p:cNvPicPr>
          <p:nvPr/>
        </p:nvPicPr>
        <p:blipFill>
          <a:blip r:embed="rId2"/>
          <a:stretch>
            <a:fillRect/>
          </a:stretch>
        </p:blipFill>
        <p:spPr>
          <a:xfrm>
            <a:off x="9382538" y="5686499"/>
            <a:ext cx="1791689" cy="625401"/>
          </a:xfrm>
          <a:prstGeom prst="rect">
            <a:avLst/>
          </a:prstGeom>
        </p:spPr>
      </p:pic>
    </p:spTree>
    <p:extLst>
      <p:ext uri="{BB962C8B-B14F-4D97-AF65-F5344CB8AC3E}">
        <p14:creationId xmlns:p14="http://schemas.microsoft.com/office/powerpoint/2010/main" val="3203237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460953"/>
            <a:ext cx="10515600" cy="2378168"/>
          </a:xfrm>
        </p:spPr>
        <p:txBody>
          <a:bodyPr>
            <a:normAutofit/>
          </a:bodyPr>
          <a:lstStyle/>
          <a:p>
            <a:r>
              <a:rPr lang="en-US" b="1" dirty="0"/>
              <a:t>NSSE 2017: Engagement Indicator Results &amp; Comparisons</a:t>
            </a:r>
          </a:p>
        </p:txBody>
      </p:sp>
      <p:sp>
        <p:nvSpPr>
          <p:cNvPr id="4" name="Slide Number Placeholder 3"/>
          <p:cNvSpPr>
            <a:spLocks noGrp="1"/>
          </p:cNvSpPr>
          <p:nvPr>
            <p:ph type="sldNum" sz="quarter" idx="12"/>
          </p:nvPr>
        </p:nvSpPr>
        <p:spPr/>
        <p:txBody>
          <a:bodyPr/>
          <a:lstStyle/>
          <a:p>
            <a:fld id="{CD758311-12B7-E249-94B9-B1A30BD9B35E}" type="slidenum">
              <a:rPr lang="en-US" smtClean="0"/>
              <a:t>29</a:t>
            </a:fld>
            <a:endParaRPr lang="en-US"/>
          </a:p>
        </p:txBody>
      </p:sp>
      <p:grpSp>
        <p:nvGrpSpPr>
          <p:cNvPr id="11" name="Group 10">
            <a:extLst>
              <a:ext uri="{FF2B5EF4-FFF2-40B4-BE49-F238E27FC236}">
                <a16:creationId xmlns:a16="http://schemas.microsoft.com/office/drawing/2014/main" id="{FCBA4E77-B772-DB42-A0C3-225535BF68E8}"/>
              </a:ext>
            </a:extLst>
          </p:cNvPr>
          <p:cNvGrpSpPr/>
          <p:nvPr/>
        </p:nvGrpSpPr>
        <p:grpSpPr>
          <a:xfrm>
            <a:off x="759514" y="4879228"/>
            <a:ext cx="10660272" cy="763103"/>
            <a:chOff x="1021976" y="4879228"/>
            <a:chExt cx="9276954" cy="763103"/>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976" y="4879228"/>
              <a:ext cx="1556236" cy="76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3577" y="4879230"/>
              <a:ext cx="2024342" cy="76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r="15338"/>
            <a:stretch>
              <a:fillRect/>
            </a:stretch>
          </p:blipFill>
          <p:spPr bwMode="auto">
            <a:xfrm>
              <a:off x="8986464" y="4879230"/>
              <a:ext cx="1312466" cy="759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r="28796"/>
            <a:stretch>
              <a:fillRect/>
            </a:stretch>
          </p:blipFill>
          <p:spPr bwMode="auto">
            <a:xfrm>
              <a:off x="4222375" y="4879228"/>
              <a:ext cx="1441417" cy="76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4189"/>
            <a:stretch>
              <a:fillRect/>
            </a:stretch>
          </p:blipFill>
          <p:spPr bwMode="auto">
            <a:xfrm>
              <a:off x="5517777" y="4879228"/>
              <a:ext cx="1939553" cy="76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94177" y="4879228"/>
              <a:ext cx="2024343" cy="76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37445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Foundational Assertion</a:t>
            </a:r>
          </a:p>
        </p:txBody>
      </p:sp>
      <p:sp>
        <p:nvSpPr>
          <p:cNvPr id="3" name="Content Placeholder 2"/>
          <p:cNvSpPr>
            <a:spLocks noGrp="1"/>
          </p:cNvSpPr>
          <p:nvPr>
            <p:ph idx="1"/>
          </p:nvPr>
        </p:nvSpPr>
        <p:spPr>
          <a:xfrm>
            <a:off x="838200" y="1825624"/>
            <a:ext cx="10666228" cy="4530725"/>
          </a:xfrm>
        </p:spPr>
        <p:txBody>
          <a:bodyPr/>
          <a:lstStyle/>
          <a:p>
            <a:pPr marL="0" indent="0">
              <a:buNone/>
            </a:pPr>
            <a:r>
              <a:rPr lang="en-US" sz="3600" i="1" dirty="0"/>
              <a:t>We all want the same thing—an undergraduate experience that results in high levels of learning and personal development and success for all students.</a:t>
            </a:r>
          </a:p>
          <a:p>
            <a:pPr marL="0" indent="0">
              <a:buNone/>
            </a:pPr>
            <a:endParaRPr lang="en-US" dirty="0"/>
          </a:p>
          <a:p>
            <a:pPr marL="0" indent="0">
              <a:buNone/>
            </a:pPr>
            <a:r>
              <a:rPr lang="en-US" sz="4000" dirty="0"/>
              <a:t>Student retention is about engaging students in high levels of educationally purposeful activities. </a:t>
            </a:r>
          </a:p>
        </p:txBody>
      </p:sp>
      <p:sp>
        <p:nvSpPr>
          <p:cNvPr id="4" name="Slide Number Placeholder 3"/>
          <p:cNvSpPr>
            <a:spLocks noGrp="1"/>
          </p:cNvSpPr>
          <p:nvPr>
            <p:ph type="sldNum" sz="quarter" idx="12"/>
          </p:nvPr>
        </p:nvSpPr>
        <p:spPr/>
        <p:txBody>
          <a:bodyPr/>
          <a:lstStyle/>
          <a:p>
            <a:fld id="{CD758311-12B7-E249-94B9-B1A30BD9B35E}" type="slidenum">
              <a:rPr lang="en-US" smtClean="0"/>
              <a:t>3</a:t>
            </a:fld>
            <a:endParaRPr lang="en-US"/>
          </a:p>
        </p:txBody>
      </p:sp>
      <p:pic>
        <p:nvPicPr>
          <p:cNvPr id="7" name="Picture 6"/>
          <p:cNvPicPr>
            <a:picLocks noChangeAspect="1"/>
          </p:cNvPicPr>
          <p:nvPr/>
        </p:nvPicPr>
        <p:blipFill>
          <a:blip r:embed="rId2"/>
          <a:stretch>
            <a:fillRect/>
          </a:stretch>
        </p:blipFill>
        <p:spPr>
          <a:xfrm>
            <a:off x="9377916" y="5684386"/>
            <a:ext cx="1925084" cy="671963"/>
          </a:xfrm>
          <a:prstGeom prst="rect">
            <a:avLst/>
          </a:prstGeom>
        </p:spPr>
      </p:pic>
    </p:spTree>
    <p:extLst>
      <p:ext uri="{BB962C8B-B14F-4D97-AF65-F5344CB8AC3E}">
        <p14:creationId xmlns:p14="http://schemas.microsoft.com/office/powerpoint/2010/main" val="290645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2209800" y="-76200"/>
            <a:ext cx="8305800" cy="1143000"/>
          </a:xfrm>
        </p:spPr>
        <p:txBody>
          <a:bodyPr/>
          <a:lstStyle/>
          <a:p>
            <a:r>
              <a:rPr lang="en-US" altLang="en-US" sz="3200">
                <a:solidFill>
                  <a:schemeClr val="bg1"/>
                </a:solidFill>
                <a:latin typeface="Times New Roman" charset="0"/>
                <a:ea typeface="MS PGothic" charset="-128"/>
                <a:cs typeface="ＭＳ Ｐゴシック" charset="-128"/>
              </a:rPr>
              <a:t>NSSE Engagement</a:t>
            </a:r>
            <a:br>
              <a:rPr lang="en-US" altLang="en-US" sz="3200">
                <a:solidFill>
                  <a:schemeClr val="bg1"/>
                </a:solidFill>
                <a:latin typeface="Times New Roman" charset="0"/>
                <a:ea typeface="MS PGothic" charset="-128"/>
                <a:cs typeface="ＭＳ Ｐゴシック" charset="-128"/>
              </a:rPr>
            </a:br>
            <a:r>
              <a:rPr lang="en-US" altLang="en-US" sz="3200">
                <a:solidFill>
                  <a:schemeClr val="bg1"/>
                </a:solidFill>
                <a:latin typeface="Times New Roman" charset="0"/>
                <a:ea typeface="MS PGothic" charset="-128"/>
                <a:cs typeface="ＭＳ Ｐゴシック" charset="-128"/>
              </a:rPr>
              <a:t>Indicators Overview</a:t>
            </a:r>
          </a:p>
        </p:txBody>
      </p:sp>
      <p:sp>
        <p:nvSpPr>
          <p:cNvPr id="20482" name="Slide Number Placeholder 3"/>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MS PGothic" charset="-128"/>
                <a:cs typeface="ＭＳ Ｐゴシック"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fld id="{7E9F4FFC-F2C2-BC4C-BA0C-57953791BC23}" type="slidenum">
              <a:rPr lang="en-US" altLang="en-US" sz="1400"/>
              <a:pPr>
                <a:spcBef>
                  <a:spcPct val="0"/>
                </a:spcBef>
                <a:buFontTx/>
                <a:buNone/>
              </a:pPr>
              <a:t>30</a:t>
            </a:fld>
            <a:endParaRPr lang="en-US" altLang="en-US" sz="1400"/>
          </a:p>
        </p:txBody>
      </p:sp>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l="418"/>
          <a:stretch>
            <a:fillRect/>
          </a:stretch>
        </p:blipFill>
        <p:spPr bwMode="auto">
          <a:xfrm>
            <a:off x="1753267" y="1066800"/>
            <a:ext cx="9600533"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256" y="261937"/>
            <a:ext cx="4487150" cy="15033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 name="Striped Right Arrow 1"/>
          <p:cNvSpPr/>
          <p:nvPr/>
        </p:nvSpPr>
        <p:spPr>
          <a:xfrm>
            <a:off x="160255" y="4194446"/>
            <a:ext cx="1239919" cy="3286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riped Right Arrow 6"/>
          <p:cNvSpPr/>
          <p:nvPr/>
        </p:nvSpPr>
        <p:spPr>
          <a:xfrm>
            <a:off x="160254" y="5854316"/>
            <a:ext cx="1239919" cy="3286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iped Right Arrow 8"/>
          <p:cNvSpPr/>
          <p:nvPr/>
        </p:nvSpPr>
        <p:spPr>
          <a:xfrm>
            <a:off x="160256" y="2878136"/>
            <a:ext cx="1239919" cy="3286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287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91189" y="281783"/>
            <a:ext cx="10362611" cy="875846"/>
          </a:xfrm>
        </p:spPr>
        <p:txBody>
          <a:bodyPr>
            <a:noAutofit/>
          </a:bodyPr>
          <a:lstStyle/>
          <a:p>
            <a:r>
              <a:rPr lang="en-US" sz="4000" b="1" dirty="0"/>
              <a:t>NSSE </a:t>
            </a:r>
            <a:r>
              <a:rPr lang="en-US" b="1" dirty="0"/>
              <a:t>Engagement</a:t>
            </a:r>
            <a:r>
              <a:rPr lang="en-US" sz="4000" b="1" dirty="0"/>
              <a:t> Indicators: Peer Comparisons</a:t>
            </a:r>
          </a:p>
        </p:txBody>
      </p:sp>
      <p:sp>
        <p:nvSpPr>
          <p:cNvPr id="7" name="Text Placeholder 6"/>
          <p:cNvSpPr>
            <a:spLocks noGrp="1"/>
          </p:cNvSpPr>
          <p:nvPr>
            <p:ph type="body" idx="1"/>
          </p:nvPr>
        </p:nvSpPr>
        <p:spPr>
          <a:xfrm>
            <a:off x="613324" y="1025839"/>
            <a:ext cx="5157787" cy="650317"/>
          </a:xfrm>
        </p:spPr>
        <p:txBody>
          <a:bodyPr>
            <a:normAutofit/>
          </a:bodyPr>
          <a:lstStyle/>
          <a:p>
            <a:pPr algn="ctr"/>
            <a:r>
              <a:rPr lang="en-US" sz="3200" dirty="0"/>
              <a:t>First Year Students</a:t>
            </a:r>
          </a:p>
        </p:txBody>
      </p:sp>
      <p:sp>
        <p:nvSpPr>
          <p:cNvPr id="3" name="Content Placeholder 2"/>
          <p:cNvSpPr>
            <a:spLocks noGrp="1"/>
          </p:cNvSpPr>
          <p:nvPr>
            <p:ph sz="half" idx="2"/>
          </p:nvPr>
        </p:nvSpPr>
        <p:spPr>
          <a:xfrm>
            <a:off x="386862" y="1946031"/>
            <a:ext cx="5610713" cy="4775444"/>
          </a:xfrm>
        </p:spPr>
        <p:txBody>
          <a:bodyPr>
            <a:normAutofit fontScale="92500" lnSpcReduction="20000"/>
          </a:bodyPr>
          <a:lstStyle/>
          <a:p>
            <a:pPr marL="0" indent="0">
              <a:buNone/>
            </a:pPr>
            <a:r>
              <a:rPr lang="en-US" b="1" dirty="0"/>
              <a:t>= Peers</a:t>
            </a:r>
          </a:p>
          <a:p>
            <a:pPr lvl="1"/>
            <a:r>
              <a:rPr lang="en-US" sz="2800" dirty="0"/>
              <a:t>Higher-Order Learning</a:t>
            </a:r>
          </a:p>
          <a:p>
            <a:pPr lvl="1"/>
            <a:r>
              <a:rPr lang="en-US" sz="2800" dirty="0"/>
              <a:t>Reflective &amp; Integrative Learning</a:t>
            </a:r>
          </a:p>
          <a:p>
            <a:pPr lvl="1"/>
            <a:r>
              <a:rPr lang="en-US" sz="2800" dirty="0"/>
              <a:t>Quantitative Reasoning</a:t>
            </a:r>
          </a:p>
          <a:p>
            <a:pPr lvl="1"/>
            <a:r>
              <a:rPr lang="en-US" sz="2800" dirty="0"/>
              <a:t>Collaborative Learning</a:t>
            </a:r>
          </a:p>
          <a:p>
            <a:pPr lvl="1"/>
            <a:r>
              <a:rPr lang="en-US" sz="2800" dirty="0"/>
              <a:t>Student-Faculty Interaction</a:t>
            </a:r>
          </a:p>
          <a:p>
            <a:pPr lvl="1"/>
            <a:r>
              <a:rPr lang="en-US" sz="2800" dirty="0"/>
              <a:t>Effective Teaching Practices</a:t>
            </a:r>
          </a:p>
          <a:p>
            <a:pPr lvl="1"/>
            <a:r>
              <a:rPr lang="en-US" sz="2800" dirty="0">
                <a:solidFill>
                  <a:srgbClr val="00B0F0"/>
                </a:solidFill>
              </a:rPr>
              <a:t>Quality of Interactions</a:t>
            </a:r>
          </a:p>
          <a:p>
            <a:pPr marL="457200" lvl="1" indent="0">
              <a:buNone/>
            </a:pPr>
            <a:br>
              <a:rPr lang="en-US" sz="2800" dirty="0"/>
            </a:br>
            <a:endParaRPr lang="en-US" sz="2400" dirty="0"/>
          </a:p>
          <a:p>
            <a:pPr marL="0" indent="0">
              <a:buNone/>
            </a:pPr>
            <a:r>
              <a:rPr lang="en-US" b="1" dirty="0"/>
              <a:t>Below Peers</a:t>
            </a:r>
          </a:p>
          <a:p>
            <a:pPr lvl="1"/>
            <a:r>
              <a:rPr lang="en-US" sz="2800" dirty="0"/>
              <a:t>Learning Strategies</a:t>
            </a:r>
          </a:p>
          <a:p>
            <a:pPr lvl="1"/>
            <a:r>
              <a:rPr lang="en-US" sz="2800" dirty="0"/>
              <a:t>Discussions with Diverse Others</a:t>
            </a:r>
          </a:p>
          <a:p>
            <a:pPr lvl="1"/>
            <a:r>
              <a:rPr lang="en-US" sz="2800" dirty="0">
                <a:solidFill>
                  <a:schemeClr val="accent2">
                    <a:lumMod val="75000"/>
                  </a:schemeClr>
                </a:solidFill>
              </a:rPr>
              <a:t>Supportive Environment</a:t>
            </a:r>
            <a:endParaRPr lang="en-US" sz="2800" dirty="0"/>
          </a:p>
        </p:txBody>
      </p:sp>
      <p:sp>
        <p:nvSpPr>
          <p:cNvPr id="8" name="Text Placeholder 7"/>
          <p:cNvSpPr>
            <a:spLocks noGrp="1"/>
          </p:cNvSpPr>
          <p:nvPr>
            <p:ph type="body" sz="quarter" idx="3"/>
          </p:nvPr>
        </p:nvSpPr>
        <p:spPr>
          <a:xfrm>
            <a:off x="6482463" y="1101434"/>
            <a:ext cx="5032965" cy="518526"/>
          </a:xfrm>
        </p:spPr>
        <p:txBody>
          <a:bodyPr>
            <a:noAutofit/>
          </a:bodyPr>
          <a:lstStyle/>
          <a:p>
            <a:pPr algn="ctr"/>
            <a:r>
              <a:rPr lang="en-US" sz="3200" dirty="0"/>
              <a:t>Seniors</a:t>
            </a:r>
            <a:endParaRPr lang="en-US" sz="3600" dirty="0"/>
          </a:p>
        </p:txBody>
      </p:sp>
      <p:sp>
        <p:nvSpPr>
          <p:cNvPr id="4" name="Content Placeholder 3"/>
          <p:cNvSpPr>
            <a:spLocks noGrp="1"/>
          </p:cNvSpPr>
          <p:nvPr>
            <p:ph sz="quarter" idx="4"/>
          </p:nvPr>
        </p:nvSpPr>
        <p:spPr>
          <a:xfrm>
            <a:off x="6320834" y="1840105"/>
            <a:ext cx="5356225" cy="4654479"/>
          </a:xfrm>
        </p:spPr>
        <p:txBody>
          <a:bodyPr>
            <a:normAutofit fontScale="92500" lnSpcReduction="20000"/>
          </a:bodyPr>
          <a:lstStyle/>
          <a:p>
            <a:pPr marL="0" indent="0">
              <a:buNone/>
            </a:pPr>
            <a:r>
              <a:rPr lang="en-US" b="1" dirty="0"/>
              <a:t>= Peers</a:t>
            </a:r>
          </a:p>
          <a:p>
            <a:pPr lvl="1"/>
            <a:r>
              <a:rPr lang="en-US" sz="2800" dirty="0"/>
              <a:t>Higher-Order Learning</a:t>
            </a:r>
          </a:p>
          <a:p>
            <a:pPr lvl="1"/>
            <a:r>
              <a:rPr lang="en-US" sz="2800" dirty="0"/>
              <a:t>Reflective &amp; Integrative Learning</a:t>
            </a:r>
          </a:p>
          <a:p>
            <a:pPr lvl="1"/>
            <a:r>
              <a:rPr lang="en-US" sz="2800" dirty="0"/>
              <a:t>Quantitative Reasoning</a:t>
            </a:r>
          </a:p>
          <a:p>
            <a:pPr lvl="1"/>
            <a:r>
              <a:rPr lang="en-US" sz="2800" dirty="0"/>
              <a:t>Collaborative Learning</a:t>
            </a:r>
          </a:p>
          <a:p>
            <a:pPr lvl="1"/>
            <a:r>
              <a:rPr lang="en-US" sz="2800" dirty="0"/>
              <a:t>Student-Faculty Interaction</a:t>
            </a:r>
          </a:p>
          <a:p>
            <a:pPr lvl="1"/>
            <a:r>
              <a:rPr lang="en-US" sz="2800" dirty="0"/>
              <a:t>Effective Teaching Practices</a:t>
            </a:r>
          </a:p>
          <a:p>
            <a:pPr lvl="1"/>
            <a:r>
              <a:rPr lang="en-US" sz="2800" dirty="0">
                <a:solidFill>
                  <a:schemeClr val="accent2">
                    <a:lumMod val="75000"/>
                  </a:schemeClr>
                </a:solidFill>
              </a:rPr>
              <a:t>Supportive Environment</a:t>
            </a:r>
            <a:br>
              <a:rPr lang="en-US" sz="2800" dirty="0"/>
            </a:br>
            <a:endParaRPr lang="en-US" sz="2800" dirty="0"/>
          </a:p>
          <a:p>
            <a:pPr marL="0" indent="0">
              <a:buNone/>
            </a:pPr>
            <a:r>
              <a:rPr lang="en-US" b="1" dirty="0"/>
              <a:t>Below Peers</a:t>
            </a:r>
          </a:p>
          <a:p>
            <a:pPr lvl="1"/>
            <a:r>
              <a:rPr lang="en-US" sz="2800" dirty="0"/>
              <a:t>Learning Strategies</a:t>
            </a:r>
          </a:p>
          <a:p>
            <a:pPr lvl="1"/>
            <a:r>
              <a:rPr lang="en-US" sz="2800" dirty="0"/>
              <a:t>Discussions with Diverse Others</a:t>
            </a:r>
          </a:p>
          <a:p>
            <a:pPr lvl="1"/>
            <a:r>
              <a:rPr lang="en-US" sz="2800" dirty="0">
                <a:solidFill>
                  <a:srgbClr val="00B0F0"/>
                </a:solidFill>
              </a:rPr>
              <a:t>Quality of Interactions</a:t>
            </a:r>
          </a:p>
        </p:txBody>
      </p:sp>
      <p:sp>
        <p:nvSpPr>
          <p:cNvPr id="5" name="Slide Number Placeholder 4"/>
          <p:cNvSpPr>
            <a:spLocks noGrp="1"/>
          </p:cNvSpPr>
          <p:nvPr>
            <p:ph type="sldNum" sz="quarter" idx="12"/>
          </p:nvPr>
        </p:nvSpPr>
        <p:spPr/>
        <p:txBody>
          <a:bodyPr/>
          <a:lstStyle/>
          <a:p>
            <a:fld id="{CD758311-12B7-E249-94B9-B1A30BD9B35E}"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Tree>
    <p:extLst>
      <p:ext uri="{BB962C8B-B14F-4D97-AF65-F5344CB8AC3E}">
        <p14:creationId xmlns:p14="http://schemas.microsoft.com/office/powerpoint/2010/main" val="2120933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F64A404-2F42-C04F-B99C-C77271AF710A}"/>
              </a:ext>
            </a:extLst>
          </p:cNvPr>
          <p:cNvSpPr>
            <a:spLocks noGrp="1"/>
          </p:cNvSpPr>
          <p:nvPr>
            <p:ph idx="1"/>
          </p:nvPr>
        </p:nvSpPr>
        <p:spPr>
          <a:xfrm>
            <a:off x="838200" y="400692"/>
            <a:ext cx="10515600" cy="5776271"/>
          </a:xfrm>
        </p:spPr>
        <p:txBody>
          <a:bodyPr>
            <a:normAutofit/>
          </a:bodyPr>
          <a:lstStyle/>
          <a:p>
            <a:pPr marL="0" indent="0" algn="ctr">
              <a:buNone/>
            </a:pPr>
            <a:endParaRPr lang="en-US" sz="8000" dirty="0"/>
          </a:p>
          <a:p>
            <a:pPr marL="0" indent="0" algn="ctr">
              <a:buNone/>
            </a:pPr>
            <a:endParaRPr lang="en-US" sz="8000" dirty="0"/>
          </a:p>
          <a:p>
            <a:pPr marL="0" indent="0" algn="ctr">
              <a:buNone/>
            </a:pPr>
            <a:r>
              <a:rPr lang="en-US" sz="8000" dirty="0"/>
              <a:t>Questions?</a:t>
            </a:r>
          </a:p>
        </p:txBody>
      </p:sp>
    </p:spTree>
    <p:extLst>
      <p:ext uri="{BB962C8B-B14F-4D97-AF65-F5344CB8AC3E}">
        <p14:creationId xmlns:p14="http://schemas.microsoft.com/office/powerpoint/2010/main" val="2754254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4C0771-EAAE-9146-B7C6-CCC2D59088F4}"/>
              </a:ext>
            </a:extLst>
          </p:cNvPr>
          <p:cNvSpPr>
            <a:spLocks noGrp="1"/>
          </p:cNvSpPr>
          <p:nvPr>
            <p:ph type="title"/>
          </p:nvPr>
        </p:nvSpPr>
        <p:spPr>
          <a:xfrm>
            <a:off x="246580" y="365125"/>
            <a:ext cx="11107220" cy="1325563"/>
          </a:xfrm>
        </p:spPr>
        <p:txBody>
          <a:bodyPr/>
          <a:lstStyle/>
          <a:p>
            <a:r>
              <a:rPr lang="en-US" dirty="0"/>
              <a:t>Future Workshops…</a:t>
            </a:r>
          </a:p>
        </p:txBody>
      </p:sp>
      <p:sp>
        <p:nvSpPr>
          <p:cNvPr id="8" name="Content Placeholder 7">
            <a:extLst>
              <a:ext uri="{FF2B5EF4-FFF2-40B4-BE49-F238E27FC236}">
                <a16:creationId xmlns:a16="http://schemas.microsoft.com/office/drawing/2014/main" id="{90B69C49-7866-AD4A-9EDB-20282F4476BF}"/>
              </a:ext>
            </a:extLst>
          </p:cNvPr>
          <p:cNvSpPr>
            <a:spLocks noGrp="1"/>
          </p:cNvSpPr>
          <p:nvPr>
            <p:ph idx="1"/>
          </p:nvPr>
        </p:nvSpPr>
        <p:spPr>
          <a:xfrm>
            <a:off x="246580" y="1825624"/>
            <a:ext cx="11671442" cy="4564901"/>
          </a:xfrm>
        </p:spPr>
        <p:txBody>
          <a:bodyPr>
            <a:normAutofit lnSpcReduction="10000"/>
          </a:bodyPr>
          <a:lstStyle/>
          <a:p>
            <a:r>
              <a:rPr lang="en-US" dirty="0"/>
              <a:t>Monday, August 20, 2018</a:t>
            </a:r>
          </a:p>
          <a:p>
            <a:pPr lvl="1"/>
            <a:r>
              <a:rPr lang="en-US" dirty="0"/>
              <a:t>1:00pm to 2:00pm		NSSE Results: Learning Strategies</a:t>
            </a:r>
          </a:p>
          <a:p>
            <a:pPr lvl="1"/>
            <a:r>
              <a:rPr lang="en-US" dirty="0"/>
              <a:t>2:00pm to 3:00pm		NSSE Results: Discussions with Diverse Others</a:t>
            </a:r>
          </a:p>
          <a:p>
            <a:pPr lvl="1"/>
            <a:r>
              <a:rPr lang="en-US" dirty="0"/>
              <a:t>3:00pm to 4:00pm		NSSE Results: Quality of Interactions and Supportive 					Environment</a:t>
            </a:r>
          </a:p>
          <a:p>
            <a:pPr lvl="2"/>
            <a:endParaRPr lang="en-US" dirty="0"/>
          </a:p>
          <a:p>
            <a:r>
              <a:rPr lang="en-US" dirty="0"/>
              <a:t>Tuesday, August 21, 2018</a:t>
            </a:r>
          </a:p>
          <a:p>
            <a:pPr lvl="1"/>
            <a:r>
              <a:rPr lang="en-US" dirty="0"/>
              <a:t>9:00am to 10:30am		Strategies for Key Indicators: Learning Strategies</a:t>
            </a:r>
          </a:p>
          <a:p>
            <a:pPr lvl="1"/>
            <a:r>
              <a:rPr lang="en-US" dirty="0"/>
              <a:t>10:30am to 12:00pm		Strategies for Key Indicators: Discussions with Diverse 					Others</a:t>
            </a:r>
          </a:p>
          <a:p>
            <a:pPr lvl="1"/>
            <a:r>
              <a:rPr lang="en-US" dirty="0"/>
              <a:t>2:30pm to 4:00pm		Strategies for Key Indicators: Quality of Interactions and 					Supportive Environment</a:t>
            </a:r>
          </a:p>
        </p:txBody>
      </p:sp>
    </p:spTree>
    <p:extLst>
      <p:ext uri="{BB962C8B-B14F-4D97-AF65-F5344CB8AC3E}">
        <p14:creationId xmlns:p14="http://schemas.microsoft.com/office/powerpoint/2010/main" val="3166127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715000"/>
            <a:ext cx="1398588"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5715001"/>
            <a:ext cx="1819275"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r="15338"/>
          <a:stretch>
            <a:fillRect/>
          </a:stretch>
        </p:blipFill>
        <p:spPr bwMode="auto">
          <a:xfrm>
            <a:off x="9488488" y="5715001"/>
            <a:ext cx="1179512"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r="28796"/>
          <a:stretch>
            <a:fillRect/>
          </a:stretch>
        </p:blipFill>
        <p:spPr bwMode="auto">
          <a:xfrm>
            <a:off x="4724400" y="5715000"/>
            <a:ext cx="129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4189"/>
          <a:stretch>
            <a:fillRect/>
          </a:stretch>
        </p:blipFill>
        <p:spPr bwMode="auto">
          <a:xfrm>
            <a:off x="6019801" y="5715000"/>
            <a:ext cx="17430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1" y="5715000"/>
            <a:ext cx="18192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6" name="Rectangle 2"/>
          <p:cNvSpPr txBox="1">
            <a:spLocks noChangeArrowheads="1"/>
          </p:cNvSpPr>
          <p:nvPr/>
        </p:nvSpPr>
        <p:spPr bwMode="auto">
          <a:xfrm>
            <a:off x="1524000" y="6629400"/>
            <a:ext cx="9144000" cy="228600"/>
          </a:xfrm>
          <a:prstGeom prst="rect">
            <a:avLst/>
          </a:prstGeom>
          <a:solidFill>
            <a:srgbClr val="7A1A5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br>
              <a:rPr lang="en-US" altLang="en-US" sz="4800" dirty="0">
                <a:solidFill>
                  <a:srgbClr val="FFF5B5"/>
                </a:solidFill>
                <a:latin typeface="Tahoma" pitchFamily="34" charset="0"/>
              </a:rPr>
            </a:br>
            <a:endParaRPr lang="en-US" altLang="en-US" sz="4800" dirty="0">
              <a:solidFill>
                <a:srgbClr val="FFF5B5"/>
              </a:solidFill>
              <a:latin typeface="Tahoma" pitchFamily="34" charset="0"/>
            </a:endParaRPr>
          </a:p>
        </p:txBody>
      </p:sp>
      <p:sp>
        <p:nvSpPr>
          <p:cNvPr id="2" name="Content Placeholder 1"/>
          <p:cNvSpPr>
            <a:spLocks noGrp="1"/>
          </p:cNvSpPr>
          <p:nvPr>
            <p:ph sz="quarter" idx="11"/>
          </p:nvPr>
        </p:nvSpPr>
        <p:spPr>
          <a:xfrm>
            <a:off x="1922371" y="2438400"/>
            <a:ext cx="8449538" cy="1524000"/>
          </a:xfrm>
        </p:spPr>
        <p:txBody>
          <a:bodyPr>
            <a:noAutofit/>
          </a:bodyPr>
          <a:lstStyle/>
          <a:p>
            <a:pPr algn="l"/>
            <a:r>
              <a:rPr lang="en-US" sz="4400" dirty="0"/>
              <a:t>NSSE &amp; Student Engagement:</a:t>
            </a:r>
          </a:p>
          <a:p>
            <a:pPr algn="l"/>
            <a:r>
              <a:rPr lang="en-US" sz="4400" dirty="0"/>
              <a:t>Overview</a:t>
            </a:r>
          </a:p>
        </p:txBody>
      </p:sp>
      <p:sp>
        <p:nvSpPr>
          <p:cNvPr id="60428" name="Rectangle 2"/>
          <p:cNvSpPr txBox="1">
            <a:spLocks noChangeArrowheads="1"/>
          </p:cNvSpPr>
          <p:nvPr/>
        </p:nvSpPr>
        <p:spPr bwMode="auto">
          <a:xfrm>
            <a:off x="1524000" y="0"/>
            <a:ext cx="9144000" cy="1600200"/>
          </a:xfrm>
          <a:prstGeom prst="rect">
            <a:avLst/>
          </a:prstGeom>
          <a:solidFill>
            <a:srgbClr val="00396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br>
              <a:rPr lang="en-US" altLang="en-US" sz="4800" dirty="0">
                <a:solidFill>
                  <a:srgbClr val="FFF5B5"/>
                </a:solidFill>
                <a:latin typeface="Tahoma" pitchFamily="34" charset="0"/>
              </a:rPr>
            </a:br>
            <a:endParaRPr lang="en-US" altLang="en-US" sz="4800" dirty="0">
              <a:solidFill>
                <a:srgbClr val="FFF5B5"/>
              </a:solidFill>
              <a:latin typeface="Tahoma" pitchFamily="34" charset="0"/>
            </a:endParaRPr>
          </a:p>
        </p:txBody>
      </p:sp>
      <p:sp>
        <p:nvSpPr>
          <p:cNvPr id="3" name="Slide Number Placeholder 2"/>
          <p:cNvSpPr>
            <a:spLocks noGrp="1"/>
          </p:cNvSpPr>
          <p:nvPr>
            <p:ph type="sldNum" sz="quarter" idx="10"/>
          </p:nvPr>
        </p:nvSpPr>
        <p:spPr/>
        <p:txBody>
          <a:bodyPr/>
          <a:lstStyle/>
          <a:p>
            <a:pPr>
              <a:defRPr/>
            </a:pPr>
            <a:fld id="{8D912197-4C6E-4C8E-9819-198A4995AF64}" type="slidenum">
              <a:rPr lang="en-US" smtClean="0"/>
              <a:pPr>
                <a:defRPr/>
              </a:pPr>
              <a:t>4</a:t>
            </a:fld>
            <a:endParaRPr lang="en-US" dirty="0"/>
          </a:p>
        </p:txBody>
      </p:sp>
    </p:spTree>
    <p:extLst>
      <p:ext uri="{BB962C8B-B14F-4D97-AF65-F5344CB8AC3E}">
        <p14:creationId xmlns:p14="http://schemas.microsoft.com/office/powerpoint/2010/main" val="565881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b="1" dirty="0"/>
              <a:t>Two Components of Student Engagement</a:t>
            </a:r>
          </a:p>
        </p:txBody>
      </p:sp>
      <p:sp>
        <p:nvSpPr>
          <p:cNvPr id="1543171" name="Rectangle 3"/>
          <p:cNvSpPr>
            <a:spLocks noGrp="1" noChangeArrowheads="1"/>
          </p:cNvSpPr>
          <p:nvPr>
            <p:ph idx="1"/>
          </p:nvPr>
        </p:nvSpPr>
        <p:spPr>
          <a:xfrm>
            <a:off x="991433" y="1596746"/>
            <a:ext cx="5930362" cy="4853547"/>
          </a:xfrm>
        </p:spPr>
        <p:txBody>
          <a:bodyPr>
            <a:normAutofit/>
          </a:bodyPr>
          <a:lstStyle/>
          <a:p>
            <a:r>
              <a:rPr lang="en-US" altLang="en-US" sz="3600" dirty="0">
                <a:solidFill>
                  <a:srgbClr val="7A1A57"/>
                </a:solidFill>
              </a:rPr>
              <a:t>What students do – </a:t>
            </a:r>
            <a:br>
              <a:rPr lang="en-US" altLang="en-US" sz="3600" dirty="0">
                <a:solidFill>
                  <a:srgbClr val="7A1A57"/>
                </a:solidFill>
              </a:rPr>
            </a:br>
            <a:r>
              <a:rPr lang="en-US" altLang="en-US" sz="3600" dirty="0"/>
              <a:t>Time and energy devoted to educationally purposeful activities</a:t>
            </a:r>
          </a:p>
          <a:p>
            <a:endParaRPr lang="en-US" altLang="en-US" sz="3600" dirty="0"/>
          </a:p>
          <a:p>
            <a:r>
              <a:rPr lang="en-US" altLang="en-US" sz="3600" dirty="0">
                <a:solidFill>
                  <a:srgbClr val="7A1A57"/>
                </a:solidFill>
              </a:rPr>
              <a:t>What institutions do – </a:t>
            </a:r>
            <a:br>
              <a:rPr lang="en-US" altLang="en-US" sz="3600" dirty="0"/>
            </a:br>
            <a:r>
              <a:rPr lang="en-US" altLang="en-US" sz="3600" dirty="0"/>
              <a:t>Using effective educational practices to induce students to do the right things</a:t>
            </a:r>
          </a:p>
        </p:txBody>
      </p:sp>
      <p:sp>
        <p:nvSpPr>
          <p:cNvPr id="2" name="Slide Number Placeholder 1"/>
          <p:cNvSpPr>
            <a:spLocks noGrp="1"/>
          </p:cNvSpPr>
          <p:nvPr>
            <p:ph type="sldNum" sz="quarter" idx="12"/>
          </p:nvPr>
        </p:nvSpPr>
        <p:spPr/>
        <p:txBody>
          <a:bodyPr/>
          <a:lstStyle/>
          <a:p>
            <a:fld id="{CD758311-12B7-E249-94B9-B1A30BD9B35E}" type="slidenum">
              <a:rPr lang="en-US" smtClean="0"/>
              <a:t>5</a:t>
            </a:fld>
            <a:endParaRPr lang="en-US"/>
          </a:p>
        </p:txBody>
      </p:sp>
      <p:pic>
        <p:nvPicPr>
          <p:cNvPr id="4" name="Picture 3"/>
          <p:cNvPicPr>
            <a:picLocks noChangeAspect="1"/>
          </p:cNvPicPr>
          <p:nvPr/>
        </p:nvPicPr>
        <p:blipFill>
          <a:blip r:embed="rId3"/>
          <a:stretch>
            <a:fillRect/>
          </a:stretch>
        </p:blipFill>
        <p:spPr>
          <a:xfrm>
            <a:off x="8107032" y="4023519"/>
            <a:ext cx="2382669" cy="2176937"/>
          </a:xfrm>
          <a:prstGeom prst="rect">
            <a:avLst/>
          </a:prstGeom>
        </p:spPr>
      </p:pic>
      <p:pic>
        <p:nvPicPr>
          <p:cNvPr id="5" name="Picture 4"/>
          <p:cNvPicPr>
            <a:picLocks noChangeAspect="1"/>
          </p:cNvPicPr>
          <p:nvPr/>
        </p:nvPicPr>
        <p:blipFill>
          <a:blip r:embed="rId4"/>
          <a:stretch>
            <a:fillRect/>
          </a:stretch>
        </p:blipFill>
        <p:spPr>
          <a:xfrm>
            <a:off x="7707203" y="1408878"/>
            <a:ext cx="3447751" cy="2249516"/>
          </a:xfrm>
          <a:prstGeom prst="rect">
            <a:avLst/>
          </a:prstGeom>
        </p:spPr>
      </p:pic>
    </p:spTree>
    <p:extLst>
      <p:ext uri="{BB962C8B-B14F-4D97-AF65-F5344CB8AC3E}">
        <p14:creationId xmlns:p14="http://schemas.microsoft.com/office/powerpoint/2010/main" val="24287833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543171">
                                            <p:txEl>
                                              <p:pRg st="0" end="0"/>
                                            </p:txEl>
                                          </p:spTgt>
                                        </p:tgtEl>
                                        <p:attrNameLst>
                                          <p:attrName>style.visibility</p:attrName>
                                        </p:attrNameLst>
                                      </p:cBhvr>
                                      <p:to>
                                        <p:strVal val="visible"/>
                                      </p:to>
                                    </p:set>
                                    <p:anim calcmode="lin" valueType="num">
                                      <p:cBhvr additive="base">
                                        <p:cTn id="7" dur="500" fill="hold"/>
                                        <p:tgtEl>
                                          <p:spTgt spid="154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4317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2000"/>
                                  </p:stCondLst>
                                  <p:childTnLst>
                                    <p:set>
                                      <p:cBhvr>
                                        <p:cTn id="11" dur="1" fill="hold">
                                          <p:stCondLst>
                                            <p:cond delay="0"/>
                                          </p:stCondLst>
                                        </p:cTn>
                                        <p:tgtEl>
                                          <p:spTgt spid="1543171">
                                            <p:txEl>
                                              <p:pRg st="2" end="2"/>
                                            </p:txEl>
                                          </p:spTgt>
                                        </p:tgtEl>
                                        <p:attrNameLst>
                                          <p:attrName>style.visibility</p:attrName>
                                        </p:attrNameLst>
                                      </p:cBhvr>
                                      <p:to>
                                        <p:strVal val="visible"/>
                                      </p:to>
                                    </p:set>
                                    <p:anim calcmode="lin" valueType="num">
                                      <p:cBhvr additive="base">
                                        <p:cTn id="12" dur="500" fill="hold"/>
                                        <p:tgtEl>
                                          <p:spTgt spid="1543171">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543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3171" grpId="0" build="p" autoUpdateAnimBg="0" advAuto="200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8490"/>
          </a:xfrm>
        </p:spPr>
        <p:txBody>
          <a:bodyPr>
            <a:normAutofit/>
          </a:bodyPr>
          <a:lstStyle/>
          <a:p>
            <a:r>
              <a:rPr lang="en-US" b="1" dirty="0"/>
              <a:t>Summary:</a:t>
            </a:r>
          </a:p>
        </p:txBody>
      </p:sp>
      <p:sp>
        <p:nvSpPr>
          <p:cNvPr id="3" name="Content Placeholder 2"/>
          <p:cNvSpPr>
            <a:spLocks noGrp="1"/>
          </p:cNvSpPr>
          <p:nvPr>
            <p:ph idx="1"/>
          </p:nvPr>
        </p:nvSpPr>
        <p:spPr>
          <a:xfrm>
            <a:off x="657447" y="1199217"/>
            <a:ext cx="10515600" cy="5294050"/>
          </a:xfrm>
        </p:spPr>
        <p:txBody>
          <a:bodyPr>
            <a:noAutofit/>
          </a:bodyPr>
          <a:lstStyle/>
          <a:p>
            <a:r>
              <a:rPr lang="en-US" sz="3200" dirty="0"/>
              <a:t>Student success in college is no accident</a:t>
            </a:r>
          </a:p>
          <a:p>
            <a:pPr>
              <a:lnSpc>
                <a:spcPct val="100000"/>
              </a:lnSpc>
            </a:pPr>
            <a:r>
              <a:rPr lang="en-US" sz="3200" dirty="0"/>
              <a:t>Student engagement in intentionally </a:t>
            </a:r>
            <a:br>
              <a:rPr lang="en-US" sz="3200" dirty="0"/>
            </a:br>
            <a:r>
              <a:rPr lang="en-US" sz="3200" dirty="0"/>
              <a:t>designed educationally purposeful activities </a:t>
            </a:r>
            <a:br>
              <a:rPr lang="en-US" sz="3200" dirty="0"/>
            </a:br>
            <a:r>
              <a:rPr lang="en-US" sz="3200" dirty="0"/>
              <a:t>is necessary to achieve desirable learning outcomes.</a:t>
            </a:r>
          </a:p>
          <a:p>
            <a:r>
              <a:rPr lang="en-US" sz="3200" dirty="0"/>
              <a:t>Institutions must deploy resources appropriately and provide students explicit messages about success oriented behaviors.</a:t>
            </a:r>
          </a:p>
          <a:p>
            <a:r>
              <a:rPr lang="en-US" sz="3200" dirty="0"/>
              <a:t>Institutions need information about how well they’re doing &amp; to use this information to enhance student engagement and success.</a:t>
            </a:r>
          </a:p>
        </p:txBody>
      </p:sp>
      <p:sp>
        <p:nvSpPr>
          <p:cNvPr id="4" name="Slide Number Placeholder 3"/>
          <p:cNvSpPr>
            <a:spLocks noGrp="1"/>
          </p:cNvSpPr>
          <p:nvPr>
            <p:ph type="sldNum" sz="quarter" idx="12"/>
          </p:nvPr>
        </p:nvSpPr>
        <p:spPr/>
        <p:txBody>
          <a:bodyPr/>
          <a:lstStyle/>
          <a:p>
            <a:fld id="{CD758311-12B7-E249-94B9-B1A30BD9B35E}" type="slidenum">
              <a:rPr lang="en-US" smtClean="0"/>
              <a:t>6</a:t>
            </a:fld>
            <a:endParaRPr lang="en-US"/>
          </a:p>
        </p:txBody>
      </p:sp>
      <p:sp>
        <p:nvSpPr>
          <p:cNvPr id="5" name="TextBox 4"/>
          <p:cNvSpPr txBox="1"/>
          <p:nvPr/>
        </p:nvSpPr>
        <p:spPr>
          <a:xfrm>
            <a:off x="6677247" y="223284"/>
            <a:ext cx="3987209" cy="2190307"/>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2"/>
          <a:stretch>
            <a:fillRect/>
          </a:stretch>
        </p:blipFill>
        <p:spPr>
          <a:xfrm>
            <a:off x="8437997" y="365125"/>
            <a:ext cx="2571131" cy="2219952"/>
          </a:xfrm>
          <a:prstGeom prst="rect">
            <a:avLst/>
          </a:prstGeom>
        </p:spPr>
      </p:pic>
      <p:pic>
        <p:nvPicPr>
          <p:cNvPr id="8" name="Picture 7"/>
          <p:cNvPicPr>
            <a:picLocks noChangeAspect="1"/>
          </p:cNvPicPr>
          <p:nvPr/>
        </p:nvPicPr>
        <p:blipFill>
          <a:blip r:embed="rId3"/>
          <a:stretch>
            <a:fillRect/>
          </a:stretch>
        </p:blipFill>
        <p:spPr>
          <a:xfrm>
            <a:off x="8162040" y="5858539"/>
            <a:ext cx="2319890" cy="809773"/>
          </a:xfrm>
          <a:prstGeom prst="rect">
            <a:avLst/>
          </a:prstGeom>
        </p:spPr>
      </p:pic>
    </p:spTree>
    <p:extLst>
      <p:ext uri="{BB962C8B-B14F-4D97-AF65-F5344CB8AC3E}">
        <p14:creationId xmlns:p14="http://schemas.microsoft.com/office/powerpoint/2010/main" val="336426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do we know about student engagement</a:t>
            </a:r>
            <a:r>
              <a:rPr lang="mr-IN" b="1" dirty="0"/>
              <a:t>…</a:t>
            </a:r>
            <a:r>
              <a:rPr lang="en-US" b="1" dirty="0"/>
              <a:t>.</a:t>
            </a:r>
          </a:p>
        </p:txBody>
      </p:sp>
      <p:sp>
        <p:nvSpPr>
          <p:cNvPr id="3" name="Content Placeholder 2"/>
          <p:cNvSpPr>
            <a:spLocks noGrp="1"/>
          </p:cNvSpPr>
          <p:nvPr>
            <p:ph idx="1"/>
          </p:nvPr>
        </p:nvSpPr>
        <p:spPr>
          <a:xfrm>
            <a:off x="838200" y="2296633"/>
            <a:ext cx="10515600" cy="3880330"/>
          </a:xfrm>
        </p:spPr>
        <p:txBody>
          <a:bodyPr>
            <a:normAutofit/>
          </a:bodyPr>
          <a:lstStyle/>
          <a:p>
            <a:pPr marL="0" indent="0">
              <a:buNone/>
            </a:pPr>
            <a:r>
              <a:rPr lang="en-US" sz="4800" i="1" dirty="0"/>
              <a:t>Grades, persistence, </a:t>
            </a:r>
          </a:p>
          <a:p>
            <a:pPr marL="0" indent="0">
              <a:buNone/>
            </a:pPr>
            <a:r>
              <a:rPr lang="en-US" sz="4800" i="1" dirty="0"/>
              <a:t>student satisfaction, </a:t>
            </a:r>
          </a:p>
          <a:p>
            <a:pPr marL="0" indent="0">
              <a:buNone/>
            </a:pPr>
            <a:r>
              <a:rPr lang="en-US" sz="4800" i="1" dirty="0"/>
              <a:t>and engagement go </a:t>
            </a:r>
          </a:p>
          <a:p>
            <a:pPr marL="0" indent="0">
              <a:buNone/>
            </a:pPr>
            <a:r>
              <a:rPr lang="en-US" sz="4800" i="1" dirty="0"/>
              <a:t>hand in hand</a:t>
            </a:r>
          </a:p>
        </p:txBody>
      </p:sp>
      <p:sp>
        <p:nvSpPr>
          <p:cNvPr id="4" name="Slide Number Placeholder 3"/>
          <p:cNvSpPr>
            <a:spLocks noGrp="1"/>
          </p:cNvSpPr>
          <p:nvPr>
            <p:ph type="sldNum" sz="quarter" idx="12"/>
          </p:nvPr>
        </p:nvSpPr>
        <p:spPr/>
        <p:txBody>
          <a:bodyPr/>
          <a:lstStyle/>
          <a:p>
            <a:fld id="{CD758311-12B7-E249-94B9-B1A30BD9B35E}" type="slidenum">
              <a:rPr lang="en-US" smtClean="0"/>
              <a:t>7</a:t>
            </a:fld>
            <a:endParaRPr lang="en-US"/>
          </a:p>
        </p:txBody>
      </p:sp>
      <p:pic>
        <p:nvPicPr>
          <p:cNvPr id="8" name="Picture 7"/>
          <p:cNvPicPr>
            <a:picLocks noChangeAspect="1"/>
          </p:cNvPicPr>
          <p:nvPr/>
        </p:nvPicPr>
        <p:blipFill>
          <a:blip r:embed="rId2"/>
          <a:stretch>
            <a:fillRect/>
          </a:stretch>
        </p:blipFill>
        <p:spPr>
          <a:xfrm>
            <a:off x="7337426" y="1779586"/>
            <a:ext cx="3203132" cy="3248247"/>
          </a:xfrm>
          <a:prstGeom prst="rect">
            <a:avLst/>
          </a:prstGeom>
        </p:spPr>
      </p:pic>
      <p:pic>
        <p:nvPicPr>
          <p:cNvPr id="10" name="Picture 9"/>
          <p:cNvPicPr>
            <a:picLocks noChangeAspect="1"/>
          </p:cNvPicPr>
          <p:nvPr/>
        </p:nvPicPr>
        <p:blipFill>
          <a:blip r:embed="rId3"/>
          <a:stretch>
            <a:fillRect/>
          </a:stretch>
        </p:blipFill>
        <p:spPr>
          <a:xfrm>
            <a:off x="8610600" y="5585932"/>
            <a:ext cx="2319079" cy="809490"/>
          </a:xfrm>
          <a:prstGeom prst="rect">
            <a:avLst/>
          </a:prstGeom>
        </p:spPr>
      </p:pic>
    </p:spTree>
    <p:extLst>
      <p:ext uri="{BB962C8B-B14F-4D97-AF65-F5344CB8AC3E}">
        <p14:creationId xmlns:p14="http://schemas.microsoft.com/office/powerpoint/2010/main" val="2955001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Conditions that Support Retention</a:t>
            </a:r>
          </a:p>
        </p:txBody>
      </p:sp>
      <p:sp>
        <p:nvSpPr>
          <p:cNvPr id="3" name="Content Placeholder 2"/>
          <p:cNvSpPr>
            <a:spLocks noGrp="1"/>
          </p:cNvSpPr>
          <p:nvPr>
            <p:ph idx="1"/>
          </p:nvPr>
        </p:nvSpPr>
        <p:spPr>
          <a:xfrm>
            <a:off x="838200" y="1517281"/>
            <a:ext cx="10515600" cy="4178444"/>
          </a:xfrm>
        </p:spPr>
        <p:txBody>
          <a:bodyPr>
            <a:normAutofit lnSpcReduction="10000"/>
          </a:bodyPr>
          <a:lstStyle/>
          <a:p>
            <a:r>
              <a:rPr lang="en-US" sz="3600" dirty="0"/>
              <a:t>Provide clear and consistent </a:t>
            </a:r>
            <a:r>
              <a:rPr lang="en-US" sz="3600" b="1" dirty="0"/>
              <a:t>information</a:t>
            </a:r>
            <a:r>
              <a:rPr lang="en-US" sz="3600" dirty="0"/>
              <a:t> </a:t>
            </a:r>
            <a:br>
              <a:rPr lang="en-US" sz="3600" dirty="0"/>
            </a:br>
            <a:r>
              <a:rPr lang="en-US" sz="3600" dirty="0"/>
              <a:t>to students as well as the </a:t>
            </a:r>
            <a:r>
              <a:rPr lang="en-US" sz="3600" b="1" dirty="0"/>
              <a:t>advice</a:t>
            </a:r>
            <a:r>
              <a:rPr lang="en-US" sz="3600" dirty="0"/>
              <a:t> they need to arrive at reasonable decisions about their programs of study and future career goals.</a:t>
            </a:r>
          </a:p>
          <a:p>
            <a:endParaRPr lang="en-US" sz="3600" dirty="0"/>
          </a:p>
          <a:p>
            <a:r>
              <a:rPr lang="en-US" sz="3600" dirty="0"/>
              <a:t>Provide academic, social, and personal </a:t>
            </a:r>
            <a:r>
              <a:rPr lang="en-US" sz="3600" b="1" dirty="0"/>
              <a:t>support</a:t>
            </a:r>
            <a:r>
              <a:rPr lang="en-US" sz="3600" dirty="0"/>
              <a:t> that is readily available and connected to other arts of student collegiate experience to retention.</a:t>
            </a:r>
          </a:p>
          <a:p>
            <a:endParaRPr lang="en-US" dirty="0"/>
          </a:p>
        </p:txBody>
      </p:sp>
      <p:sp>
        <p:nvSpPr>
          <p:cNvPr id="4" name="Slide Number Placeholder 3"/>
          <p:cNvSpPr>
            <a:spLocks noGrp="1"/>
          </p:cNvSpPr>
          <p:nvPr>
            <p:ph type="sldNum" sz="quarter" idx="12"/>
          </p:nvPr>
        </p:nvSpPr>
        <p:spPr/>
        <p:txBody>
          <a:bodyPr/>
          <a:lstStyle/>
          <a:p>
            <a:fld id="{CD758311-12B7-E249-94B9-B1A30BD9B35E}" type="slidenum">
              <a:rPr lang="en-US" smtClean="0"/>
              <a:t>8</a:t>
            </a:fld>
            <a:endParaRPr lang="en-US"/>
          </a:p>
        </p:txBody>
      </p:sp>
      <p:pic>
        <p:nvPicPr>
          <p:cNvPr id="6" name="Picture 5"/>
          <p:cNvPicPr>
            <a:picLocks noChangeAspect="1"/>
          </p:cNvPicPr>
          <p:nvPr/>
        </p:nvPicPr>
        <p:blipFill>
          <a:blip r:embed="rId2"/>
          <a:stretch>
            <a:fillRect/>
          </a:stretch>
        </p:blipFill>
        <p:spPr>
          <a:xfrm>
            <a:off x="8506047" y="5493818"/>
            <a:ext cx="2327940" cy="812583"/>
          </a:xfrm>
          <a:prstGeom prst="rect">
            <a:avLst/>
          </a:prstGeom>
        </p:spPr>
      </p:pic>
      <p:sp>
        <p:nvSpPr>
          <p:cNvPr id="7" name="TextBox 6"/>
          <p:cNvSpPr txBox="1"/>
          <p:nvPr/>
        </p:nvSpPr>
        <p:spPr>
          <a:xfrm>
            <a:off x="9207795" y="365125"/>
            <a:ext cx="2254103" cy="1049005"/>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3"/>
          <a:stretch>
            <a:fillRect/>
          </a:stretch>
        </p:blipFill>
        <p:spPr>
          <a:xfrm>
            <a:off x="9025586" y="170858"/>
            <a:ext cx="2606949" cy="1721737"/>
          </a:xfrm>
          <a:prstGeom prst="rect">
            <a:avLst/>
          </a:prstGeom>
        </p:spPr>
      </p:pic>
    </p:spTree>
    <p:extLst>
      <p:ext uri="{BB962C8B-B14F-4D97-AF65-F5344CB8AC3E}">
        <p14:creationId xmlns:p14="http://schemas.microsoft.com/office/powerpoint/2010/main" val="3270028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Conditions that Support Retention</a:t>
            </a:r>
          </a:p>
        </p:txBody>
      </p:sp>
      <p:sp>
        <p:nvSpPr>
          <p:cNvPr id="3" name="Content Placeholder 2"/>
          <p:cNvSpPr>
            <a:spLocks noGrp="1"/>
          </p:cNvSpPr>
          <p:nvPr>
            <p:ph idx="1"/>
          </p:nvPr>
        </p:nvSpPr>
        <p:spPr>
          <a:xfrm>
            <a:off x="753139" y="1474750"/>
            <a:ext cx="10515600" cy="4277464"/>
          </a:xfrm>
        </p:spPr>
        <p:txBody>
          <a:bodyPr/>
          <a:lstStyle/>
          <a:p>
            <a:r>
              <a:rPr lang="en-US" b="1" dirty="0"/>
              <a:t>Involve students </a:t>
            </a:r>
            <a:r>
              <a:rPr lang="en-US" dirty="0"/>
              <a:t>as valued members of institution. Frequency and quality of contact with faculty, staff, and other students is an important independent predictor of student persistence.</a:t>
            </a:r>
          </a:p>
          <a:p>
            <a:endParaRPr lang="en-US" dirty="0"/>
          </a:p>
          <a:p>
            <a:r>
              <a:rPr lang="en-US" dirty="0"/>
              <a:t>Foster learning. Learning has always been the key to student retention. </a:t>
            </a:r>
            <a:r>
              <a:rPr lang="en-US" b="1" dirty="0"/>
              <a:t>Students who learn are students who stay.</a:t>
            </a:r>
            <a:r>
              <a:rPr lang="en-US" dirty="0"/>
              <a:t> Institutions that are successful in building settings that educate their students are successful in retaining their students. Students are involved in learning, that is, who spend more time on task, especially with others, are more likely to learn and, in turn, more likely to stay. (Tinto, 2002)</a:t>
            </a:r>
          </a:p>
        </p:txBody>
      </p:sp>
      <p:sp>
        <p:nvSpPr>
          <p:cNvPr id="4" name="Slide Number Placeholder 3"/>
          <p:cNvSpPr>
            <a:spLocks noGrp="1"/>
          </p:cNvSpPr>
          <p:nvPr>
            <p:ph type="sldNum" sz="quarter" idx="12"/>
          </p:nvPr>
        </p:nvSpPr>
        <p:spPr/>
        <p:txBody>
          <a:bodyPr/>
          <a:lstStyle/>
          <a:p>
            <a:fld id="{CD758311-12B7-E249-94B9-B1A30BD9B35E}" type="slidenum">
              <a:rPr lang="en-US" smtClean="0"/>
              <a:t>9</a:t>
            </a:fld>
            <a:endParaRPr lang="en-US"/>
          </a:p>
        </p:txBody>
      </p:sp>
      <p:pic>
        <p:nvPicPr>
          <p:cNvPr id="6" name="Picture 5"/>
          <p:cNvPicPr>
            <a:picLocks noChangeAspect="1"/>
          </p:cNvPicPr>
          <p:nvPr/>
        </p:nvPicPr>
        <p:blipFill>
          <a:blip r:embed="rId2"/>
          <a:stretch>
            <a:fillRect/>
          </a:stretch>
        </p:blipFill>
        <p:spPr>
          <a:xfrm>
            <a:off x="8146680" y="5752214"/>
            <a:ext cx="2349811" cy="820217"/>
          </a:xfrm>
          <a:prstGeom prst="rect">
            <a:avLst/>
          </a:prstGeom>
        </p:spPr>
      </p:pic>
    </p:spTree>
    <p:extLst>
      <p:ext uri="{BB962C8B-B14F-4D97-AF65-F5344CB8AC3E}">
        <p14:creationId xmlns:p14="http://schemas.microsoft.com/office/powerpoint/2010/main" val="2363246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2299</Words>
  <Application>Microsoft Macintosh PowerPoint</Application>
  <PresentationFormat>Widescreen</PresentationFormat>
  <Paragraphs>346</Paragraphs>
  <Slides>33</Slides>
  <Notes>22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ＭＳ Ｐゴシック</vt:lpstr>
      <vt:lpstr>ＭＳ Ｐゴシック</vt:lpstr>
      <vt:lpstr>ヒラギノ角ゴ Pro W3</vt:lpstr>
      <vt:lpstr>Arial</vt:lpstr>
      <vt:lpstr>Calibri</vt:lpstr>
      <vt:lpstr>Calibri Light</vt:lpstr>
      <vt:lpstr>Frutiger Linotype</vt:lpstr>
      <vt:lpstr>Gill Sans</vt:lpstr>
      <vt:lpstr>Lucida Grande</vt:lpstr>
      <vt:lpstr>Mangal</vt:lpstr>
      <vt:lpstr>Osaka</vt:lpstr>
      <vt:lpstr>Tahoma</vt:lpstr>
      <vt:lpstr>Times New Roman</vt:lpstr>
      <vt:lpstr>Wingdings</vt:lpstr>
      <vt:lpstr>Office Theme</vt:lpstr>
      <vt:lpstr>PowerPoint Presentation</vt:lpstr>
      <vt:lpstr>NSSE 2017 Workshop Topics</vt:lpstr>
      <vt:lpstr>Foundational Assertion</vt:lpstr>
      <vt:lpstr>PowerPoint Presentation</vt:lpstr>
      <vt:lpstr>Two Components of Student Engagement</vt:lpstr>
      <vt:lpstr>Summary:</vt:lpstr>
      <vt:lpstr>What do we know about student engagement….</vt:lpstr>
      <vt:lpstr>Conditions that Support Retention</vt:lpstr>
      <vt:lpstr>Conditions that Support Retention</vt:lpstr>
      <vt:lpstr>What to Make of This?</vt:lpstr>
      <vt:lpstr>NSSE Survey &amp; Administration</vt:lpstr>
      <vt:lpstr>Taking a Look at NSSE</vt:lpstr>
      <vt:lpstr>NSSE Survey Content</vt:lpstr>
      <vt:lpstr>Goals of NSSE Project</vt:lpstr>
      <vt:lpstr>Using NSSE Results for Institutional Improvement</vt:lpstr>
      <vt:lpstr>PowerPoint Presentation</vt:lpstr>
      <vt:lpstr>Meaningful Educational Experiences: NSSE Engagement Indicators</vt:lpstr>
      <vt:lpstr>PowerPoint Presentation</vt:lpstr>
      <vt:lpstr>HIPs: What We Know for Sure</vt:lpstr>
      <vt:lpstr>Eight Key Elements of High-Impact Practices</vt:lpstr>
      <vt:lpstr>PowerPoint Presentation</vt:lpstr>
      <vt:lpstr>The High Impact Practice (HIP) Goal</vt:lpstr>
      <vt:lpstr>The High Impact Practice (HIP) Challenge </vt:lpstr>
      <vt:lpstr>PowerPoint Presentation</vt:lpstr>
      <vt:lpstr>GU NSSE 2017 Survey  Population and Respondents</vt:lpstr>
      <vt:lpstr>Response Rates</vt:lpstr>
      <vt:lpstr>PowerPoint Presentation</vt:lpstr>
      <vt:lpstr>Questions to consider when you’re reviewing your NSSE results….</vt:lpstr>
      <vt:lpstr>NSSE 2017: Engagement Indicator Results &amp; Comparisons</vt:lpstr>
      <vt:lpstr>NSSE Engagement Indicators Overview</vt:lpstr>
      <vt:lpstr>NSSE Engagement Indicators: Peer Comparisons</vt:lpstr>
      <vt:lpstr>PowerPoint Presentation</vt:lpstr>
      <vt:lpstr>Future Workshops…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Buchko</dc:creator>
  <cp:lastModifiedBy>Lindsay Buchko</cp:lastModifiedBy>
  <cp:revision>5</cp:revision>
  <dcterms:created xsi:type="dcterms:W3CDTF">2018-08-15T22:41:28Z</dcterms:created>
  <dcterms:modified xsi:type="dcterms:W3CDTF">2018-08-23T20:45:31Z</dcterms:modified>
</cp:coreProperties>
</file>