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17095" y="9387221"/>
            <a:ext cx="1358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hyperlink" Target="mailto:davidqp@mail.utexas.edu" TargetMode="External"/><Relationship Id="rId4" Type="http://schemas.openxmlformats.org/officeDocument/2006/relationships/hyperlink" Target="mailto:atyourfingertipsinterpreting@yahoo.com" TargetMode="External"/><Relationship Id="rId5" Type="http://schemas.openxmlformats.org/officeDocument/2006/relationships/hyperlink" Target="mailto:rafael.trevino@me.com" TargetMode="External"/><Relationship Id="rId6" Type="http://schemas.openxmlformats.org/officeDocument/2006/relationships/notesSlide" Target="../notesSlides/notesSlide1.xml"/><Relationship Id="rId7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hyperlink" Target="mailto:davidqp@mail.utexas.edu" TargetMode="External"/><Relationship Id="rId21" Type="http://schemas.openxmlformats.org/officeDocument/2006/relationships/hyperlink" Target="mailto:atyourfingertipsinterpreting@yahoo.com" TargetMode="External"/><Relationship Id="rId22" Type="http://schemas.openxmlformats.org/officeDocument/2006/relationships/hyperlink" Target="mailto:rafael.trevino@me.com" TargetMode="External"/><Relationship Id="rId23" Type="http://schemas.openxmlformats.org/officeDocument/2006/relationships/notesSlide" Target="../notesSlides/notesSlide2.xml"/><Relationship Id="rId2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27" Type="http://schemas.openxmlformats.org/officeDocument/2006/relationships/image" Target="../media/image45.png"/><Relationship Id="rId28" Type="http://schemas.openxmlformats.org/officeDocument/2006/relationships/image" Target="../media/image46.png"/><Relationship Id="rId29" Type="http://schemas.openxmlformats.org/officeDocument/2006/relationships/image" Target="../media/image47.png"/><Relationship Id="rId30" Type="http://schemas.openxmlformats.org/officeDocument/2006/relationships/image" Target="../media/image48.png"/><Relationship Id="rId31" Type="http://schemas.openxmlformats.org/officeDocument/2006/relationships/image" Target="../media/image49.png"/><Relationship Id="rId32" Type="http://schemas.openxmlformats.org/officeDocument/2006/relationships/image" Target="../media/image50.png"/><Relationship Id="rId33" Type="http://schemas.openxmlformats.org/officeDocument/2006/relationships/image" Target="../media/image51.png"/><Relationship Id="rId34" Type="http://schemas.openxmlformats.org/officeDocument/2006/relationships/image" Target="../media/image52.png"/><Relationship Id="rId35" Type="http://schemas.openxmlformats.org/officeDocument/2006/relationships/image" Target="../media/image53.png"/><Relationship Id="rId36" Type="http://schemas.openxmlformats.org/officeDocument/2006/relationships/image" Target="../media/image54.png"/><Relationship Id="rId37" Type="http://schemas.openxmlformats.org/officeDocument/2006/relationships/image" Target="../media/image55.png"/><Relationship Id="rId38" Type="http://schemas.openxmlformats.org/officeDocument/2006/relationships/image" Target="../media/image56.png"/><Relationship Id="rId39" Type="http://schemas.openxmlformats.org/officeDocument/2006/relationships/image" Target="../media/image57.png"/><Relationship Id="rId40" Type="http://schemas.openxmlformats.org/officeDocument/2006/relationships/image" Target="../media/image58.png"/><Relationship Id="rId41" Type="http://schemas.openxmlformats.org/officeDocument/2006/relationships/image" Target="../media/image59.png"/><Relationship Id="rId42" Type="http://schemas.openxmlformats.org/officeDocument/2006/relationships/image" Target="../media/image60.png"/><Relationship Id="rId43" Type="http://schemas.openxmlformats.org/officeDocument/2006/relationships/image" Target="../media/image61.png"/><Relationship Id="rId44" Type="http://schemas.openxmlformats.org/officeDocument/2006/relationships/image" Target="../media/image62.png"/><Relationship Id="rId45" Type="http://schemas.openxmlformats.org/officeDocument/2006/relationships/image" Target="../media/image63.png"/><Relationship Id="rId46" Type="http://schemas.openxmlformats.org/officeDocument/2006/relationships/image" Target="../media/image64.png"/><Relationship Id="rId47" Type="http://schemas.openxmlformats.org/officeDocument/2006/relationships/image" Target="../media/image65.png"/><Relationship Id="rId48" Type="http://schemas.openxmlformats.org/officeDocument/2006/relationships/image" Target="../media/image66.png"/><Relationship Id="rId49" Type="http://schemas.openxmlformats.org/officeDocument/2006/relationships/image" Target="../media/image67.png"/><Relationship Id="rId50" Type="http://schemas.openxmlformats.org/officeDocument/2006/relationships/image" Target="../media/image68.png"/><Relationship Id="rId51" Type="http://schemas.openxmlformats.org/officeDocument/2006/relationships/image" Target="../media/image69.png"/><Relationship Id="rId52" Type="http://schemas.openxmlformats.org/officeDocument/2006/relationships/image" Target="../media/image70.png"/><Relationship Id="rId53" Type="http://schemas.openxmlformats.org/officeDocument/2006/relationships/image" Target="../media/image71.png"/><Relationship Id="rId54" Type="http://schemas.openxmlformats.org/officeDocument/2006/relationships/image" Target="../media/image72.png"/><Relationship Id="rId55" Type="http://schemas.openxmlformats.org/officeDocument/2006/relationships/image" Target="../media/image73.png"/><Relationship Id="rId56" Type="http://schemas.openxmlformats.org/officeDocument/2006/relationships/image" Target="../media/image74.png"/><Relationship Id="rId57" Type="http://schemas.openxmlformats.org/officeDocument/2006/relationships/image" Target="../media/image75.png"/><Relationship Id="rId58" Type="http://schemas.openxmlformats.org/officeDocument/2006/relationships/image" Target="../media/image76.png"/><Relationship Id="rId59" Type="http://schemas.openxmlformats.org/officeDocument/2006/relationships/image" Target="../media/image77.png"/><Relationship Id="rId60" Type="http://schemas.openxmlformats.org/officeDocument/2006/relationships/image" Target="../media/image78.png"/><Relationship Id="rId61" Type="http://schemas.openxmlformats.org/officeDocument/2006/relationships/image" Target="../media/image79.png"/><Relationship Id="rId62" Type="http://schemas.openxmlformats.org/officeDocument/2006/relationships/image" Target="../media/image80.png"/><Relationship Id="rId63" Type="http://schemas.openxmlformats.org/officeDocument/2006/relationships/image" Target="../media/image81.png"/><Relationship Id="rId64" Type="http://schemas.openxmlformats.org/officeDocument/2006/relationships/image" Target="../media/image82.png"/><Relationship Id="rId65" Type="http://schemas.openxmlformats.org/officeDocument/2006/relationships/image" Target="../media/image83.png"/><Relationship Id="rId66" Type="http://schemas.openxmlformats.org/officeDocument/2006/relationships/image" Target="../media/image84.png"/><Relationship Id="rId67" Type="http://schemas.openxmlformats.org/officeDocument/2006/relationships/image" Target="../media/image85.png"/><Relationship Id="rId68" Type="http://schemas.openxmlformats.org/officeDocument/2006/relationships/image" Target="../media/image86.png"/><Relationship Id="rId69" Type="http://schemas.openxmlformats.org/officeDocument/2006/relationships/image" Target="../media/image87.png"/><Relationship Id="rId70" Type="http://schemas.openxmlformats.org/officeDocument/2006/relationships/image" Target="../media/image88.png"/><Relationship Id="rId71" Type="http://schemas.openxmlformats.org/officeDocument/2006/relationships/image" Target="../media/image89.png"/><Relationship Id="rId72" Type="http://schemas.openxmlformats.org/officeDocument/2006/relationships/image" Target="../media/image90.png"/><Relationship Id="rId73" Type="http://schemas.openxmlformats.org/officeDocument/2006/relationships/image" Target="../media/image91.png"/><Relationship Id="rId74" Type="http://schemas.openxmlformats.org/officeDocument/2006/relationships/image" Target="../media/image92.png"/><Relationship Id="rId75" Type="http://schemas.openxmlformats.org/officeDocument/2006/relationships/image" Target="../media/image93.png"/><Relationship Id="rId76" Type="http://schemas.openxmlformats.org/officeDocument/2006/relationships/image" Target="../media/image94.png"/><Relationship Id="rId77" Type="http://schemas.openxmlformats.org/officeDocument/2006/relationships/image" Target="../media/image95.png"/><Relationship Id="rId78" Type="http://schemas.openxmlformats.org/officeDocument/2006/relationships/image" Target="../media/image96.png"/><Relationship Id="rId79" Type="http://schemas.openxmlformats.org/officeDocument/2006/relationships/image" Target="../media/image97.png"/><Relationship Id="rId80" Type="http://schemas.openxmlformats.org/officeDocument/2006/relationships/image" Target="../media/image98.png"/><Relationship Id="rId81" Type="http://schemas.openxmlformats.org/officeDocument/2006/relationships/image" Target="../media/image99.png"/><Relationship Id="rId82" Type="http://schemas.openxmlformats.org/officeDocument/2006/relationships/image" Target="../media/image100.png"/><Relationship Id="rId83" Type="http://schemas.openxmlformats.org/officeDocument/2006/relationships/image" Target="../media/image101.png"/><Relationship Id="rId84" Type="http://schemas.openxmlformats.org/officeDocument/2006/relationships/image" Target="../media/image102.png"/><Relationship Id="rId85" Type="http://schemas.openxmlformats.org/officeDocument/2006/relationships/image" Target="../media/image103.png"/><Relationship Id="rId86" Type="http://schemas.openxmlformats.org/officeDocument/2006/relationships/image" Target="../media/image104.png"/><Relationship Id="rId87" Type="http://schemas.openxmlformats.org/officeDocument/2006/relationships/image" Target="../media/image105.png"/><Relationship Id="rId88" Type="http://schemas.openxmlformats.org/officeDocument/2006/relationships/image" Target="../media/image106.png"/><Relationship Id="rId89" Type="http://schemas.openxmlformats.org/officeDocument/2006/relationships/image" Target="../media/image107.png"/><Relationship Id="rId90" Type="http://schemas.openxmlformats.org/officeDocument/2006/relationships/image" Target="../media/image108.png"/><Relationship Id="rId91" Type="http://schemas.openxmlformats.org/officeDocument/2006/relationships/image" Target="../media/image109.png"/><Relationship Id="rId92" Type="http://schemas.openxmlformats.org/officeDocument/2006/relationships/image" Target="../media/image110.png"/><Relationship Id="rId93" Type="http://schemas.openxmlformats.org/officeDocument/2006/relationships/image" Target="../media/image111.png"/><Relationship Id="rId94" Type="http://schemas.openxmlformats.org/officeDocument/2006/relationships/image" Target="../media/image112.png"/><Relationship Id="rId95" Type="http://schemas.openxmlformats.org/officeDocument/2006/relationships/image" Target="../media/image113.png"/><Relationship Id="rId96" Type="http://schemas.openxmlformats.org/officeDocument/2006/relationships/image" Target="../media/image114.png"/><Relationship Id="rId97" Type="http://schemas.openxmlformats.org/officeDocument/2006/relationships/image" Target="../media/image115.png"/><Relationship Id="rId98" Type="http://schemas.openxmlformats.org/officeDocument/2006/relationships/image" Target="../media/image116.png"/><Relationship Id="rId99" Type="http://schemas.openxmlformats.org/officeDocument/2006/relationships/image" Target="../media/image117.png"/><Relationship Id="rId100" Type="http://schemas.openxmlformats.org/officeDocument/2006/relationships/image" Target="../media/image118.png"/><Relationship Id="rId101" Type="http://schemas.openxmlformats.org/officeDocument/2006/relationships/image" Target="../media/image119.png"/><Relationship Id="rId102" Type="http://schemas.openxmlformats.org/officeDocument/2006/relationships/image" Target="../media/image120.png"/><Relationship Id="rId103" Type="http://schemas.openxmlformats.org/officeDocument/2006/relationships/hyperlink" Target="mailto:davidqp@mail.utexas.edu" TargetMode="External"/><Relationship Id="rId104" Type="http://schemas.openxmlformats.org/officeDocument/2006/relationships/hyperlink" Target="mailto:atyourfingertipsinterpreting@yahoo.com" TargetMode="External"/><Relationship Id="rId105" Type="http://schemas.openxmlformats.org/officeDocument/2006/relationships/hyperlink" Target="mailto:rafael.trevino@me.com" TargetMode="External"/><Relationship Id="rId106" Type="http://schemas.openxmlformats.org/officeDocument/2006/relationships/notesSlide" Target="../notesSlides/notesSlide3.xml"/><Relationship Id="rId107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Relationship Id="rId11" Type="http://schemas.openxmlformats.org/officeDocument/2006/relationships/image" Target="../media/image130.png"/><Relationship Id="rId12" Type="http://schemas.openxmlformats.org/officeDocument/2006/relationships/image" Target="../media/image131.jpg"/><Relationship Id="rId13" Type="http://schemas.openxmlformats.org/officeDocument/2006/relationships/image" Target="../media/image132.jpg"/><Relationship Id="rId14" Type="http://schemas.openxmlformats.org/officeDocument/2006/relationships/image" Target="../media/image133.jpg"/><Relationship Id="rId15" Type="http://schemas.openxmlformats.org/officeDocument/2006/relationships/image" Target="../media/image134.jpg"/><Relationship Id="rId16" Type="http://schemas.openxmlformats.org/officeDocument/2006/relationships/hyperlink" Target="mailto:davidqp@mail.utexas.edu" TargetMode="External"/><Relationship Id="rId17" Type="http://schemas.openxmlformats.org/officeDocument/2006/relationships/hyperlink" Target="mailto:atyourfingertipsinterpreting@yahoo.com" TargetMode="External"/><Relationship Id="rId18" Type="http://schemas.openxmlformats.org/officeDocument/2006/relationships/hyperlink" Target="mailto:rafael.trevino@me.com" TargetMode="External"/><Relationship Id="rId19" Type="http://schemas.openxmlformats.org/officeDocument/2006/relationships/notesSlide" Target="../notesSlides/notesSlide4.xml"/><Relationship Id="rId20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5.jpg"/><Relationship Id="rId3" Type="http://schemas.openxmlformats.org/officeDocument/2006/relationships/image" Target="../media/image136.jpg"/><Relationship Id="rId4" Type="http://schemas.openxmlformats.org/officeDocument/2006/relationships/image" Target="../media/image137.jpg"/><Relationship Id="rId5" Type="http://schemas.openxmlformats.org/officeDocument/2006/relationships/image" Target="../media/image138.png"/><Relationship Id="rId6" Type="http://schemas.openxmlformats.org/officeDocument/2006/relationships/hyperlink" Target="mailto:davidqp@mail.utexas.edu" TargetMode="External"/><Relationship Id="rId7" Type="http://schemas.openxmlformats.org/officeDocument/2006/relationships/hyperlink" Target="mailto:atyourfingertipsinterpreting@yahoo.com" TargetMode="External"/><Relationship Id="rId8" Type="http://schemas.openxmlformats.org/officeDocument/2006/relationships/hyperlink" Target="mailto:rafael.trevino@me.com" TargetMode="External"/><Relationship Id="rId9" Type="http://schemas.openxmlformats.org/officeDocument/2006/relationships/notesSlide" Target="../notesSlides/notesSlide5.xml"/><Relationship Id="rId10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9.png"/><Relationship Id="rId3" Type="http://schemas.openxmlformats.org/officeDocument/2006/relationships/hyperlink" Target="mailto:davidqp@mail.utexas.edu" TargetMode="External"/><Relationship Id="rId4" Type="http://schemas.openxmlformats.org/officeDocument/2006/relationships/hyperlink" Target="mailto:atyourfingertipsinterpreting@yahoo.com" TargetMode="External"/><Relationship Id="rId5" Type="http://schemas.openxmlformats.org/officeDocument/2006/relationships/hyperlink" Target="mailto:rafael.trevino@me.com" TargetMode="External"/><Relationship Id="rId6" Type="http://schemas.openxmlformats.org/officeDocument/2006/relationships/notesSlide" Target="../notesSlides/notesSlide6.xml"/><Relationship Id="rId7" Type="http://schemas.openxmlformats.org/officeDocument/2006/relationships/slide" Target="slide6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9128"/>
            <a:ext cx="287845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dirty="0" sz="1200" spc="-5">
                <a:latin typeface="Arial"/>
                <a:cs typeface="Arial"/>
              </a:rPr>
              <a:t>Nationa</a:t>
            </a:r>
            <a:r>
              <a:rPr dirty="0" sz="1200">
                <a:latin typeface="Arial"/>
                <a:cs typeface="Arial"/>
              </a:rPr>
              <a:t>l Symposium</a:t>
            </a:r>
            <a:r>
              <a:rPr dirty="0" sz="1200" spc="-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35">
                <a:latin typeface="Arial"/>
                <a:cs typeface="Arial"/>
              </a:rPr>
              <a:t>V</a:t>
            </a:r>
            <a:r>
              <a:rPr dirty="0" sz="1200" spc="-5">
                <a:latin typeface="Arial"/>
                <a:cs typeface="Arial"/>
              </a:rPr>
              <a:t>ide</a:t>
            </a:r>
            <a:r>
              <a:rPr dirty="0" sz="1200">
                <a:latin typeface="Arial"/>
                <a:cs typeface="Arial"/>
              </a:rPr>
              <a:t>o Interpreting</a:t>
            </a:r>
            <a:r>
              <a:rPr dirty="0" sz="1200">
                <a:latin typeface="Arial"/>
                <a:cs typeface="Arial"/>
              </a:rPr>
              <a:t> Gallaudet</a:t>
            </a:r>
            <a:r>
              <a:rPr dirty="0" sz="1200" spc="-5">
                <a:latin typeface="Arial"/>
                <a:cs typeface="Arial"/>
              </a:rPr>
              <a:t> University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1074" y="519128"/>
            <a:ext cx="948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5">
                <a:latin typeface="Arial"/>
                <a:cs typeface="Arial"/>
              </a:rPr>
              <a:t> 24</a:t>
            </a:r>
            <a:r>
              <a:rPr dirty="0" sz="1200">
                <a:latin typeface="Arial"/>
                <a:cs typeface="Arial"/>
              </a:rPr>
              <a:t>, </a:t>
            </a:r>
            <a:r>
              <a:rPr dirty="0" sz="1200" spc="-5">
                <a:latin typeface="Arial"/>
                <a:cs typeface="Arial"/>
              </a:rPr>
              <a:t>2010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1683" y="1371601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1683" y="2074292"/>
            <a:ext cx="2326005" cy="693420"/>
          </a:xfrm>
          <a:custGeom>
            <a:avLst/>
            <a:gdLst/>
            <a:ahLst/>
            <a:cxnLst/>
            <a:rect l="l" t="t" r="r" b="b"/>
            <a:pathLst>
              <a:path w="2326004" h="693419">
                <a:moveTo>
                  <a:pt x="1999471" y="0"/>
                </a:moveTo>
                <a:lnTo>
                  <a:pt x="1983645" y="164379"/>
                </a:lnTo>
                <a:lnTo>
                  <a:pt x="1651332" y="170898"/>
                </a:lnTo>
                <a:lnTo>
                  <a:pt x="1220812" y="585807"/>
                </a:lnTo>
                <a:lnTo>
                  <a:pt x="0" y="585807"/>
                </a:lnTo>
                <a:lnTo>
                  <a:pt x="0" y="693376"/>
                </a:lnTo>
                <a:lnTo>
                  <a:pt x="1224070" y="693376"/>
                </a:lnTo>
                <a:lnTo>
                  <a:pt x="1698804" y="322706"/>
                </a:lnTo>
                <a:lnTo>
                  <a:pt x="2259098" y="322706"/>
                </a:lnTo>
                <a:lnTo>
                  <a:pt x="2325734" y="279866"/>
                </a:lnTo>
                <a:lnTo>
                  <a:pt x="1999471" y="0"/>
                </a:lnTo>
                <a:close/>
              </a:path>
              <a:path w="2326004" h="693419">
                <a:moveTo>
                  <a:pt x="2259098" y="322706"/>
                </a:moveTo>
                <a:lnTo>
                  <a:pt x="1698804" y="322706"/>
                </a:lnTo>
                <a:lnTo>
                  <a:pt x="1971080" y="364150"/>
                </a:lnTo>
                <a:lnTo>
                  <a:pt x="1958513" y="515957"/>
                </a:lnTo>
                <a:lnTo>
                  <a:pt x="2259098" y="322706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1683" y="2467314"/>
            <a:ext cx="2435860" cy="377190"/>
          </a:xfrm>
          <a:custGeom>
            <a:avLst/>
            <a:gdLst/>
            <a:ahLst/>
            <a:cxnLst/>
            <a:rect l="l" t="t" r="r" b="b"/>
            <a:pathLst>
              <a:path w="2435860" h="377189">
                <a:moveTo>
                  <a:pt x="1646689" y="155068"/>
                </a:moveTo>
                <a:lnTo>
                  <a:pt x="1498672" y="155068"/>
                </a:lnTo>
                <a:lnTo>
                  <a:pt x="2086039" y="376725"/>
                </a:lnTo>
                <a:lnTo>
                  <a:pt x="2190100" y="310133"/>
                </a:lnTo>
                <a:lnTo>
                  <a:pt x="2082781" y="310133"/>
                </a:lnTo>
                <a:lnTo>
                  <a:pt x="1646689" y="155068"/>
                </a:lnTo>
                <a:close/>
              </a:path>
              <a:path w="2435860" h="377189">
                <a:moveTo>
                  <a:pt x="2435575" y="0"/>
                </a:moveTo>
                <a:lnTo>
                  <a:pt x="2212635" y="64728"/>
                </a:lnTo>
                <a:lnTo>
                  <a:pt x="2270814" y="109898"/>
                </a:lnTo>
                <a:lnTo>
                  <a:pt x="2082781" y="310133"/>
                </a:lnTo>
                <a:lnTo>
                  <a:pt x="2190100" y="310133"/>
                </a:lnTo>
                <a:lnTo>
                  <a:pt x="2361107" y="200703"/>
                </a:lnTo>
                <a:lnTo>
                  <a:pt x="2427596" y="200703"/>
                </a:lnTo>
                <a:lnTo>
                  <a:pt x="2435575" y="0"/>
                </a:lnTo>
                <a:close/>
              </a:path>
              <a:path w="2435860" h="377189">
                <a:moveTo>
                  <a:pt x="2427596" y="200703"/>
                </a:moveTo>
                <a:lnTo>
                  <a:pt x="2361107" y="200703"/>
                </a:lnTo>
                <a:lnTo>
                  <a:pt x="2425801" y="245872"/>
                </a:lnTo>
                <a:lnTo>
                  <a:pt x="2427596" y="200703"/>
                </a:lnTo>
                <a:close/>
              </a:path>
              <a:path w="2435860" h="377189">
                <a:moveTo>
                  <a:pt x="1492155" y="100119"/>
                </a:moveTo>
                <a:lnTo>
                  <a:pt x="0" y="101050"/>
                </a:lnTo>
                <a:lnTo>
                  <a:pt x="0" y="158327"/>
                </a:lnTo>
                <a:lnTo>
                  <a:pt x="1646689" y="155068"/>
                </a:lnTo>
                <a:lnTo>
                  <a:pt x="1492155" y="100119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683" y="2662895"/>
            <a:ext cx="2632710" cy="292100"/>
          </a:xfrm>
          <a:custGeom>
            <a:avLst/>
            <a:gdLst/>
            <a:ahLst/>
            <a:cxnLst/>
            <a:rect l="l" t="t" r="r" b="b"/>
            <a:pathLst>
              <a:path w="2632710" h="292100">
                <a:moveTo>
                  <a:pt x="2531452" y="0"/>
                </a:moveTo>
                <a:lnTo>
                  <a:pt x="2544019" y="44702"/>
                </a:lnTo>
                <a:lnTo>
                  <a:pt x="1679723" y="244008"/>
                </a:lnTo>
                <a:lnTo>
                  <a:pt x="0" y="244008"/>
                </a:lnTo>
                <a:lnTo>
                  <a:pt x="0" y="291506"/>
                </a:lnTo>
                <a:lnTo>
                  <a:pt x="1686238" y="291506"/>
                </a:lnTo>
                <a:lnTo>
                  <a:pt x="2559843" y="110827"/>
                </a:lnTo>
                <a:lnTo>
                  <a:pt x="2600947" y="110827"/>
                </a:lnTo>
                <a:lnTo>
                  <a:pt x="2632450" y="60535"/>
                </a:lnTo>
                <a:lnTo>
                  <a:pt x="2531452" y="0"/>
                </a:lnTo>
                <a:close/>
              </a:path>
              <a:path w="2632710" h="292100">
                <a:moveTo>
                  <a:pt x="2600947" y="110827"/>
                </a:moveTo>
                <a:lnTo>
                  <a:pt x="2559843" y="110827"/>
                </a:lnTo>
                <a:lnTo>
                  <a:pt x="2569152" y="161585"/>
                </a:lnTo>
                <a:lnTo>
                  <a:pt x="2600947" y="110827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1683" y="2454276"/>
            <a:ext cx="2301240" cy="124460"/>
          </a:xfrm>
          <a:custGeom>
            <a:avLst/>
            <a:gdLst/>
            <a:ahLst/>
            <a:cxnLst/>
            <a:rect l="l" t="t" r="r" b="b"/>
            <a:pathLst>
              <a:path w="2301240" h="124460">
                <a:moveTo>
                  <a:pt x="2210712" y="0"/>
                </a:moveTo>
                <a:lnTo>
                  <a:pt x="2227408" y="19091"/>
                </a:lnTo>
                <a:lnTo>
                  <a:pt x="2130672" y="101514"/>
                </a:lnTo>
                <a:lnTo>
                  <a:pt x="0" y="101514"/>
                </a:lnTo>
                <a:lnTo>
                  <a:pt x="0" y="123866"/>
                </a:lnTo>
                <a:lnTo>
                  <a:pt x="2130672" y="123866"/>
                </a:lnTo>
                <a:lnTo>
                  <a:pt x="2274549" y="69850"/>
                </a:lnTo>
                <a:lnTo>
                  <a:pt x="2298492" y="69850"/>
                </a:lnTo>
                <a:lnTo>
                  <a:pt x="2301066" y="3258"/>
                </a:lnTo>
                <a:lnTo>
                  <a:pt x="2210712" y="0"/>
                </a:lnTo>
                <a:close/>
              </a:path>
              <a:path w="2301240" h="124460">
                <a:moveTo>
                  <a:pt x="2298492" y="69850"/>
                </a:moveTo>
                <a:lnTo>
                  <a:pt x="2274549" y="69850"/>
                </a:lnTo>
                <a:lnTo>
                  <a:pt x="2297629" y="92201"/>
                </a:lnTo>
                <a:lnTo>
                  <a:pt x="2298492" y="6985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53348" y="2436115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0" y="0"/>
                </a:moveTo>
                <a:lnTo>
                  <a:pt x="2791" y="0"/>
                </a:lnTo>
              </a:path>
            </a:pathLst>
          </a:custGeom>
          <a:ln w="3175">
            <a:solidFill>
              <a:srgbClr val="570E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01683" y="2641474"/>
            <a:ext cx="2065020" cy="548005"/>
          </a:xfrm>
          <a:custGeom>
            <a:avLst/>
            <a:gdLst/>
            <a:ahLst/>
            <a:cxnLst/>
            <a:rect l="l" t="t" r="r" b="b"/>
            <a:pathLst>
              <a:path w="2065020" h="548005">
                <a:moveTo>
                  <a:pt x="1064429" y="370204"/>
                </a:moveTo>
                <a:lnTo>
                  <a:pt x="0" y="370669"/>
                </a:lnTo>
                <a:lnTo>
                  <a:pt x="0" y="433534"/>
                </a:lnTo>
                <a:lnTo>
                  <a:pt x="1057913" y="440054"/>
                </a:lnTo>
                <a:lnTo>
                  <a:pt x="1314363" y="547622"/>
                </a:lnTo>
                <a:lnTo>
                  <a:pt x="1539444" y="468459"/>
                </a:lnTo>
                <a:lnTo>
                  <a:pt x="1311105" y="468459"/>
                </a:lnTo>
                <a:lnTo>
                  <a:pt x="1064429" y="370204"/>
                </a:lnTo>
                <a:close/>
              </a:path>
              <a:path w="2065020" h="548005">
                <a:moveTo>
                  <a:pt x="1725800" y="0"/>
                </a:moveTo>
                <a:lnTo>
                  <a:pt x="1808179" y="116881"/>
                </a:lnTo>
                <a:lnTo>
                  <a:pt x="1311105" y="468459"/>
                </a:lnTo>
                <a:lnTo>
                  <a:pt x="1539444" y="468459"/>
                </a:lnTo>
                <a:lnTo>
                  <a:pt x="1953859" y="322706"/>
                </a:lnTo>
                <a:lnTo>
                  <a:pt x="2020093" y="322706"/>
                </a:lnTo>
                <a:lnTo>
                  <a:pt x="2064629" y="56810"/>
                </a:lnTo>
                <a:lnTo>
                  <a:pt x="1725800" y="0"/>
                </a:lnTo>
                <a:close/>
              </a:path>
              <a:path w="2065020" h="548005">
                <a:moveTo>
                  <a:pt x="2020093" y="322706"/>
                </a:moveTo>
                <a:lnTo>
                  <a:pt x="1953859" y="322706"/>
                </a:lnTo>
                <a:lnTo>
                  <a:pt x="2007848" y="395815"/>
                </a:lnTo>
                <a:lnTo>
                  <a:pt x="2020093" y="322706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53092" y="1831426"/>
            <a:ext cx="2313305" cy="690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Examining the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Challenge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s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o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f Trilingual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 (Spanish-English-ASL) VRS Interpreting</a:t>
            </a:r>
            <a:endParaRPr sz="1050">
              <a:latin typeface="Arial"/>
              <a:cs typeface="Arial"/>
            </a:endParaRPr>
          </a:p>
          <a:p>
            <a:pPr marL="12700" marR="922655">
              <a:lnSpc>
                <a:spcPct val="106700"/>
              </a:lnSpc>
              <a:spcBef>
                <a:spcPts val="235"/>
              </a:spcBef>
            </a:pP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Davi</a:t>
            </a:r>
            <a:r>
              <a:rPr dirty="0" sz="550" spc="15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5">
                <a:solidFill>
                  <a:srgbClr val="5A7C3C"/>
                </a:solidFill>
                <a:latin typeface="Arial"/>
                <a:cs typeface="Arial"/>
              </a:rPr>
              <a:t>Quinto-Pozos,</a:t>
            </a:r>
            <a:r>
              <a:rPr dirty="0" sz="55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Kristie</a:t>
            </a:r>
            <a:r>
              <a:rPr dirty="0" sz="55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Casanov</a:t>
            </a:r>
            <a:r>
              <a:rPr dirty="0" sz="550" spc="15">
                <a:solidFill>
                  <a:srgbClr val="5A7C3C"/>
                </a:solidFill>
                <a:latin typeface="Arial"/>
                <a:cs typeface="Arial"/>
              </a:rPr>
              <a:t>a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de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 Canales</a:t>
            </a:r>
            <a:r>
              <a:rPr dirty="0" sz="550" spc="5">
                <a:solidFill>
                  <a:srgbClr val="5A7C3C"/>
                </a:solidFill>
                <a:latin typeface="Arial"/>
                <a:cs typeface="Arial"/>
              </a:rPr>
              <a:t>,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20">
                <a:solidFill>
                  <a:srgbClr val="5A7C3C"/>
                </a:solidFill>
                <a:latin typeface="Arial"/>
                <a:cs typeface="Arial"/>
              </a:rPr>
              <a:t>&amp;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Rafae</a:t>
            </a:r>
            <a:r>
              <a:rPr dirty="0" sz="550" spc="5">
                <a:solidFill>
                  <a:srgbClr val="5A7C3C"/>
                </a:solidFill>
                <a:latin typeface="Arial"/>
                <a:cs typeface="Arial"/>
              </a:rPr>
              <a:t>l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5">
                <a:solidFill>
                  <a:srgbClr val="5A7C3C"/>
                </a:solidFill>
                <a:latin typeface="Arial"/>
                <a:cs typeface="Arial"/>
              </a:rPr>
              <a:t>Treviño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3092" y="2636945"/>
            <a:ext cx="1441450" cy="509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7600"/>
              </a:lnSpc>
            </a:pPr>
            <a:r>
              <a:rPr dirty="0" sz="550" spc="10" i="1">
                <a:solidFill>
                  <a:srgbClr val="5A7C3C"/>
                </a:solidFill>
                <a:latin typeface="Arial"/>
                <a:cs typeface="Arial"/>
              </a:rPr>
              <a:t>Nationa</a:t>
            </a:r>
            <a:r>
              <a:rPr dirty="0" sz="550" spc="5" i="1">
                <a:solidFill>
                  <a:srgbClr val="5A7C3C"/>
                </a:solidFill>
                <a:latin typeface="Arial"/>
                <a:cs typeface="Arial"/>
              </a:rPr>
              <a:t>l</a:t>
            </a:r>
            <a:r>
              <a:rPr dirty="0" sz="550" spc="10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5" i="1">
                <a:solidFill>
                  <a:srgbClr val="5A7C3C"/>
                </a:solidFill>
                <a:latin typeface="Arial"/>
                <a:cs typeface="Arial"/>
              </a:rPr>
              <a:t>Symposium</a:t>
            </a:r>
            <a:r>
              <a:rPr dirty="0" sz="55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0" i="1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550" spc="15" i="1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550" spc="10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5" i="1">
                <a:solidFill>
                  <a:srgbClr val="5A7C3C"/>
                </a:solidFill>
                <a:latin typeface="Arial"/>
                <a:cs typeface="Arial"/>
              </a:rPr>
              <a:t>Video</a:t>
            </a:r>
            <a:r>
              <a:rPr dirty="0" sz="55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0" i="1">
                <a:solidFill>
                  <a:srgbClr val="5A7C3C"/>
                </a:solidFill>
                <a:latin typeface="Arial"/>
                <a:cs typeface="Arial"/>
              </a:rPr>
              <a:t>Interpreting:</a:t>
            </a:r>
            <a:r>
              <a:rPr dirty="0" sz="550" spc="15" i="1">
                <a:solidFill>
                  <a:srgbClr val="5A7C3C"/>
                </a:solidFill>
                <a:latin typeface="Arial"/>
                <a:cs typeface="Arial"/>
              </a:rPr>
              <a:t> The</a:t>
            </a:r>
            <a:r>
              <a:rPr dirty="0" sz="55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5" i="1">
                <a:solidFill>
                  <a:srgbClr val="5A7C3C"/>
                </a:solidFill>
                <a:latin typeface="Arial"/>
                <a:cs typeface="Arial"/>
              </a:rPr>
              <a:t>State</a:t>
            </a:r>
            <a:r>
              <a:rPr dirty="0" sz="550" spc="10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0" i="1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550" spc="5" i="1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550" spc="10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5" i="1">
                <a:solidFill>
                  <a:srgbClr val="5A7C3C"/>
                </a:solidFill>
                <a:latin typeface="Arial"/>
                <a:cs typeface="Arial"/>
              </a:rPr>
              <a:t>the</a:t>
            </a:r>
            <a:r>
              <a:rPr dirty="0" sz="55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0" i="1">
                <a:solidFill>
                  <a:srgbClr val="5A7C3C"/>
                </a:solidFill>
                <a:latin typeface="Arial"/>
                <a:cs typeface="Arial"/>
              </a:rPr>
              <a:t>Practice</a:t>
            </a:r>
            <a:r>
              <a:rPr dirty="0" sz="55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0" i="1">
                <a:solidFill>
                  <a:srgbClr val="5A7C3C"/>
                </a:solidFill>
                <a:latin typeface="Arial"/>
                <a:cs typeface="Arial"/>
              </a:rPr>
              <a:t>an</a:t>
            </a:r>
            <a:r>
              <a:rPr dirty="0" sz="550" spc="15" i="1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550" spc="10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0" i="1">
                <a:solidFill>
                  <a:srgbClr val="5A7C3C"/>
                </a:solidFill>
                <a:latin typeface="Arial"/>
                <a:cs typeface="Arial"/>
              </a:rPr>
              <a:t>Implications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550" spc="15">
                <a:solidFill>
                  <a:srgbClr val="5A7C3C"/>
                </a:solidFill>
                <a:latin typeface="Arial"/>
                <a:cs typeface="Arial"/>
              </a:rPr>
              <a:t>Gallaudet</a:t>
            </a:r>
            <a:r>
              <a:rPr dirty="0" sz="55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5">
                <a:solidFill>
                  <a:srgbClr val="5A7C3C"/>
                </a:solidFill>
                <a:latin typeface="Arial"/>
                <a:cs typeface="Arial"/>
              </a:rPr>
              <a:t>University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550" spc="20">
                <a:solidFill>
                  <a:srgbClr val="5A7C3C"/>
                </a:solidFill>
                <a:latin typeface="Arial"/>
                <a:cs typeface="Arial"/>
              </a:rPr>
              <a:t>May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23</a:t>
            </a:r>
            <a:r>
              <a:rPr dirty="0" sz="550" spc="5">
                <a:solidFill>
                  <a:srgbClr val="5A7C3C"/>
                </a:solidFill>
                <a:latin typeface="Arial"/>
                <a:cs typeface="Arial"/>
              </a:rPr>
              <a:t>,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10">
                <a:solidFill>
                  <a:srgbClr val="5A7C3C"/>
                </a:solidFill>
                <a:latin typeface="Arial"/>
                <a:cs typeface="Arial"/>
              </a:rPr>
              <a:t>2010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3761" y="1373680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599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89860" y="1371601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89860" y="288455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80">
                <a:moveTo>
                  <a:pt x="2264763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7"/>
                </a:lnTo>
                <a:lnTo>
                  <a:pt x="1974803" y="284057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80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89860" y="3076407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7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6"/>
                </a:lnTo>
                <a:lnTo>
                  <a:pt x="2270935" y="50756"/>
                </a:lnTo>
                <a:lnTo>
                  <a:pt x="2322177" y="28995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0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5" y="37741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89860" y="304567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5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5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5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89860" y="312576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7"/>
                </a:lnTo>
                <a:lnTo>
                  <a:pt x="2147476" y="119677"/>
                </a:lnTo>
                <a:lnTo>
                  <a:pt x="2474205" y="45634"/>
                </a:lnTo>
                <a:lnTo>
                  <a:pt x="2506563" y="45634"/>
                </a:lnTo>
                <a:lnTo>
                  <a:pt x="2551465" y="13505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3" y="45634"/>
                </a:moveTo>
                <a:lnTo>
                  <a:pt x="2474205" y="45634"/>
                </a:lnTo>
                <a:lnTo>
                  <a:pt x="2477928" y="66125"/>
                </a:lnTo>
                <a:lnTo>
                  <a:pt x="2506563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89860" y="301074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4"/>
                </a:lnTo>
                <a:lnTo>
                  <a:pt x="1617577" y="189527"/>
                </a:lnTo>
                <a:lnTo>
                  <a:pt x="1528460" y="189527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60" y="189527"/>
                </a:lnTo>
                <a:lnTo>
                  <a:pt x="1617577" y="189527"/>
                </a:lnTo>
                <a:lnTo>
                  <a:pt x="1769550" y="133647"/>
                </a:lnTo>
                <a:lnTo>
                  <a:pt x="1794174" y="133647"/>
                </a:lnTo>
                <a:lnTo>
                  <a:pt x="1812370" y="25147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7"/>
                </a:moveTo>
                <a:lnTo>
                  <a:pt x="1769550" y="133647"/>
                </a:lnTo>
                <a:lnTo>
                  <a:pt x="1789098" y="163915"/>
                </a:lnTo>
                <a:lnTo>
                  <a:pt x="1794174" y="133647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89860" y="147823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3" y="0"/>
                </a:moveTo>
                <a:lnTo>
                  <a:pt x="2483979" y="71247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452106" y="1682443"/>
            <a:ext cx="1967230" cy="60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</a:pP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Gallaudet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2A642"/>
                </a:solidFill>
                <a:latin typeface="Arial"/>
                <a:cs typeface="Arial"/>
              </a:rPr>
              <a:t>Researc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h</a:t>
            </a:r>
            <a:r>
              <a:rPr dirty="0" sz="1000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Institute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(GRI)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2A642"/>
                </a:solidFill>
                <a:latin typeface="Arial"/>
                <a:cs typeface="Arial"/>
              </a:rPr>
              <a:t>2007-0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8</a:t>
            </a:r>
            <a:r>
              <a:rPr dirty="0" sz="1000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nationa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l</a:t>
            </a:r>
            <a:r>
              <a:rPr dirty="0" sz="1000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dat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a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 algn="ctr" marL="117475" marR="74930">
              <a:lnSpc>
                <a:spcPts val="1170"/>
              </a:lnSpc>
              <a:spcBef>
                <a:spcPts val="65"/>
              </a:spcBef>
            </a:pPr>
            <a:r>
              <a:rPr dirty="0" sz="1000" spc="-15">
                <a:solidFill>
                  <a:srgbClr val="72A642"/>
                </a:solidFill>
                <a:latin typeface="Arial"/>
                <a:cs typeface="Arial"/>
              </a:rPr>
              <a:t>dea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f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&amp;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har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d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2A642"/>
                </a:solidFill>
                <a:latin typeface="Arial"/>
                <a:cs typeface="Arial"/>
              </a:rPr>
              <a:t>o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f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hearin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g</a:t>
            </a:r>
            <a:r>
              <a:rPr dirty="0" sz="1000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children: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2A642"/>
                </a:solidFill>
                <a:latin typeface="Arial"/>
                <a:cs typeface="Arial"/>
              </a:rPr>
              <a:t>Languag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e</a:t>
            </a:r>
            <a:r>
              <a:rPr dirty="0" sz="1000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2A642"/>
                </a:solidFill>
                <a:latin typeface="Arial"/>
                <a:cs typeface="Arial"/>
              </a:rPr>
              <a:t>use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d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72A642"/>
                </a:solidFill>
                <a:latin typeface="Arial"/>
                <a:cs typeface="Arial"/>
              </a:rPr>
              <a:t>n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the</a:t>
            </a:r>
            <a:r>
              <a:rPr dirty="0" sz="100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72A642"/>
                </a:solidFill>
                <a:latin typeface="Arial"/>
                <a:cs typeface="Arial"/>
              </a:rPr>
              <a:t>home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91938" y="1373680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599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01683" y="402335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80"/>
                </a:moveTo>
                <a:lnTo>
                  <a:pt x="2680854" y="2011680"/>
                </a:lnTo>
                <a:lnTo>
                  <a:pt x="2680854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1683" y="553631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2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5"/>
                </a:lnTo>
                <a:lnTo>
                  <a:pt x="1974802" y="284055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2" y="0"/>
                </a:lnTo>
                <a:close/>
              </a:path>
              <a:path w="2416175" h="284479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01683" y="5728166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6"/>
                </a:lnTo>
                <a:lnTo>
                  <a:pt x="2321846" y="28633"/>
                </a:lnTo>
                <a:lnTo>
                  <a:pt x="2330431" y="28633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3"/>
                </a:moveTo>
                <a:lnTo>
                  <a:pt x="2323031" y="28633"/>
                </a:lnTo>
                <a:lnTo>
                  <a:pt x="2322177" y="28996"/>
                </a:lnTo>
                <a:lnTo>
                  <a:pt x="2330134" y="37743"/>
                </a:lnTo>
                <a:lnTo>
                  <a:pt x="2330431" y="28633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01683" y="569743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3" y="94748"/>
                </a:lnTo>
                <a:lnTo>
                  <a:pt x="2173902" y="9085"/>
                </a:lnTo>
                <a:close/>
              </a:path>
              <a:path w="2435860" h="122554">
                <a:moveTo>
                  <a:pt x="2355059" y="0"/>
                </a:moveTo>
                <a:lnTo>
                  <a:pt x="2371637" y="18171"/>
                </a:lnTo>
                <a:lnTo>
                  <a:pt x="2294673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4">
                <a:moveTo>
                  <a:pt x="2432858" y="70087"/>
                </a:moveTo>
                <a:lnTo>
                  <a:pt x="2414262" y="70087"/>
                </a:lnTo>
                <a:lnTo>
                  <a:pt x="2432021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01683" y="577752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5" y="119675"/>
                </a:lnTo>
                <a:lnTo>
                  <a:pt x="2474204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2" y="45634"/>
                </a:moveTo>
                <a:lnTo>
                  <a:pt x="2474204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01683" y="566250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3"/>
                </a:lnTo>
                <a:lnTo>
                  <a:pt x="1617573" y="189527"/>
                </a:lnTo>
                <a:lnTo>
                  <a:pt x="1528458" y="189527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58" y="189527"/>
                </a:lnTo>
                <a:lnTo>
                  <a:pt x="1617573" y="189527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68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01683" y="4129997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2" y="0"/>
                </a:moveTo>
                <a:lnTo>
                  <a:pt x="2483978" y="71246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149834" y="4116520"/>
            <a:ext cx="229743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A more complete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accoun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t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o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f this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work: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01683" y="4380993"/>
            <a:ext cx="1273406" cy="127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356219" y="4439127"/>
            <a:ext cx="1222375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5900"/>
              </a:lnSpc>
            </a:pP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Quinto-Pozos,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D.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,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Casanov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a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de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Canales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,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K.,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5">
                <a:solidFill>
                  <a:srgbClr val="5A7C3C"/>
                </a:solidFill>
                <a:latin typeface="Arial"/>
                <a:cs typeface="Arial"/>
              </a:rPr>
              <a:t>&amp;</a:t>
            </a:r>
            <a:r>
              <a:rPr dirty="0" sz="5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reviñ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,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R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.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(2010).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rilingual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video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relay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service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interpreting</a:t>
            </a:r>
            <a:r>
              <a:rPr dirty="0" sz="500">
                <a:solidFill>
                  <a:srgbClr val="5A7C3C"/>
                </a:solidFill>
                <a:latin typeface="Arial"/>
                <a:cs typeface="Arial"/>
              </a:rPr>
              <a:t> i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the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Unite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States.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56219" y="4841464"/>
            <a:ext cx="1206500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5900"/>
              </a:lnSpc>
            </a:pP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In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 i="1">
                <a:solidFill>
                  <a:srgbClr val="5A7C3C"/>
                </a:solidFill>
                <a:latin typeface="Arial"/>
                <a:cs typeface="Arial"/>
              </a:rPr>
              <a:t>Studies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i="1">
                <a:solidFill>
                  <a:srgbClr val="5A7C3C"/>
                </a:solidFill>
                <a:latin typeface="Arial"/>
                <a:cs typeface="Arial"/>
              </a:rPr>
              <a:t>i</a:t>
            </a:r>
            <a:r>
              <a:rPr dirty="0" sz="500" spc="10" i="1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 i="1">
                <a:solidFill>
                  <a:srgbClr val="5A7C3C"/>
                </a:solidFill>
                <a:latin typeface="Arial"/>
                <a:cs typeface="Arial"/>
              </a:rPr>
              <a:t>Interpretation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 i="1">
                <a:solidFill>
                  <a:srgbClr val="5A7C3C"/>
                </a:solidFill>
                <a:latin typeface="Arial"/>
                <a:cs typeface="Arial"/>
              </a:rPr>
              <a:t>Series,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-5" i="1">
                <a:solidFill>
                  <a:srgbClr val="5A7C3C"/>
                </a:solidFill>
                <a:latin typeface="Arial"/>
                <a:cs typeface="Arial"/>
              </a:rPr>
              <a:t>V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olum</a:t>
            </a:r>
            <a:r>
              <a:rPr dirty="0" sz="500" spc="10" i="1">
                <a:solidFill>
                  <a:srgbClr val="5A7C3C"/>
                </a:solidFill>
                <a:latin typeface="Arial"/>
                <a:cs typeface="Arial"/>
              </a:rPr>
              <a:t>e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 i="1">
                <a:solidFill>
                  <a:srgbClr val="5A7C3C"/>
                </a:solidFill>
                <a:latin typeface="Arial"/>
                <a:cs typeface="Arial"/>
              </a:rPr>
              <a:t>5: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 i="1">
                <a:solidFill>
                  <a:srgbClr val="5A7C3C"/>
                </a:solidFill>
                <a:latin typeface="Arial"/>
                <a:cs typeface="Arial"/>
              </a:rPr>
              <a:t>Signed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Language</a:t>
            </a:r>
            <a:r>
              <a:rPr dirty="0" sz="500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 i="1">
                <a:solidFill>
                  <a:srgbClr val="5A7C3C"/>
                </a:solidFill>
                <a:latin typeface="Arial"/>
                <a:cs typeface="Arial"/>
              </a:rPr>
              <a:t>Interpreting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i="1">
                <a:solidFill>
                  <a:srgbClr val="5A7C3C"/>
                </a:solidFill>
                <a:latin typeface="Arial"/>
                <a:cs typeface="Arial"/>
              </a:rPr>
              <a:t>i</a:t>
            </a:r>
            <a:r>
              <a:rPr dirty="0" sz="500" spc="10" i="1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 i="1">
                <a:solidFill>
                  <a:srgbClr val="5A7C3C"/>
                </a:solidFill>
                <a:latin typeface="Arial"/>
                <a:cs typeface="Arial"/>
              </a:rPr>
              <a:t>Multilingual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r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 i="1">
                <a:solidFill>
                  <a:srgbClr val="5A7C3C"/>
                </a:solidFill>
                <a:latin typeface="Arial"/>
                <a:cs typeface="Arial"/>
              </a:rPr>
              <a:t>Multiethnic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Contexts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.</a:t>
            </a:r>
            <a:r>
              <a:rPr dirty="0" sz="500" spc="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Gallaudet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Universit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y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Press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56219" y="5243800"/>
            <a:ext cx="1082040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7600"/>
              </a:lnSpc>
            </a:pP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Editors: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Rache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l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5">
                <a:solidFill>
                  <a:srgbClr val="5A7C3C"/>
                </a:solidFill>
                <a:latin typeface="Arial"/>
                <a:cs typeface="Arial"/>
              </a:rPr>
              <a:t>McKee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5">
                <a:solidFill>
                  <a:srgbClr val="5A7C3C"/>
                </a:solidFill>
                <a:latin typeface="Arial"/>
                <a:cs typeface="Arial"/>
              </a:rPr>
              <a:t>&amp;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Je</a:t>
            </a:r>
            <a:r>
              <a:rPr dirty="0" sz="500" spc="-5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Davis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Davis.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03761" y="402543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89860" y="402335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80"/>
                </a:moveTo>
                <a:lnTo>
                  <a:pt x="2680854" y="2011680"/>
                </a:lnTo>
                <a:lnTo>
                  <a:pt x="2680854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89860" y="553631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3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5"/>
                </a:lnTo>
                <a:lnTo>
                  <a:pt x="1974803" y="284055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79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89860" y="5728166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6"/>
                </a:lnTo>
                <a:lnTo>
                  <a:pt x="2321847" y="28633"/>
                </a:lnTo>
                <a:lnTo>
                  <a:pt x="2330431" y="28633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3"/>
                </a:moveTo>
                <a:lnTo>
                  <a:pt x="2323031" y="28633"/>
                </a:lnTo>
                <a:lnTo>
                  <a:pt x="2322177" y="28996"/>
                </a:lnTo>
                <a:lnTo>
                  <a:pt x="2330135" y="37743"/>
                </a:lnTo>
                <a:lnTo>
                  <a:pt x="2330431" y="28633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089860" y="569743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4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4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089860" y="577752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6" y="119675"/>
                </a:lnTo>
                <a:lnTo>
                  <a:pt x="2474205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2" y="45634"/>
                </a:moveTo>
                <a:lnTo>
                  <a:pt x="2474205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89860" y="566250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3"/>
                </a:lnTo>
                <a:lnTo>
                  <a:pt x="1617573" y="189527"/>
                </a:lnTo>
                <a:lnTo>
                  <a:pt x="1528460" y="189527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60" y="189527"/>
                </a:lnTo>
                <a:lnTo>
                  <a:pt x="1617573" y="189527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70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089860" y="4129997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3" y="0"/>
                </a:moveTo>
                <a:lnTo>
                  <a:pt x="2483979" y="71246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221826" y="2308305"/>
          <a:ext cx="2419350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256"/>
                <a:gridCol w="804256"/>
                <a:gridCol w="804255"/>
              </a:tblGrid>
              <a:tr h="10877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 b="1">
                          <a:solidFill>
                            <a:srgbClr val="D5E7C2"/>
                          </a:solidFill>
                          <a:latin typeface="Arial"/>
                          <a:cs typeface="Arial"/>
                        </a:rPr>
                        <a:t>Language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4158">
                      <a:solidFill>
                        <a:srgbClr val="D5E7C2"/>
                      </a:solidFill>
                      <a:prstDash val="solid"/>
                    </a:lnT>
                    <a:lnB w="11175">
                      <a:solidFill>
                        <a:srgbClr val="D5E7C2"/>
                      </a:solidFill>
                      <a:prstDash val="solid"/>
                    </a:lnB>
                    <a:solidFill>
                      <a:srgbClr val="A3D37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 spc="-5" b="1">
                          <a:solidFill>
                            <a:srgbClr val="D5E7C2"/>
                          </a:solidFill>
                          <a:latin typeface="Arial"/>
                          <a:cs typeface="Arial"/>
                        </a:rPr>
                        <a:t>Numbe</a:t>
                      </a:r>
                      <a:r>
                        <a:rPr dirty="0" sz="500" b="1">
                          <a:solidFill>
                            <a:srgbClr val="D5E7C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500" spc="5" b="1">
                          <a:solidFill>
                            <a:srgbClr val="D5E7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b="1">
                          <a:solidFill>
                            <a:srgbClr val="D5E7C2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500" spc="5" b="1">
                          <a:solidFill>
                            <a:srgbClr val="D5E7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5" b="1">
                          <a:solidFill>
                            <a:srgbClr val="D5E7C2"/>
                          </a:solidFill>
                          <a:latin typeface="Arial"/>
                          <a:cs typeface="Arial"/>
                        </a:rPr>
                        <a:t>students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4158">
                      <a:solidFill>
                        <a:srgbClr val="D5E7C2"/>
                      </a:solidFill>
                      <a:prstDash val="solid"/>
                    </a:lnT>
                    <a:lnB w="11175">
                      <a:solidFill>
                        <a:srgbClr val="D5E7C2"/>
                      </a:solidFill>
                      <a:prstDash val="solid"/>
                    </a:lnB>
                    <a:solidFill>
                      <a:srgbClr val="A3D37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 b="1">
                          <a:solidFill>
                            <a:srgbClr val="D5E7C2"/>
                          </a:solidFill>
                          <a:latin typeface="Arial"/>
                          <a:cs typeface="Arial"/>
                        </a:rPr>
                        <a:t>Percentage</a:t>
                      </a:r>
                      <a:r>
                        <a:rPr dirty="0" sz="500" spc="5" b="1">
                          <a:solidFill>
                            <a:srgbClr val="D5E7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b="1">
                          <a:solidFill>
                            <a:srgbClr val="D5E7C2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500" spc="5" b="1">
                          <a:solidFill>
                            <a:srgbClr val="D5E7C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5" b="1">
                          <a:solidFill>
                            <a:srgbClr val="D5E7C2"/>
                          </a:solidFill>
                          <a:latin typeface="Arial"/>
                          <a:cs typeface="Arial"/>
                        </a:rPr>
                        <a:t>students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4158">
                      <a:solidFill>
                        <a:srgbClr val="D5E7C2"/>
                      </a:solidFill>
                      <a:prstDash val="solid"/>
                    </a:lnT>
                    <a:lnB w="11175">
                      <a:solidFill>
                        <a:srgbClr val="D5E7C2"/>
                      </a:solidFill>
                      <a:prstDash val="solid"/>
                    </a:lnB>
                    <a:solidFill>
                      <a:srgbClr val="A3D379"/>
                    </a:solidFill>
                  </a:tcPr>
                </a:tc>
              </a:tr>
              <a:tr h="108780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>
                          <a:solidFill>
                            <a:srgbClr val="5A7C3C"/>
                          </a:solidFill>
                          <a:latin typeface="Arial"/>
                          <a:cs typeface="Arial"/>
                        </a:rPr>
                        <a:t>English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11175">
                      <a:solidFill>
                        <a:srgbClr val="D5E7C2"/>
                      </a:solidFill>
                      <a:prstDash val="solid"/>
                    </a:lnT>
                    <a:lnB w="4158">
                      <a:solidFill>
                        <a:srgbClr val="D5E7C2"/>
                      </a:solidFill>
                      <a:prstDash val="solid"/>
                    </a:lnB>
                    <a:solidFill>
                      <a:srgbClr val="E2EFDB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 spc="-5">
                          <a:solidFill>
                            <a:srgbClr val="5A7C3C"/>
                          </a:solidFill>
                          <a:latin typeface="Arial"/>
                          <a:cs typeface="Arial"/>
                        </a:rPr>
                        <a:t>29,947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11175">
                      <a:solidFill>
                        <a:srgbClr val="D5E7C2"/>
                      </a:solidFill>
                      <a:prstDash val="solid"/>
                    </a:lnT>
                    <a:lnB w="4158">
                      <a:solidFill>
                        <a:srgbClr val="D5E7C2"/>
                      </a:solidFill>
                      <a:prstDash val="solid"/>
                    </a:lnB>
                    <a:solidFill>
                      <a:srgbClr val="E2EFDB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 spc="-5">
                          <a:solidFill>
                            <a:srgbClr val="5A7C3C"/>
                          </a:solidFill>
                          <a:latin typeface="Arial"/>
                          <a:cs typeface="Arial"/>
                        </a:rPr>
                        <a:t>82.5%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11175">
                      <a:solidFill>
                        <a:srgbClr val="D5E7C2"/>
                      </a:solidFill>
                      <a:prstDash val="solid"/>
                    </a:lnT>
                    <a:lnB w="4158">
                      <a:solidFill>
                        <a:srgbClr val="D5E7C2"/>
                      </a:solidFill>
                      <a:prstDash val="solid"/>
                    </a:lnB>
                    <a:solidFill>
                      <a:srgbClr val="E2EFDB"/>
                    </a:solidFill>
                  </a:tcPr>
                </a:tc>
              </a:tr>
              <a:tr h="10877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>
                          <a:solidFill>
                            <a:srgbClr val="9536FF"/>
                          </a:solidFill>
                          <a:latin typeface="Arial"/>
                          <a:cs typeface="Arial"/>
                        </a:rPr>
                        <a:t>Spanish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4158">
                      <a:solidFill>
                        <a:srgbClr val="D5E7C2"/>
                      </a:solidFill>
                      <a:prstDash val="solid"/>
                    </a:lnT>
                    <a:lnB w="4158">
                      <a:solidFill>
                        <a:srgbClr val="D5E7C2"/>
                      </a:solidFill>
                      <a:prstDash val="soli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 spc="-5">
                          <a:solidFill>
                            <a:srgbClr val="9536FF"/>
                          </a:solidFill>
                          <a:latin typeface="Arial"/>
                          <a:cs typeface="Arial"/>
                        </a:rPr>
                        <a:t>7,948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4158">
                      <a:solidFill>
                        <a:srgbClr val="D5E7C2"/>
                      </a:solidFill>
                      <a:prstDash val="solid"/>
                    </a:lnT>
                    <a:lnB w="4158">
                      <a:solidFill>
                        <a:srgbClr val="D5E7C2"/>
                      </a:solidFill>
                      <a:prstDash val="soli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 spc="-5">
                          <a:solidFill>
                            <a:srgbClr val="9536FF"/>
                          </a:solidFill>
                          <a:latin typeface="Arial"/>
                          <a:cs typeface="Arial"/>
                        </a:rPr>
                        <a:t>21.9%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4158">
                      <a:solidFill>
                        <a:srgbClr val="D5E7C2"/>
                      </a:solidFill>
                      <a:prstDash val="solid"/>
                    </a:lnT>
                    <a:lnB w="4158">
                      <a:solidFill>
                        <a:srgbClr val="D5E7C2"/>
                      </a:solidFill>
                      <a:prstDash val="solid"/>
                    </a:lnB>
                    <a:solidFill>
                      <a:srgbClr val="F2F8EE"/>
                    </a:solidFill>
                  </a:tcPr>
                </a:tc>
              </a:tr>
              <a:tr h="108780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>
                          <a:solidFill>
                            <a:srgbClr val="5A7C3C"/>
                          </a:solidFill>
                          <a:latin typeface="Arial"/>
                          <a:cs typeface="Arial"/>
                        </a:rPr>
                        <a:t>ASL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4158">
                      <a:solidFill>
                        <a:srgbClr val="D5E7C2"/>
                      </a:solidFill>
                      <a:prstDash val="solid"/>
                    </a:lnT>
                    <a:lnB w="4158">
                      <a:solidFill>
                        <a:srgbClr val="D5E7C2"/>
                      </a:solidFill>
                      <a:prstDash val="solid"/>
                    </a:lnB>
                    <a:solidFill>
                      <a:srgbClr val="E2EFDB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 spc="-5">
                          <a:solidFill>
                            <a:srgbClr val="5A7C3C"/>
                          </a:solidFill>
                          <a:latin typeface="Arial"/>
                          <a:cs typeface="Arial"/>
                        </a:rPr>
                        <a:t>1,385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4158">
                      <a:solidFill>
                        <a:srgbClr val="D5E7C2"/>
                      </a:solidFill>
                      <a:prstDash val="solid"/>
                    </a:lnT>
                    <a:lnB w="4158">
                      <a:solidFill>
                        <a:srgbClr val="D5E7C2"/>
                      </a:solidFill>
                      <a:prstDash val="solid"/>
                    </a:lnB>
                    <a:solidFill>
                      <a:srgbClr val="E2EFDB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 spc="-5">
                          <a:solidFill>
                            <a:srgbClr val="5A7C3C"/>
                          </a:solidFill>
                          <a:latin typeface="Arial"/>
                          <a:cs typeface="Arial"/>
                        </a:rPr>
                        <a:t>3.8%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4158">
                      <a:solidFill>
                        <a:srgbClr val="D5E7C2"/>
                      </a:solidFill>
                      <a:prstDash val="solid"/>
                    </a:lnT>
                    <a:lnB w="4158">
                      <a:solidFill>
                        <a:srgbClr val="D5E7C2"/>
                      </a:solidFill>
                      <a:prstDash val="solid"/>
                    </a:lnB>
                    <a:solidFill>
                      <a:srgbClr val="E2EFDB"/>
                    </a:solidFill>
                  </a:tcPr>
                </a:tc>
              </a:tr>
              <a:tr h="108779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>
                          <a:solidFill>
                            <a:srgbClr val="5A7C3C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4158">
                      <a:solidFill>
                        <a:srgbClr val="D5E7C2"/>
                      </a:solidFill>
                      <a:prstDash val="solid"/>
                    </a:lnT>
                    <a:lnB w="4158">
                      <a:solidFill>
                        <a:srgbClr val="D5E7C2"/>
                      </a:solidFill>
                      <a:prstDash val="soli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 spc="-5">
                          <a:solidFill>
                            <a:srgbClr val="5A7C3C"/>
                          </a:solidFill>
                          <a:latin typeface="Arial"/>
                          <a:cs typeface="Arial"/>
                        </a:rPr>
                        <a:t>1,884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4158">
                      <a:solidFill>
                        <a:srgbClr val="D5E7C2"/>
                      </a:solidFill>
                      <a:prstDash val="solid"/>
                    </a:lnT>
                    <a:lnB w="4158">
                      <a:solidFill>
                        <a:srgbClr val="D5E7C2"/>
                      </a:solidFill>
                      <a:prstDash val="soli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500" spc="-5">
                          <a:solidFill>
                            <a:srgbClr val="5A7C3C"/>
                          </a:solidFill>
                          <a:latin typeface="Arial"/>
                          <a:cs typeface="Arial"/>
                        </a:rPr>
                        <a:t>5.2%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156">
                      <a:solidFill>
                        <a:srgbClr val="D5E7C2"/>
                      </a:solidFill>
                      <a:prstDash val="solid"/>
                    </a:lnL>
                    <a:lnR w="4156">
                      <a:solidFill>
                        <a:srgbClr val="D5E7C2"/>
                      </a:solidFill>
                      <a:prstDash val="solid"/>
                    </a:lnR>
                    <a:lnT w="4158">
                      <a:solidFill>
                        <a:srgbClr val="D5E7C2"/>
                      </a:solidFill>
                      <a:prstDash val="solid"/>
                    </a:lnT>
                    <a:lnB w="4158">
                      <a:solidFill>
                        <a:srgbClr val="D5E7C2"/>
                      </a:solidFill>
                      <a:prstDash val="solid"/>
                    </a:lnB>
                    <a:solidFill>
                      <a:srgbClr val="F2F8EE"/>
                    </a:solidFill>
                  </a:tcPr>
                </a:tc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4238013" y="4116520"/>
            <a:ext cx="164973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Outline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for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ou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r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presentation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38013" y="4408508"/>
            <a:ext cx="2165985" cy="108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indent="-100330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Brief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histor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y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trilingual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VRS</a:t>
            </a:r>
            <a:endParaRPr sz="900">
              <a:latin typeface="Arial"/>
              <a:cs typeface="Arial"/>
            </a:endParaRPr>
          </a:p>
          <a:p>
            <a:pPr marL="113030" indent="-100330">
              <a:lnSpc>
                <a:spcPct val="100000"/>
              </a:lnSpc>
              <a:spcBef>
                <a:spcPts val="259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Dat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a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from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ou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r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survey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research</a:t>
            </a:r>
            <a:endParaRPr sz="900">
              <a:latin typeface="Arial"/>
              <a:cs typeface="Arial"/>
            </a:endParaRPr>
          </a:p>
          <a:p>
            <a:pPr lvl="1" marL="230504" indent="-83820">
              <a:lnSpc>
                <a:spcPct val="100000"/>
              </a:lnSpc>
              <a:spcBef>
                <a:spcPts val="220"/>
              </a:spcBef>
              <a:buClr>
                <a:srgbClr val="5A7C3C"/>
              </a:buClr>
              <a:buFont typeface="Arial"/>
              <a:buChar char="–"/>
              <a:tabLst>
                <a:tab pos="231140" algn="l"/>
              </a:tabLst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Info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abou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ou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r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interprete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r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sample</a:t>
            </a:r>
            <a:endParaRPr sz="800">
              <a:latin typeface="Arial"/>
              <a:cs typeface="Arial"/>
            </a:endParaRPr>
          </a:p>
          <a:p>
            <a:pPr lvl="1" marL="230504" indent="-83820">
              <a:lnSpc>
                <a:spcPct val="100000"/>
              </a:lnSpc>
              <a:spcBef>
                <a:spcPts val="240"/>
              </a:spcBef>
              <a:buClr>
                <a:srgbClr val="5A7C3C"/>
              </a:buClr>
              <a:buFont typeface="Arial"/>
              <a:buChar char="–"/>
              <a:tabLst>
                <a:tab pos="231140" algn="l"/>
              </a:tabLst>
            </a:pP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Linguistic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topics</a:t>
            </a:r>
            <a:endParaRPr sz="800">
              <a:latin typeface="Arial"/>
              <a:cs typeface="Arial"/>
            </a:endParaRPr>
          </a:p>
          <a:p>
            <a:pPr lvl="1" marL="230504" indent="-83820">
              <a:lnSpc>
                <a:spcPct val="100000"/>
              </a:lnSpc>
              <a:spcBef>
                <a:spcPts val="210"/>
              </a:spcBef>
              <a:buClr>
                <a:srgbClr val="5A7C3C"/>
              </a:buClr>
              <a:buFont typeface="Arial"/>
              <a:buChar char="–"/>
              <a:tabLst>
                <a:tab pos="231140" algn="l"/>
              </a:tabLst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Working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conditions</a:t>
            </a:r>
            <a:endParaRPr sz="800">
              <a:latin typeface="Arial"/>
              <a:cs typeface="Arial"/>
            </a:endParaRPr>
          </a:p>
          <a:p>
            <a:pPr lvl="1" marL="230504" indent="-83820">
              <a:lnSpc>
                <a:spcPct val="100000"/>
              </a:lnSpc>
              <a:spcBef>
                <a:spcPts val="210"/>
              </a:spcBef>
              <a:buClr>
                <a:srgbClr val="5A7C3C"/>
              </a:buClr>
              <a:buFont typeface="Arial"/>
              <a:buChar char="–"/>
              <a:tabLst>
                <a:tab pos="231140" algn="l"/>
              </a:tabLst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Information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from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A7C3C"/>
                </a:solidFill>
                <a:latin typeface="Arial"/>
                <a:cs typeface="Arial"/>
              </a:rPr>
              <a:t>VRS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providers</a:t>
            </a:r>
            <a:endParaRPr sz="800">
              <a:latin typeface="Arial"/>
              <a:cs typeface="Arial"/>
            </a:endParaRPr>
          </a:p>
          <a:p>
            <a:pPr marL="113030" indent="-100330">
              <a:lnSpc>
                <a:spcPct val="100000"/>
              </a:lnSpc>
              <a:spcBef>
                <a:spcPts val="285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Implications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an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suggestions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for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future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091938" y="402543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01683" y="667511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01683" y="8188070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2" y="0"/>
                </a:moveTo>
                <a:lnTo>
                  <a:pt x="2258712" y="67522"/>
                </a:lnTo>
                <a:lnTo>
                  <a:pt x="2134444" y="69849"/>
                </a:lnTo>
                <a:lnTo>
                  <a:pt x="1973407" y="239819"/>
                </a:lnTo>
                <a:lnTo>
                  <a:pt x="0" y="239819"/>
                </a:lnTo>
                <a:lnTo>
                  <a:pt x="0" y="284057"/>
                </a:lnTo>
                <a:lnTo>
                  <a:pt x="1974802" y="284057"/>
                </a:lnTo>
                <a:lnTo>
                  <a:pt x="2152595" y="132250"/>
                </a:lnTo>
                <a:lnTo>
                  <a:pt x="2383017" y="132250"/>
                </a:lnTo>
                <a:lnTo>
                  <a:pt x="2416027" y="112692"/>
                </a:lnTo>
                <a:lnTo>
                  <a:pt x="2264762" y="0"/>
                </a:lnTo>
                <a:close/>
              </a:path>
              <a:path w="2416175" h="284479">
                <a:moveTo>
                  <a:pt x="2383017" y="132250"/>
                </a:moveTo>
                <a:lnTo>
                  <a:pt x="2152595" y="132250"/>
                </a:lnTo>
                <a:lnTo>
                  <a:pt x="2254058" y="149014"/>
                </a:lnTo>
                <a:lnTo>
                  <a:pt x="2249404" y="211413"/>
                </a:lnTo>
                <a:lnTo>
                  <a:pt x="2383017" y="132250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01683" y="8379925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5"/>
                </a:lnTo>
                <a:lnTo>
                  <a:pt x="2321846" y="28632"/>
                </a:lnTo>
                <a:lnTo>
                  <a:pt x="2330431" y="28632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4" y="37743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01683" y="8349191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3" y="94748"/>
                </a:lnTo>
                <a:lnTo>
                  <a:pt x="2173902" y="9085"/>
                </a:lnTo>
                <a:close/>
              </a:path>
              <a:path w="2435860" h="122554">
                <a:moveTo>
                  <a:pt x="2355059" y="0"/>
                </a:moveTo>
                <a:lnTo>
                  <a:pt x="2371637" y="18171"/>
                </a:lnTo>
                <a:lnTo>
                  <a:pt x="2294673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4">
                <a:moveTo>
                  <a:pt x="2432858" y="70087"/>
                </a:moveTo>
                <a:lnTo>
                  <a:pt x="2414262" y="70087"/>
                </a:lnTo>
                <a:lnTo>
                  <a:pt x="2432021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01683" y="842928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5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5" y="119675"/>
                </a:lnTo>
                <a:lnTo>
                  <a:pt x="2474204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5">
                <a:moveTo>
                  <a:pt x="2506562" y="45634"/>
                </a:moveTo>
                <a:lnTo>
                  <a:pt x="2474204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01683" y="8314266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3"/>
                </a:lnTo>
                <a:lnTo>
                  <a:pt x="1617577" y="189525"/>
                </a:lnTo>
                <a:lnTo>
                  <a:pt x="1528458" y="189525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28"/>
                </a:lnTo>
                <a:lnTo>
                  <a:pt x="1528458" y="189525"/>
                </a:lnTo>
                <a:lnTo>
                  <a:pt x="1617577" y="189525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68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01683" y="678175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59">
                <a:moveTo>
                  <a:pt x="2362733" y="184404"/>
                </a:moveTo>
                <a:lnTo>
                  <a:pt x="2070215" y="184404"/>
                </a:lnTo>
                <a:lnTo>
                  <a:pt x="2289896" y="213276"/>
                </a:lnTo>
                <a:lnTo>
                  <a:pt x="2362733" y="184404"/>
                </a:lnTo>
                <a:close/>
              </a:path>
              <a:path w="2609850" h="213359">
                <a:moveTo>
                  <a:pt x="2076731" y="151806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4"/>
                </a:lnTo>
                <a:lnTo>
                  <a:pt x="2362733" y="184404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6"/>
                </a:lnTo>
                <a:close/>
              </a:path>
              <a:path w="2609850" h="213359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59">
                <a:moveTo>
                  <a:pt x="2438832" y="0"/>
                </a:moveTo>
                <a:lnTo>
                  <a:pt x="2483978" y="71247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149834" y="6768280"/>
            <a:ext cx="179832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Brief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Histor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y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o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f Trilingual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VRS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136239" y="7396311"/>
            <a:ext cx="626110" cy="516890"/>
          </a:xfrm>
          <a:custGeom>
            <a:avLst/>
            <a:gdLst/>
            <a:ahLst/>
            <a:cxnLst/>
            <a:rect l="l" t="t" r="r" b="b"/>
            <a:pathLst>
              <a:path w="626110" h="516890">
                <a:moveTo>
                  <a:pt x="574469" y="0"/>
                </a:moveTo>
                <a:lnTo>
                  <a:pt x="40771" y="1146"/>
                </a:lnTo>
                <a:lnTo>
                  <a:pt x="7640" y="24607"/>
                </a:lnTo>
                <a:lnTo>
                  <a:pt x="0" y="51667"/>
                </a:lnTo>
                <a:lnTo>
                  <a:pt x="0" y="465010"/>
                </a:lnTo>
                <a:lnTo>
                  <a:pt x="24594" y="509033"/>
                </a:lnTo>
                <a:lnTo>
                  <a:pt x="51640" y="516677"/>
                </a:lnTo>
                <a:lnTo>
                  <a:pt x="574469" y="516677"/>
                </a:lnTo>
                <a:lnTo>
                  <a:pt x="618471" y="492071"/>
                </a:lnTo>
                <a:lnTo>
                  <a:pt x="626111" y="465010"/>
                </a:lnTo>
                <a:lnTo>
                  <a:pt x="626111" y="51667"/>
                </a:lnTo>
                <a:lnTo>
                  <a:pt x="601517" y="7644"/>
                </a:lnTo>
                <a:lnTo>
                  <a:pt x="574469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36239" y="7396311"/>
            <a:ext cx="626110" cy="516890"/>
          </a:xfrm>
          <a:custGeom>
            <a:avLst/>
            <a:gdLst/>
            <a:ahLst/>
            <a:cxnLst/>
            <a:rect l="l" t="t" r="r" b="b"/>
            <a:pathLst>
              <a:path w="626110" h="516890">
                <a:moveTo>
                  <a:pt x="0" y="51667"/>
                </a:moveTo>
                <a:lnTo>
                  <a:pt x="2003" y="37367"/>
                </a:lnTo>
                <a:lnTo>
                  <a:pt x="7640" y="24606"/>
                </a:lnTo>
                <a:lnTo>
                  <a:pt x="16353" y="13943"/>
                </a:lnTo>
                <a:lnTo>
                  <a:pt x="27583" y="5937"/>
                </a:lnTo>
                <a:lnTo>
                  <a:pt x="40771" y="1146"/>
                </a:lnTo>
                <a:lnTo>
                  <a:pt x="574470" y="0"/>
                </a:lnTo>
                <a:lnTo>
                  <a:pt x="612174" y="16362"/>
                </a:lnTo>
                <a:lnTo>
                  <a:pt x="626111" y="51667"/>
                </a:lnTo>
                <a:lnTo>
                  <a:pt x="626111" y="465010"/>
                </a:lnTo>
                <a:lnTo>
                  <a:pt x="624108" y="479309"/>
                </a:lnTo>
                <a:lnTo>
                  <a:pt x="618470" y="492070"/>
                </a:lnTo>
                <a:lnTo>
                  <a:pt x="609757" y="502734"/>
                </a:lnTo>
                <a:lnTo>
                  <a:pt x="598527" y="510740"/>
                </a:lnTo>
                <a:lnTo>
                  <a:pt x="585339" y="515531"/>
                </a:lnTo>
                <a:lnTo>
                  <a:pt x="574470" y="516677"/>
                </a:lnTo>
                <a:lnTo>
                  <a:pt x="51641" y="516677"/>
                </a:lnTo>
                <a:lnTo>
                  <a:pt x="37348" y="514673"/>
                </a:lnTo>
                <a:lnTo>
                  <a:pt x="24594" y="509033"/>
                </a:lnTo>
                <a:lnTo>
                  <a:pt x="13936" y="500315"/>
                </a:lnTo>
                <a:lnTo>
                  <a:pt x="5934" y="489079"/>
                </a:lnTo>
                <a:lnTo>
                  <a:pt x="1145" y="475885"/>
                </a:lnTo>
                <a:lnTo>
                  <a:pt x="0" y="465010"/>
                </a:lnTo>
                <a:lnTo>
                  <a:pt x="0" y="51667"/>
                </a:lnTo>
                <a:close/>
              </a:path>
            </a:pathLst>
          </a:custGeom>
          <a:ln w="7449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147152" y="7414252"/>
            <a:ext cx="561975" cy="104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5" indent="-66675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80010" algn="l"/>
              </a:tabLst>
            </a:pPr>
            <a:r>
              <a:rPr dirty="0" sz="600">
                <a:solidFill>
                  <a:srgbClr val="5A7C3C"/>
                </a:solidFill>
                <a:latin typeface="Arial"/>
                <a:cs typeface="Arial"/>
              </a:rPr>
              <a:t>Pilot</a:t>
            </a:r>
            <a:r>
              <a:rPr dirty="0" sz="6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5A7C3C"/>
                </a:solidFill>
                <a:latin typeface="Arial"/>
                <a:cs typeface="Arial"/>
              </a:rPr>
              <a:t>i</a:t>
            </a:r>
            <a:r>
              <a:rPr dirty="0" sz="600" spc="5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600" spc="-3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600" spc="5">
                <a:solidFill>
                  <a:srgbClr val="5A7C3C"/>
                </a:solidFill>
                <a:latin typeface="Arial"/>
                <a:cs typeface="Arial"/>
              </a:rPr>
              <a:t>Austin</a:t>
            </a:r>
            <a:endParaRPr sz="6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546232" y="8017809"/>
            <a:ext cx="561975" cy="175895"/>
          </a:xfrm>
          <a:custGeom>
            <a:avLst/>
            <a:gdLst/>
            <a:ahLst/>
            <a:cxnLst/>
            <a:rect l="l" t="t" r="r" b="b"/>
            <a:pathLst>
              <a:path w="561975" h="175895">
                <a:moveTo>
                  <a:pt x="17791" y="0"/>
                </a:moveTo>
                <a:lnTo>
                  <a:pt x="0" y="10107"/>
                </a:lnTo>
                <a:lnTo>
                  <a:pt x="469" y="10934"/>
                </a:lnTo>
                <a:lnTo>
                  <a:pt x="7056" y="21951"/>
                </a:lnTo>
                <a:lnTo>
                  <a:pt x="29266" y="53246"/>
                </a:lnTo>
                <a:lnTo>
                  <a:pt x="54946" y="81674"/>
                </a:lnTo>
                <a:lnTo>
                  <a:pt x="83829" y="106940"/>
                </a:lnTo>
                <a:lnTo>
                  <a:pt x="116543" y="129305"/>
                </a:lnTo>
                <a:lnTo>
                  <a:pt x="163491" y="152527"/>
                </a:lnTo>
                <a:lnTo>
                  <a:pt x="212465" y="167650"/>
                </a:lnTo>
                <a:lnTo>
                  <a:pt x="262527" y="174831"/>
                </a:lnTo>
                <a:lnTo>
                  <a:pt x="287673" y="175491"/>
                </a:lnTo>
                <a:lnTo>
                  <a:pt x="312738" y="174225"/>
                </a:lnTo>
                <a:lnTo>
                  <a:pt x="337607" y="171052"/>
                </a:lnTo>
                <a:lnTo>
                  <a:pt x="362162" y="165990"/>
                </a:lnTo>
                <a:lnTo>
                  <a:pt x="386285" y="159060"/>
                </a:lnTo>
                <a:lnTo>
                  <a:pt x="397591" y="154850"/>
                </a:lnTo>
                <a:lnTo>
                  <a:pt x="272263" y="154838"/>
                </a:lnTo>
                <a:lnTo>
                  <a:pt x="248756" y="153009"/>
                </a:lnTo>
                <a:lnTo>
                  <a:pt x="202634" y="144012"/>
                </a:lnTo>
                <a:lnTo>
                  <a:pt x="158417" y="128098"/>
                </a:lnTo>
                <a:lnTo>
                  <a:pt x="116965" y="105503"/>
                </a:lnTo>
                <a:lnTo>
                  <a:pt x="79137" y="76463"/>
                </a:lnTo>
                <a:lnTo>
                  <a:pt x="45793" y="41217"/>
                </a:lnTo>
                <a:lnTo>
                  <a:pt x="31070" y="21340"/>
                </a:lnTo>
                <a:lnTo>
                  <a:pt x="17791" y="0"/>
                </a:lnTo>
                <a:close/>
              </a:path>
              <a:path w="561975" h="175895">
                <a:moveTo>
                  <a:pt x="559027" y="5054"/>
                </a:moveTo>
                <a:lnTo>
                  <a:pt x="519967" y="21828"/>
                </a:lnTo>
                <a:lnTo>
                  <a:pt x="530140" y="30769"/>
                </a:lnTo>
                <a:lnTo>
                  <a:pt x="522305" y="40925"/>
                </a:lnTo>
                <a:lnTo>
                  <a:pt x="496428" y="69227"/>
                </a:lnTo>
                <a:lnTo>
                  <a:pt x="467252" y="94044"/>
                </a:lnTo>
                <a:lnTo>
                  <a:pt x="435117" y="115074"/>
                </a:lnTo>
                <a:lnTo>
                  <a:pt x="389964" y="136120"/>
                </a:lnTo>
                <a:lnTo>
                  <a:pt x="343281" y="149299"/>
                </a:lnTo>
                <a:lnTo>
                  <a:pt x="295925" y="154850"/>
                </a:lnTo>
                <a:lnTo>
                  <a:pt x="397622" y="154838"/>
                </a:lnTo>
                <a:lnTo>
                  <a:pt x="432768" y="139673"/>
                </a:lnTo>
                <a:lnTo>
                  <a:pt x="476117" y="113047"/>
                </a:lnTo>
                <a:lnTo>
                  <a:pt x="515397" y="79338"/>
                </a:lnTo>
                <a:lnTo>
                  <a:pt x="549667" y="38703"/>
                </a:lnTo>
                <a:lnTo>
                  <a:pt x="561069" y="38703"/>
                </a:lnTo>
                <a:lnTo>
                  <a:pt x="559027" y="5054"/>
                </a:lnTo>
                <a:close/>
              </a:path>
              <a:path w="561975" h="175895">
                <a:moveTo>
                  <a:pt x="561069" y="38703"/>
                </a:moveTo>
                <a:lnTo>
                  <a:pt x="549667" y="38703"/>
                </a:lnTo>
                <a:lnTo>
                  <a:pt x="561477" y="45413"/>
                </a:lnTo>
                <a:lnTo>
                  <a:pt x="561069" y="38703"/>
                </a:lnTo>
                <a:close/>
              </a:path>
            </a:pathLst>
          </a:custGeom>
          <a:solidFill>
            <a:srgbClr val="D1E6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75374" y="7802272"/>
            <a:ext cx="556895" cy="221615"/>
          </a:xfrm>
          <a:custGeom>
            <a:avLst/>
            <a:gdLst/>
            <a:ahLst/>
            <a:cxnLst/>
            <a:rect l="l" t="t" r="r" b="b"/>
            <a:pathLst>
              <a:path w="556894" h="221615">
                <a:moveTo>
                  <a:pt x="534412" y="0"/>
                </a:moveTo>
                <a:lnTo>
                  <a:pt x="15511" y="1007"/>
                </a:lnTo>
                <a:lnTo>
                  <a:pt x="4385" y="8910"/>
                </a:lnTo>
                <a:lnTo>
                  <a:pt x="0" y="22142"/>
                </a:lnTo>
                <a:lnTo>
                  <a:pt x="0" y="199289"/>
                </a:lnTo>
                <a:lnTo>
                  <a:pt x="1007" y="205914"/>
                </a:lnTo>
                <a:lnTo>
                  <a:pt x="8906" y="217046"/>
                </a:lnTo>
                <a:lnTo>
                  <a:pt x="22132" y="221433"/>
                </a:lnTo>
                <a:lnTo>
                  <a:pt x="534412" y="221433"/>
                </a:lnTo>
                <a:lnTo>
                  <a:pt x="541033" y="220425"/>
                </a:lnTo>
                <a:lnTo>
                  <a:pt x="552159" y="212521"/>
                </a:lnTo>
                <a:lnTo>
                  <a:pt x="556544" y="199289"/>
                </a:lnTo>
                <a:lnTo>
                  <a:pt x="556544" y="22142"/>
                </a:lnTo>
                <a:lnTo>
                  <a:pt x="555537" y="15518"/>
                </a:lnTo>
                <a:lnTo>
                  <a:pt x="547637" y="4386"/>
                </a:lnTo>
                <a:lnTo>
                  <a:pt x="53441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275374" y="7802272"/>
            <a:ext cx="556895" cy="221615"/>
          </a:xfrm>
          <a:custGeom>
            <a:avLst/>
            <a:gdLst/>
            <a:ahLst/>
            <a:cxnLst/>
            <a:rect l="l" t="t" r="r" b="b"/>
            <a:pathLst>
              <a:path w="556894" h="221615">
                <a:moveTo>
                  <a:pt x="0" y="22143"/>
                </a:moveTo>
                <a:lnTo>
                  <a:pt x="4384" y="8910"/>
                </a:lnTo>
                <a:lnTo>
                  <a:pt x="15510" y="1007"/>
                </a:lnTo>
                <a:lnTo>
                  <a:pt x="534411" y="0"/>
                </a:lnTo>
                <a:lnTo>
                  <a:pt x="547637" y="4386"/>
                </a:lnTo>
                <a:lnTo>
                  <a:pt x="555536" y="15518"/>
                </a:lnTo>
                <a:lnTo>
                  <a:pt x="556543" y="22143"/>
                </a:lnTo>
                <a:lnTo>
                  <a:pt x="556543" y="199289"/>
                </a:lnTo>
                <a:lnTo>
                  <a:pt x="552158" y="212522"/>
                </a:lnTo>
                <a:lnTo>
                  <a:pt x="541032" y="220425"/>
                </a:lnTo>
                <a:lnTo>
                  <a:pt x="534411" y="221432"/>
                </a:lnTo>
                <a:lnTo>
                  <a:pt x="22132" y="221432"/>
                </a:lnTo>
                <a:lnTo>
                  <a:pt x="8906" y="217045"/>
                </a:lnTo>
                <a:lnTo>
                  <a:pt x="1007" y="205913"/>
                </a:lnTo>
                <a:lnTo>
                  <a:pt x="0" y="199289"/>
                </a:lnTo>
                <a:lnTo>
                  <a:pt x="0" y="22143"/>
                </a:lnTo>
                <a:close/>
              </a:path>
            </a:pathLst>
          </a:custGeom>
          <a:ln w="7450">
            <a:solidFill>
              <a:srgbClr val="D5E7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1363790" y="7826551"/>
            <a:ext cx="38163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solidFill>
                  <a:srgbClr val="D5E7C2"/>
                </a:solidFill>
                <a:latin typeface="Arial"/>
                <a:cs typeface="Arial"/>
              </a:rPr>
              <a:t>1995</a:t>
            </a:r>
            <a:endParaRPr sz="12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929343" y="7396311"/>
            <a:ext cx="626110" cy="516890"/>
          </a:xfrm>
          <a:custGeom>
            <a:avLst/>
            <a:gdLst/>
            <a:ahLst/>
            <a:cxnLst/>
            <a:rect l="l" t="t" r="r" b="b"/>
            <a:pathLst>
              <a:path w="626110" h="516890">
                <a:moveTo>
                  <a:pt x="574470" y="0"/>
                </a:moveTo>
                <a:lnTo>
                  <a:pt x="40771" y="1146"/>
                </a:lnTo>
                <a:lnTo>
                  <a:pt x="7640" y="24607"/>
                </a:lnTo>
                <a:lnTo>
                  <a:pt x="0" y="51667"/>
                </a:lnTo>
                <a:lnTo>
                  <a:pt x="0" y="465010"/>
                </a:lnTo>
                <a:lnTo>
                  <a:pt x="24594" y="509033"/>
                </a:lnTo>
                <a:lnTo>
                  <a:pt x="51640" y="516677"/>
                </a:lnTo>
                <a:lnTo>
                  <a:pt x="574470" y="516677"/>
                </a:lnTo>
                <a:lnTo>
                  <a:pt x="618470" y="492071"/>
                </a:lnTo>
                <a:lnTo>
                  <a:pt x="626111" y="465010"/>
                </a:lnTo>
                <a:lnTo>
                  <a:pt x="626111" y="51667"/>
                </a:lnTo>
                <a:lnTo>
                  <a:pt x="601517" y="7644"/>
                </a:lnTo>
                <a:lnTo>
                  <a:pt x="574470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929343" y="7396311"/>
            <a:ext cx="626110" cy="516890"/>
          </a:xfrm>
          <a:custGeom>
            <a:avLst/>
            <a:gdLst/>
            <a:ahLst/>
            <a:cxnLst/>
            <a:rect l="l" t="t" r="r" b="b"/>
            <a:pathLst>
              <a:path w="626110" h="516890">
                <a:moveTo>
                  <a:pt x="0" y="51667"/>
                </a:moveTo>
                <a:lnTo>
                  <a:pt x="2003" y="37367"/>
                </a:lnTo>
                <a:lnTo>
                  <a:pt x="7640" y="24606"/>
                </a:lnTo>
                <a:lnTo>
                  <a:pt x="16353" y="13943"/>
                </a:lnTo>
                <a:lnTo>
                  <a:pt x="27583" y="5937"/>
                </a:lnTo>
                <a:lnTo>
                  <a:pt x="40771" y="1146"/>
                </a:lnTo>
                <a:lnTo>
                  <a:pt x="574470" y="0"/>
                </a:lnTo>
                <a:lnTo>
                  <a:pt x="612174" y="16362"/>
                </a:lnTo>
                <a:lnTo>
                  <a:pt x="626111" y="51667"/>
                </a:lnTo>
                <a:lnTo>
                  <a:pt x="626111" y="465010"/>
                </a:lnTo>
                <a:lnTo>
                  <a:pt x="624108" y="479309"/>
                </a:lnTo>
                <a:lnTo>
                  <a:pt x="618470" y="492070"/>
                </a:lnTo>
                <a:lnTo>
                  <a:pt x="609757" y="502734"/>
                </a:lnTo>
                <a:lnTo>
                  <a:pt x="598527" y="510740"/>
                </a:lnTo>
                <a:lnTo>
                  <a:pt x="585339" y="515531"/>
                </a:lnTo>
                <a:lnTo>
                  <a:pt x="574470" y="516677"/>
                </a:lnTo>
                <a:lnTo>
                  <a:pt x="51641" y="516677"/>
                </a:lnTo>
                <a:lnTo>
                  <a:pt x="37348" y="514673"/>
                </a:lnTo>
                <a:lnTo>
                  <a:pt x="24594" y="509033"/>
                </a:lnTo>
                <a:lnTo>
                  <a:pt x="13936" y="500315"/>
                </a:lnTo>
                <a:lnTo>
                  <a:pt x="5934" y="489079"/>
                </a:lnTo>
                <a:lnTo>
                  <a:pt x="1145" y="475885"/>
                </a:lnTo>
                <a:lnTo>
                  <a:pt x="0" y="465010"/>
                </a:lnTo>
                <a:lnTo>
                  <a:pt x="0" y="51667"/>
                </a:lnTo>
                <a:close/>
              </a:path>
            </a:pathLst>
          </a:custGeom>
          <a:ln w="7449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339337" y="7095944"/>
            <a:ext cx="631825" cy="190500"/>
          </a:xfrm>
          <a:custGeom>
            <a:avLst/>
            <a:gdLst/>
            <a:ahLst/>
            <a:cxnLst/>
            <a:rect l="l" t="t" r="r" b="b"/>
            <a:pathLst>
              <a:path w="631825" h="190500">
                <a:moveTo>
                  <a:pt x="439135" y="20296"/>
                </a:moveTo>
                <a:lnTo>
                  <a:pt x="324685" y="20296"/>
                </a:lnTo>
                <a:lnTo>
                  <a:pt x="351242" y="21792"/>
                </a:lnTo>
                <a:lnTo>
                  <a:pt x="377579" y="25308"/>
                </a:lnTo>
                <a:lnTo>
                  <a:pt x="429095" y="38316"/>
                </a:lnTo>
                <a:lnTo>
                  <a:pt x="478239" y="59148"/>
                </a:lnTo>
                <a:lnTo>
                  <a:pt x="524019" y="87633"/>
                </a:lnTo>
                <a:lnTo>
                  <a:pt x="565441" y="123600"/>
                </a:lnTo>
                <a:lnTo>
                  <a:pt x="601512" y="166876"/>
                </a:lnTo>
                <a:lnTo>
                  <a:pt x="589695" y="173591"/>
                </a:lnTo>
                <a:lnTo>
                  <a:pt x="628595" y="190492"/>
                </a:lnTo>
                <a:lnTo>
                  <a:pt x="631205" y="150006"/>
                </a:lnTo>
                <a:lnTo>
                  <a:pt x="613787" y="148909"/>
                </a:lnTo>
                <a:lnTo>
                  <a:pt x="605996" y="138715"/>
                </a:lnTo>
                <a:lnTo>
                  <a:pt x="580617" y="109919"/>
                </a:lnTo>
                <a:lnTo>
                  <a:pt x="552412" y="83971"/>
                </a:lnTo>
                <a:lnTo>
                  <a:pt x="521615" y="61084"/>
                </a:lnTo>
                <a:lnTo>
                  <a:pt x="473016" y="33836"/>
                </a:lnTo>
                <a:lnTo>
                  <a:pt x="445687" y="22430"/>
                </a:lnTo>
                <a:lnTo>
                  <a:pt x="439135" y="20296"/>
                </a:lnTo>
                <a:close/>
              </a:path>
              <a:path w="631825" h="190500">
                <a:moveTo>
                  <a:pt x="333072" y="0"/>
                </a:moveTo>
                <a:lnTo>
                  <a:pt x="276586" y="2204"/>
                </a:lnTo>
                <a:lnTo>
                  <a:pt x="221354" y="12977"/>
                </a:lnTo>
                <a:lnTo>
                  <a:pt x="168403" y="32035"/>
                </a:lnTo>
                <a:lnTo>
                  <a:pt x="118686" y="59148"/>
                </a:lnTo>
                <a:lnTo>
                  <a:pt x="73463" y="93869"/>
                </a:lnTo>
                <a:lnTo>
                  <a:pt x="33533" y="136078"/>
                </a:lnTo>
                <a:lnTo>
                  <a:pt x="0" y="185436"/>
                </a:lnTo>
                <a:lnTo>
                  <a:pt x="23604" y="185690"/>
                </a:lnTo>
                <a:lnTo>
                  <a:pt x="30500" y="174879"/>
                </a:lnTo>
                <a:lnTo>
                  <a:pt x="37781" y="164346"/>
                </a:lnTo>
                <a:lnTo>
                  <a:pt x="61846" y="134507"/>
                </a:lnTo>
                <a:lnTo>
                  <a:pt x="89059" y="107514"/>
                </a:lnTo>
                <a:lnTo>
                  <a:pt x="119183" y="83630"/>
                </a:lnTo>
                <a:lnTo>
                  <a:pt x="167661" y="54946"/>
                </a:lnTo>
                <a:lnTo>
                  <a:pt x="218732" y="34943"/>
                </a:lnTo>
                <a:lnTo>
                  <a:pt x="271405" y="23450"/>
                </a:lnTo>
                <a:lnTo>
                  <a:pt x="324685" y="20296"/>
                </a:lnTo>
                <a:lnTo>
                  <a:pt x="439135" y="20296"/>
                </a:lnTo>
                <a:lnTo>
                  <a:pt x="417899" y="13379"/>
                </a:lnTo>
                <a:lnTo>
                  <a:pt x="389782" y="6647"/>
                </a:lnTo>
                <a:lnTo>
                  <a:pt x="361463" y="2199"/>
                </a:lnTo>
                <a:lnTo>
                  <a:pt x="333072" y="0"/>
                </a:lnTo>
                <a:close/>
              </a:path>
            </a:pathLst>
          </a:custGeom>
          <a:solidFill>
            <a:srgbClr val="D1E6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068479" y="7285594"/>
            <a:ext cx="556895" cy="221615"/>
          </a:xfrm>
          <a:custGeom>
            <a:avLst/>
            <a:gdLst/>
            <a:ahLst/>
            <a:cxnLst/>
            <a:rect l="l" t="t" r="r" b="b"/>
            <a:pathLst>
              <a:path w="556894" h="221615">
                <a:moveTo>
                  <a:pt x="534412" y="0"/>
                </a:moveTo>
                <a:lnTo>
                  <a:pt x="15511" y="1007"/>
                </a:lnTo>
                <a:lnTo>
                  <a:pt x="4384" y="8910"/>
                </a:lnTo>
                <a:lnTo>
                  <a:pt x="0" y="22142"/>
                </a:lnTo>
                <a:lnTo>
                  <a:pt x="0" y="199289"/>
                </a:lnTo>
                <a:lnTo>
                  <a:pt x="1007" y="205914"/>
                </a:lnTo>
                <a:lnTo>
                  <a:pt x="8906" y="217046"/>
                </a:lnTo>
                <a:lnTo>
                  <a:pt x="22132" y="221433"/>
                </a:lnTo>
                <a:lnTo>
                  <a:pt x="534412" y="221433"/>
                </a:lnTo>
                <a:lnTo>
                  <a:pt x="541032" y="220425"/>
                </a:lnTo>
                <a:lnTo>
                  <a:pt x="552158" y="212522"/>
                </a:lnTo>
                <a:lnTo>
                  <a:pt x="556543" y="199289"/>
                </a:lnTo>
                <a:lnTo>
                  <a:pt x="556543" y="22142"/>
                </a:lnTo>
                <a:lnTo>
                  <a:pt x="555536" y="15519"/>
                </a:lnTo>
                <a:lnTo>
                  <a:pt x="547637" y="4387"/>
                </a:lnTo>
                <a:lnTo>
                  <a:pt x="53441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068479" y="7285594"/>
            <a:ext cx="556895" cy="221615"/>
          </a:xfrm>
          <a:custGeom>
            <a:avLst/>
            <a:gdLst/>
            <a:ahLst/>
            <a:cxnLst/>
            <a:rect l="l" t="t" r="r" b="b"/>
            <a:pathLst>
              <a:path w="556894" h="221615">
                <a:moveTo>
                  <a:pt x="0" y="22143"/>
                </a:moveTo>
                <a:lnTo>
                  <a:pt x="4384" y="8910"/>
                </a:lnTo>
                <a:lnTo>
                  <a:pt x="15511" y="1007"/>
                </a:lnTo>
                <a:lnTo>
                  <a:pt x="534411" y="0"/>
                </a:lnTo>
                <a:lnTo>
                  <a:pt x="547637" y="4386"/>
                </a:lnTo>
                <a:lnTo>
                  <a:pt x="555536" y="15519"/>
                </a:lnTo>
                <a:lnTo>
                  <a:pt x="556543" y="22143"/>
                </a:lnTo>
                <a:lnTo>
                  <a:pt x="556543" y="199289"/>
                </a:lnTo>
                <a:lnTo>
                  <a:pt x="552158" y="212522"/>
                </a:lnTo>
                <a:lnTo>
                  <a:pt x="541032" y="220425"/>
                </a:lnTo>
                <a:lnTo>
                  <a:pt x="534411" y="221432"/>
                </a:lnTo>
                <a:lnTo>
                  <a:pt x="22132" y="221432"/>
                </a:lnTo>
                <a:lnTo>
                  <a:pt x="8906" y="217046"/>
                </a:lnTo>
                <a:lnTo>
                  <a:pt x="1007" y="205914"/>
                </a:lnTo>
                <a:lnTo>
                  <a:pt x="0" y="199289"/>
                </a:lnTo>
                <a:lnTo>
                  <a:pt x="0" y="22143"/>
                </a:lnTo>
                <a:close/>
              </a:path>
            </a:pathLst>
          </a:custGeom>
          <a:ln w="7450">
            <a:solidFill>
              <a:srgbClr val="D5E7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1940256" y="7309873"/>
            <a:ext cx="598170" cy="587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9235">
              <a:lnSpc>
                <a:spcPct val="100000"/>
              </a:lnSpc>
            </a:pPr>
            <a:r>
              <a:rPr dirty="0" sz="1250" spc="-5">
                <a:solidFill>
                  <a:srgbClr val="D5E7C2"/>
                </a:solidFill>
                <a:latin typeface="Arial"/>
                <a:cs typeface="Arial"/>
              </a:rPr>
              <a:t>2000</a:t>
            </a:r>
            <a:endParaRPr sz="1250">
              <a:latin typeface="Arial"/>
              <a:cs typeface="Arial"/>
            </a:endParaRPr>
          </a:p>
          <a:p>
            <a:pPr marL="79375" marR="93345" indent="-66675">
              <a:lnSpc>
                <a:spcPts val="670"/>
              </a:lnSpc>
              <a:spcBef>
                <a:spcPts val="384"/>
              </a:spcBef>
              <a:buClr>
                <a:srgbClr val="5A7C3C"/>
              </a:buClr>
              <a:buFont typeface="Arial"/>
              <a:buChar char="•"/>
              <a:tabLst>
                <a:tab pos="80010" algn="l"/>
              </a:tabLst>
            </a:pPr>
            <a:r>
              <a:rPr dirty="0" sz="600" spc="5">
                <a:solidFill>
                  <a:srgbClr val="5A7C3C"/>
                </a:solidFill>
                <a:latin typeface="Arial"/>
                <a:cs typeface="Arial"/>
              </a:rPr>
              <a:t>Approved</a:t>
            </a:r>
            <a:r>
              <a:rPr dirty="0" sz="6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5A7C3C"/>
                </a:solidFill>
                <a:latin typeface="Arial"/>
                <a:cs typeface="Arial"/>
              </a:rPr>
              <a:t>in</a:t>
            </a:r>
            <a:r>
              <a:rPr dirty="0" sz="6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600" spc="-65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600">
                <a:solidFill>
                  <a:srgbClr val="5A7C3C"/>
                </a:solidFill>
                <a:latin typeface="Arial"/>
                <a:cs typeface="Arial"/>
              </a:rPr>
              <a:t>exas</a:t>
            </a:r>
            <a:endParaRPr sz="600">
              <a:latin typeface="Arial"/>
              <a:cs typeface="Arial"/>
            </a:endParaRPr>
          </a:p>
          <a:p>
            <a:pPr marL="79375" marR="23495" indent="-66675">
              <a:lnSpc>
                <a:spcPts val="670"/>
              </a:lnSpc>
              <a:spcBef>
                <a:spcPts val="90"/>
              </a:spcBef>
              <a:buClr>
                <a:srgbClr val="5A7C3C"/>
              </a:buClr>
              <a:buFont typeface="Arial"/>
              <a:buChar char="•"/>
              <a:tabLst>
                <a:tab pos="80010" algn="l"/>
              </a:tabLst>
            </a:pPr>
            <a:r>
              <a:rPr dirty="0" sz="600">
                <a:solidFill>
                  <a:srgbClr val="5A7C3C"/>
                </a:solidFill>
                <a:latin typeface="Arial"/>
                <a:cs typeface="Arial"/>
              </a:rPr>
              <a:t>Reques</a:t>
            </a:r>
            <a:r>
              <a:rPr dirty="0" sz="600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6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5A7C3C"/>
                </a:solidFill>
                <a:latin typeface="Arial"/>
                <a:cs typeface="Arial"/>
              </a:rPr>
              <a:t>for</a:t>
            </a:r>
            <a:r>
              <a:rPr dirty="0" sz="600" spc="5">
                <a:solidFill>
                  <a:srgbClr val="5A7C3C"/>
                </a:solidFill>
                <a:latin typeface="Arial"/>
                <a:cs typeface="Arial"/>
              </a:rPr>
              <a:t> compensation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722448" y="7396311"/>
            <a:ext cx="626110" cy="516890"/>
          </a:xfrm>
          <a:custGeom>
            <a:avLst/>
            <a:gdLst/>
            <a:ahLst/>
            <a:cxnLst/>
            <a:rect l="l" t="t" r="r" b="b"/>
            <a:pathLst>
              <a:path w="626110" h="516890">
                <a:moveTo>
                  <a:pt x="574470" y="0"/>
                </a:moveTo>
                <a:lnTo>
                  <a:pt x="40771" y="1146"/>
                </a:lnTo>
                <a:lnTo>
                  <a:pt x="7640" y="24607"/>
                </a:lnTo>
                <a:lnTo>
                  <a:pt x="0" y="51667"/>
                </a:lnTo>
                <a:lnTo>
                  <a:pt x="0" y="465010"/>
                </a:lnTo>
                <a:lnTo>
                  <a:pt x="24594" y="509033"/>
                </a:lnTo>
                <a:lnTo>
                  <a:pt x="51642" y="516677"/>
                </a:lnTo>
                <a:lnTo>
                  <a:pt x="574470" y="516677"/>
                </a:lnTo>
                <a:lnTo>
                  <a:pt x="618470" y="492071"/>
                </a:lnTo>
                <a:lnTo>
                  <a:pt x="626111" y="465010"/>
                </a:lnTo>
                <a:lnTo>
                  <a:pt x="626111" y="51667"/>
                </a:lnTo>
                <a:lnTo>
                  <a:pt x="601517" y="7644"/>
                </a:lnTo>
                <a:lnTo>
                  <a:pt x="574470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722448" y="7396311"/>
            <a:ext cx="626110" cy="516890"/>
          </a:xfrm>
          <a:custGeom>
            <a:avLst/>
            <a:gdLst/>
            <a:ahLst/>
            <a:cxnLst/>
            <a:rect l="l" t="t" r="r" b="b"/>
            <a:pathLst>
              <a:path w="626110" h="516890">
                <a:moveTo>
                  <a:pt x="0" y="51667"/>
                </a:moveTo>
                <a:lnTo>
                  <a:pt x="2003" y="37367"/>
                </a:lnTo>
                <a:lnTo>
                  <a:pt x="7640" y="24606"/>
                </a:lnTo>
                <a:lnTo>
                  <a:pt x="16353" y="13943"/>
                </a:lnTo>
                <a:lnTo>
                  <a:pt x="27583" y="5937"/>
                </a:lnTo>
                <a:lnTo>
                  <a:pt x="40771" y="1146"/>
                </a:lnTo>
                <a:lnTo>
                  <a:pt x="574470" y="0"/>
                </a:lnTo>
                <a:lnTo>
                  <a:pt x="612174" y="16362"/>
                </a:lnTo>
                <a:lnTo>
                  <a:pt x="626111" y="51667"/>
                </a:lnTo>
                <a:lnTo>
                  <a:pt x="626111" y="465010"/>
                </a:lnTo>
                <a:lnTo>
                  <a:pt x="624108" y="479309"/>
                </a:lnTo>
                <a:lnTo>
                  <a:pt x="618470" y="492070"/>
                </a:lnTo>
                <a:lnTo>
                  <a:pt x="609757" y="502734"/>
                </a:lnTo>
                <a:lnTo>
                  <a:pt x="598527" y="510740"/>
                </a:lnTo>
                <a:lnTo>
                  <a:pt x="585339" y="515531"/>
                </a:lnTo>
                <a:lnTo>
                  <a:pt x="574470" y="516677"/>
                </a:lnTo>
                <a:lnTo>
                  <a:pt x="51641" y="516677"/>
                </a:lnTo>
                <a:lnTo>
                  <a:pt x="37348" y="514673"/>
                </a:lnTo>
                <a:lnTo>
                  <a:pt x="24594" y="509033"/>
                </a:lnTo>
                <a:lnTo>
                  <a:pt x="13936" y="500315"/>
                </a:lnTo>
                <a:lnTo>
                  <a:pt x="5934" y="489079"/>
                </a:lnTo>
                <a:lnTo>
                  <a:pt x="1145" y="475885"/>
                </a:lnTo>
                <a:lnTo>
                  <a:pt x="0" y="465010"/>
                </a:lnTo>
                <a:lnTo>
                  <a:pt x="0" y="51667"/>
                </a:lnTo>
                <a:close/>
              </a:path>
            </a:pathLst>
          </a:custGeom>
          <a:ln w="7449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2733361" y="7414252"/>
            <a:ext cx="479425" cy="271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5" marR="5080" indent="-66675">
              <a:lnSpc>
                <a:spcPct val="91700"/>
              </a:lnSpc>
              <a:buClr>
                <a:srgbClr val="5A7C3C"/>
              </a:buClr>
              <a:buFont typeface="Arial"/>
              <a:buChar char="•"/>
              <a:tabLst>
                <a:tab pos="80010" algn="l"/>
              </a:tabLst>
            </a:pPr>
            <a:r>
              <a:rPr dirty="0" sz="600" spc="5">
                <a:solidFill>
                  <a:srgbClr val="5A7C3C"/>
                </a:solidFill>
                <a:latin typeface="Arial"/>
                <a:cs typeface="Arial"/>
              </a:rPr>
              <a:t>FCC</a:t>
            </a:r>
            <a:r>
              <a:rPr dirty="0" sz="600" spc="5">
                <a:solidFill>
                  <a:srgbClr val="5A7C3C"/>
                </a:solidFill>
                <a:latin typeface="Arial"/>
                <a:cs typeface="Arial"/>
              </a:rPr>
              <a:t> reimburses</a:t>
            </a:r>
            <a:r>
              <a:rPr dirty="0" sz="600" spc="5">
                <a:solidFill>
                  <a:srgbClr val="5A7C3C"/>
                </a:solidFill>
                <a:latin typeface="Arial"/>
                <a:cs typeface="Arial"/>
              </a:rPr>
              <a:t> VRS</a:t>
            </a:r>
            <a:endParaRPr sz="6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861584" y="7802272"/>
            <a:ext cx="556895" cy="221615"/>
          </a:xfrm>
          <a:custGeom>
            <a:avLst/>
            <a:gdLst/>
            <a:ahLst/>
            <a:cxnLst/>
            <a:rect l="l" t="t" r="r" b="b"/>
            <a:pathLst>
              <a:path w="556895" h="221615">
                <a:moveTo>
                  <a:pt x="534410" y="0"/>
                </a:moveTo>
                <a:lnTo>
                  <a:pt x="15511" y="1007"/>
                </a:lnTo>
                <a:lnTo>
                  <a:pt x="4384" y="8910"/>
                </a:lnTo>
                <a:lnTo>
                  <a:pt x="0" y="22142"/>
                </a:lnTo>
                <a:lnTo>
                  <a:pt x="0" y="199289"/>
                </a:lnTo>
                <a:lnTo>
                  <a:pt x="1007" y="205914"/>
                </a:lnTo>
                <a:lnTo>
                  <a:pt x="8906" y="217046"/>
                </a:lnTo>
                <a:lnTo>
                  <a:pt x="22132" y="221433"/>
                </a:lnTo>
                <a:lnTo>
                  <a:pt x="534410" y="221433"/>
                </a:lnTo>
                <a:lnTo>
                  <a:pt x="541032" y="220425"/>
                </a:lnTo>
                <a:lnTo>
                  <a:pt x="552158" y="212521"/>
                </a:lnTo>
                <a:lnTo>
                  <a:pt x="556543" y="199289"/>
                </a:lnTo>
                <a:lnTo>
                  <a:pt x="556543" y="22142"/>
                </a:lnTo>
                <a:lnTo>
                  <a:pt x="555535" y="15518"/>
                </a:lnTo>
                <a:lnTo>
                  <a:pt x="547637" y="4386"/>
                </a:lnTo>
                <a:lnTo>
                  <a:pt x="534410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861584" y="7802272"/>
            <a:ext cx="556895" cy="221615"/>
          </a:xfrm>
          <a:custGeom>
            <a:avLst/>
            <a:gdLst/>
            <a:ahLst/>
            <a:cxnLst/>
            <a:rect l="l" t="t" r="r" b="b"/>
            <a:pathLst>
              <a:path w="556895" h="221615">
                <a:moveTo>
                  <a:pt x="0" y="22143"/>
                </a:moveTo>
                <a:lnTo>
                  <a:pt x="4384" y="8910"/>
                </a:lnTo>
                <a:lnTo>
                  <a:pt x="15511" y="1007"/>
                </a:lnTo>
                <a:lnTo>
                  <a:pt x="534411" y="0"/>
                </a:lnTo>
                <a:lnTo>
                  <a:pt x="547637" y="4386"/>
                </a:lnTo>
                <a:lnTo>
                  <a:pt x="555536" y="15518"/>
                </a:lnTo>
                <a:lnTo>
                  <a:pt x="556543" y="22143"/>
                </a:lnTo>
                <a:lnTo>
                  <a:pt x="556543" y="199289"/>
                </a:lnTo>
                <a:lnTo>
                  <a:pt x="552158" y="212522"/>
                </a:lnTo>
                <a:lnTo>
                  <a:pt x="541032" y="220425"/>
                </a:lnTo>
                <a:lnTo>
                  <a:pt x="534411" y="221432"/>
                </a:lnTo>
                <a:lnTo>
                  <a:pt x="22132" y="221432"/>
                </a:lnTo>
                <a:lnTo>
                  <a:pt x="8906" y="217046"/>
                </a:lnTo>
                <a:lnTo>
                  <a:pt x="1007" y="205914"/>
                </a:lnTo>
                <a:lnTo>
                  <a:pt x="0" y="199289"/>
                </a:lnTo>
                <a:lnTo>
                  <a:pt x="0" y="22143"/>
                </a:lnTo>
                <a:close/>
              </a:path>
            </a:pathLst>
          </a:custGeom>
          <a:ln w="7450">
            <a:solidFill>
              <a:srgbClr val="D5E7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2950000" y="7826551"/>
            <a:ext cx="38163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solidFill>
                  <a:srgbClr val="D5E7C2"/>
                </a:solidFill>
                <a:latin typeface="Arial"/>
                <a:cs typeface="Arial"/>
              </a:rPr>
              <a:t>2002</a:t>
            </a:r>
            <a:endParaRPr sz="125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03761" y="667719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089860" y="667511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089860" y="8188070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3" y="0"/>
                </a:moveTo>
                <a:lnTo>
                  <a:pt x="2258712" y="67522"/>
                </a:lnTo>
                <a:lnTo>
                  <a:pt x="2134444" y="69849"/>
                </a:lnTo>
                <a:lnTo>
                  <a:pt x="1973407" y="239819"/>
                </a:lnTo>
                <a:lnTo>
                  <a:pt x="0" y="239819"/>
                </a:lnTo>
                <a:lnTo>
                  <a:pt x="0" y="284057"/>
                </a:lnTo>
                <a:lnTo>
                  <a:pt x="1974803" y="284057"/>
                </a:lnTo>
                <a:lnTo>
                  <a:pt x="2152595" y="132250"/>
                </a:lnTo>
                <a:lnTo>
                  <a:pt x="2383017" y="132250"/>
                </a:lnTo>
                <a:lnTo>
                  <a:pt x="2416027" y="112692"/>
                </a:lnTo>
                <a:lnTo>
                  <a:pt x="2264763" y="0"/>
                </a:lnTo>
                <a:close/>
              </a:path>
              <a:path w="2416175" h="284479">
                <a:moveTo>
                  <a:pt x="2383017" y="132250"/>
                </a:moveTo>
                <a:lnTo>
                  <a:pt x="2152595" y="132250"/>
                </a:lnTo>
                <a:lnTo>
                  <a:pt x="2254058" y="149014"/>
                </a:lnTo>
                <a:lnTo>
                  <a:pt x="2249404" y="211413"/>
                </a:lnTo>
                <a:lnTo>
                  <a:pt x="2383017" y="132250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089860" y="8379925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5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5" y="37743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089860" y="8349191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4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4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089860" y="842928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5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6" y="119675"/>
                </a:lnTo>
                <a:lnTo>
                  <a:pt x="2474205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5">
                <a:moveTo>
                  <a:pt x="2506562" y="45634"/>
                </a:moveTo>
                <a:lnTo>
                  <a:pt x="2474205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089860" y="8314266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3"/>
                </a:lnTo>
                <a:lnTo>
                  <a:pt x="1617577" y="189525"/>
                </a:lnTo>
                <a:lnTo>
                  <a:pt x="1528460" y="189525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28"/>
                </a:lnTo>
                <a:lnTo>
                  <a:pt x="1528460" y="189525"/>
                </a:lnTo>
                <a:lnTo>
                  <a:pt x="1617577" y="189525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70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089860" y="678175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59">
                <a:moveTo>
                  <a:pt x="2362733" y="184404"/>
                </a:moveTo>
                <a:lnTo>
                  <a:pt x="2070215" y="184404"/>
                </a:lnTo>
                <a:lnTo>
                  <a:pt x="2289896" y="213276"/>
                </a:lnTo>
                <a:lnTo>
                  <a:pt x="2362733" y="184404"/>
                </a:lnTo>
                <a:close/>
              </a:path>
              <a:path w="2609850" h="213359">
                <a:moveTo>
                  <a:pt x="2076731" y="151806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4"/>
                </a:lnTo>
                <a:lnTo>
                  <a:pt x="2362733" y="184404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6"/>
                </a:lnTo>
                <a:close/>
              </a:path>
              <a:path w="2609850" h="213359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59">
                <a:moveTo>
                  <a:pt x="2438833" y="0"/>
                </a:moveTo>
                <a:lnTo>
                  <a:pt x="2483979" y="71247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4238013" y="6768280"/>
            <a:ext cx="179832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Brief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Histor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y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o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f Trilingual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VRS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224417" y="7396311"/>
            <a:ext cx="626110" cy="516890"/>
          </a:xfrm>
          <a:custGeom>
            <a:avLst/>
            <a:gdLst/>
            <a:ahLst/>
            <a:cxnLst/>
            <a:rect l="l" t="t" r="r" b="b"/>
            <a:pathLst>
              <a:path w="626110" h="516890">
                <a:moveTo>
                  <a:pt x="574469" y="0"/>
                </a:moveTo>
                <a:lnTo>
                  <a:pt x="40771" y="1146"/>
                </a:lnTo>
                <a:lnTo>
                  <a:pt x="7640" y="24607"/>
                </a:lnTo>
                <a:lnTo>
                  <a:pt x="0" y="51667"/>
                </a:lnTo>
                <a:lnTo>
                  <a:pt x="0" y="465010"/>
                </a:lnTo>
                <a:lnTo>
                  <a:pt x="24594" y="509033"/>
                </a:lnTo>
                <a:lnTo>
                  <a:pt x="51640" y="516677"/>
                </a:lnTo>
                <a:lnTo>
                  <a:pt x="574469" y="516677"/>
                </a:lnTo>
                <a:lnTo>
                  <a:pt x="618470" y="492071"/>
                </a:lnTo>
                <a:lnTo>
                  <a:pt x="626111" y="465010"/>
                </a:lnTo>
                <a:lnTo>
                  <a:pt x="626111" y="51667"/>
                </a:lnTo>
                <a:lnTo>
                  <a:pt x="601516" y="7644"/>
                </a:lnTo>
                <a:lnTo>
                  <a:pt x="574469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224416" y="7396311"/>
            <a:ext cx="626110" cy="516890"/>
          </a:xfrm>
          <a:custGeom>
            <a:avLst/>
            <a:gdLst/>
            <a:ahLst/>
            <a:cxnLst/>
            <a:rect l="l" t="t" r="r" b="b"/>
            <a:pathLst>
              <a:path w="626110" h="516890">
                <a:moveTo>
                  <a:pt x="0" y="51667"/>
                </a:moveTo>
                <a:lnTo>
                  <a:pt x="2003" y="37367"/>
                </a:lnTo>
                <a:lnTo>
                  <a:pt x="7640" y="24606"/>
                </a:lnTo>
                <a:lnTo>
                  <a:pt x="16353" y="13943"/>
                </a:lnTo>
                <a:lnTo>
                  <a:pt x="27583" y="5937"/>
                </a:lnTo>
                <a:lnTo>
                  <a:pt x="40771" y="1146"/>
                </a:lnTo>
                <a:lnTo>
                  <a:pt x="574470" y="0"/>
                </a:lnTo>
                <a:lnTo>
                  <a:pt x="612174" y="16362"/>
                </a:lnTo>
                <a:lnTo>
                  <a:pt x="626111" y="51667"/>
                </a:lnTo>
                <a:lnTo>
                  <a:pt x="626111" y="465010"/>
                </a:lnTo>
                <a:lnTo>
                  <a:pt x="624108" y="479309"/>
                </a:lnTo>
                <a:lnTo>
                  <a:pt x="618470" y="492070"/>
                </a:lnTo>
                <a:lnTo>
                  <a:pt x="609757" y="502734"/>
                </a:lnTo>
                <a:lnTo>
                  <a:pt x="598527" y="510740"/>
                </a:lnTo>
                <a:lnTo>
                  <a:pt x="585339" y="515531"/>
                </a:lnTo>
                <a:lnTo>
                  <a:pt x="574470" y="516677"/>
                </a:lnTo>
                <a:lnTo>
                  <a:pt x="51641" y="516677"/>
                </a:lnTo>
                <a:lnTo>
                  <a:pt x="37348" y="514673"/>
                </a:lnTo>
                <a:lnTo>
                  <a:pt x="24594" y="509033"/>
                </a:lnTo>
                <a:lnTo>
                  <a:pt x="13936" y="500315"/>
                </a:lnTo>
                <a:lnTo>
                  <a:pt x="5934" y="489079"/>
                </a:lnTo>
                <a:lnTo>
                  <a:pt x="1145" y="475885"/>
                </a:lnTo>
                <a:lnTo>
                  <a:pt x="0" y="465010"/>
                </a:lnTo>
                <a:lnTo>
                  <a:pt x="0" y="51667"/>
                </a:lnTo>
                <a:close/>
              </a:path>
            </a:pathLst>
          </a:custGeom>
          <a:ln w="7449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4235887" y="7415145"/>
            <a:ext cx="59817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5" marR="5080" indent="-66675">
              <a:lnSpc>
                <a:spcPts val="700"/>
              </a:lnSpc>
              <a:buClr>
                <a:srgbClr val="5A7C3C"/>
              </a:buClr>
              <a:buFont typeface="Arial"/>
              <a:buChar char="•"/>
              <a:tabLst>
                <a:tab pos="80010" algn="l"/>
              </a:tabLst>
            </a:pP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Spanish-ASL</a:t>
            </a: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650" spc="-10">
                <a:solidFill>
                  <a:srgbClr val="5A7C3C"/>
                </a:solidFill>
                <a:latin typeface="Arial"/>
                <a:cs typeface="Arial"/>
              </a:rPr>
              <a:t>Not</a:t>
            </a:r>
            <a:r>
              <a:rPr dirty="0" sz="650" spc="-10">
                <a:solidFill>
                  <a:srgbClr val="5A7C3C"/>
                </a:solidFill>
                <a:latin typeface="Arial"/>
                <a:cs typeface="Arial"/>
              </a:rPr>
              <a:t> Compensable</a:t>
            </a:r>
            <a:endParaRPr sz="65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634410" y="8017809"/>
            <a:ext cx="561975" cy="175895"/>
          </a:xfrm>
          <a:custGeom>
            <a:avLst/>
            <a:gdLst/>
            <a:ahLst/>
            <a:cxnLst/>
            <a:rect l="l" t="t" r="r" b="b"/>
            <a:pathLst>
              <a:path w="561975" h="175895">
                <a:moveTo>
                  <a:pt x="17791" y="0"/>
                </a:moveTo>
                <a:lnTo>
                  <a:pt x="0" y="10107"/>
                </a:lnTo>
                <a:lnTo>
                  <a:pt x="469" y="10934"/>
                </a:lnTo>
                <a:lnTo>
                  <a:pt x="7056" y="21951"/>
                </a:lnTo>
                <a:lnTo>
                  <a:pt x="29266" y="53246"/>
                </a:lnTo>
                <a:lnTo>
                  <a:pt x="54946" y="81674"/>
                </a:lnTo>
                <a:lnTo>
                  <a:pt x="83829" y="106940"/>
                </a:lnTo>
                <a:lnTo>
                  <a:pt x="116543" y="129305"/>
                </a:lnTo>
                <a:lnTo>
                  <a:pt x="163491" y="152527"/>
                </a:lnTo>
                <a:lnTo>
                  <a:pt x="212465" y="167650"/>
                </a:lnTo>
                <a:lnTo>
                  <a:pt x="262527" y="174831"/>
                </a:lnTo>
                <a:lnTo>
                  <a:pt x="287673" y="175491"/>
                </a:lnTo>
                <a:lnTo>
                  <a:pt x="312738" y="174225"/>
                </a:lnTo>
                <a:lnTo>
                  <a:pt x="337607" y="171052"/>
                </a:lnTo>
                <a:lnTo>
                  <a:pt x="362162" y="165990"/>
                </a:lnTo>
                <a:lnTo>
                  <a:pt x="386285" y="159060"/>
                </a:lnTo>
                <a:lnTo>
                  <a:pt x="397591" y="154850"/>
                </a:lnTo>
                <a:lnTo>
                  <a:pt x="272263" y="154838"/>
                </a:lnTo>
                <a:lnTo>
                  <a:pt x="248756" y="153009"/>
                </a:lnTo>
                <a:lnTo>
                  <a:pt x="202634" y="144012"/>
                </a:lnTo>
                <a:lnTo>
                  <a:pt x="158417" y="128098"/>
                </a:lnTo>
                <a:lnTo>
                  <a:pt x="116965" y="105503"/>
                </a:lnTo>
                <a:lnTo>
                  <a:pt x="79137" y="76463"/>
                </a:lnTo>
                <a:lnTo>
                  <a:pt x="45793" y="41217"/>
                </a:lnTo>
                <a:lnTo>
                  <a:pt x="31070" y="21340"/>
                </a:lnTo>
                <a:lnTo>
                  <a:pt x="17791" y="0"/>
                </a:lnTo>
                <a:close/>
              </a:path>
              <a:path w="561975" h="175895">
                <a:moveTo>
                  <a:pt x="559027" y="5054"/>
                </a:moveTo>
                <a:lnTo>
                  <a:pt x="519967" y="21828"/>
                </a:lnTo>
                <a:lnTo>
                  <a:pt x="530140" y="30769"/>
                </a:lnTo>
                <a:lnTo>
                  <a:pt x="522305" y="40925"/>
                </a:lnTo>
                <a:lnTo>
                  <a:pt x="496428" y="69227"/>
                </a:lnTo>
                <a:lnTo>
                  <a:pt x="467252" y="94044"/>
                </a:lnTo>
                <a:lnTo>
                  <a:pt x="435117" y="115074"/>
                </a:lnTo>
                <a:lnTo>
                  <a:pt x="389964" y="136120"/>
                </a:lnTo>
                <a:lnTo>
                  <a:pt x="343281" y="149299"/>
                </a:lnTo>
                <a:lnTo>
                  <a:pt x="295925" y="154850"/>
                </a:lnTo>
                <a:lnTo>
                  <a:pt x="397622" y="154838"/>
                </a:lnTo>
                <a:lnTo>
                  <a:pt x="432768" y="139673"/>
                </a:lnTo>
                <a:lnTo>
                  <a:pt x="476117" y="113047"/>
                </a:lnTo>
                <a:lnTo>
                  <a:pt x="515397" y="79338"/>
                </a:lnTo>
                <a:lnTo>
                  <a:pt x="549667" y="38703"/>
                </a:lnTo>
                <a:lnTo>
                  <a:pt x="561069" y="38703"/>
                </a:lnTo>
                <a:lnTo>
                  <a:pt x="559027" y="5054"/>
                </a:lnTo>
                <a:close/>
              </a:path>
              <a:path w="561975" h="175895">
                <a:moveTo>
                  <a:pt x="561069" y="38703"/>
                </a:moveTo>
                <a:lnTo>
                  <a:pt x="549667" y="38703"/>
                </a:lnTo>
                <a:lnTo>
                  <a:pt x="561477" y="45413"/>
                </a:lnTo>
                <a:lnTo>
                  <a:pt x="561069" y="38703"/>
                </a:lnTo>
                <a:close/>
              </a:path>
            </a:pathLst>
          </a:custGeom>
          <a:solidFill>
            <a:srgbClr val="D1E6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363553" y="7802272"/>
            <a:ext cx="556895" cy="221615"/>
          </a:xfrm>
          <a:custGeom>
            <a:avLst/>
            <a:gdLst/>
            <a:ahLst/>
            <a:cxnLst/>
            <a:rect l="l" t="t" r="r" b="b"/>
            <a:pathLst>
              <a:path w="556895" h="221615">
                <a:moveTo>
                  <a:pt x="534410" y="0"/>
                </a:moveTo>
                <a:lnTo>
                  <a:pt x="15511" y="1007"/>
                </a:lnTo>
                <a:lnTo>
                  <a:pt x="4384" y="8910"/>
                </a:lnTo>
                <a:lnTo>
                  <a:pt x="0" y="22142"/>
                </a:lnTo>
                <a:lnTo>
                  <a:pt x="0" y="199289"/>
                </a:lnTo>
                <a:lnTo>
                  <a:pt x="1007" y="205913"/>
                </a:lnTo>
                <a:lnTo>
                  <a:pt x="8905" y="217046"/>
                </a:lnTo>
                <a:lnTo>
                  <a:pt x="22131" y="221433"/>
                </a:lnTo>
                <a:lnTo>
                  <a:pt x="534410" y="221433"/>
                </a:lnTo>
                <a:lnTo>
                  <a:pt x="541031" y="220425"/>
                </a:lnTo>
                <a:lnTo>
                  <a:pt x="552157" y="212522"/>
                </a:lnTo>
                <a:lnTo>
                  <a:pt x="556541" y="199289"/>
                </a:lnTo>
                <a:lnTo>
                  <a:pt x="556541" y="22142"/>
                </a:lnTo>
                <a:lnTo>
                  <a:pt x="555534" y="15519"/>
                </a:lnTo>
                <a:lnTo>
                  <a:pt x="547636" y="4387"/>
                </a:lnTo>
                <a:lnTo>
                  <a:pt x="534410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363552" y="7802272"/>
            <a:ext cx="556895" cy="221615"/>
          </a:xfrm>
          <a:custGeom>
            <a:avLst/>
            <a:gdLst/>
            <a:ahLst/>
            <a:cxnLst/>
            <a:rect l="l" t="t" r="r" b="b"/>
            <a:pathLst>
              <a:path w="556895" h="221615">
                <a:moveTo>
                  <a:pt x="0" y="22143"/>
                </a:moveTo>
                <a:lnTo>
                  <a:pt x="4384" y="8910"/>
                </a:lnTo>
                <a:lnTo>
                  <a:pt x="15510" y="1007"/>
                </a:lnTo>
                <a:lnTo>
                  <a:pt x="534411" y="0"/>
                </a:lnTo>
                <a:lnTo>
                  <a:pt x="547636" y="4386"/>
                </a:lnTo>
                <a:lnTo>
                  <a:pt x="555535" y="15519"/>
                </a:lnTo>
                <a:lnTo>
                  <a:pt x="556543" y="22143"/>
                </a:lnTo>
                <a:lnTo>
                  <a:pt x="556543" y="199289"/>
                </a:lnTo>
                <a:lnTo>
                  <a:pt x="552158" y="212522"/>
                </a:lnTo>
                <a:lnTo>
                  <a:pt x="541031" y="220425"/>
                </a:lnTo>
                <a:lnTo>
                  <a:pt x="534411" y="221432"/>
                </a:lnTo>
                <a:lnTo>
                  <a:pt x="22131" y="221432"/>
                </a:lnTo>
                <a:lnTo>
                  <a:pt x="8906" y="217045"/>
                </a:lnTo>
                <a:lnTo>
                  <a:pt x="1007" y="205913"/>
                </a:lnTo>
                <a:lnTo>
                  <a:pt x="0" y="199289"/>
                </a:lnTo>
                <a:lnTo>
                  <a:pt x="0" y="22143"/>
                </a:lnTo>
                <a:close/>
              </a:path>
            </a:pathLst>
          </a:custGeom>
          <a:ln w="7450">
            <a:solidFill>
              <a:srgbClr val="D5E7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4451968" y="7826551"/>
            <a:ext cx="38163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solidFill>
                  <a:srgbClr val="D5E7C2"/>
                </a:solidFill>
                <a:latin typeface="Arial"/>
                <a:cs typeface="Arial"/>
              </a:rPr>
              <a:t>2004</a:t>
            </a:r>
            <a:endParaRPr sz="125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017521" y="7396311"/>
            <a:ext cx="626110" cy="516890"/>
          </a:xfrm>
          <a:custGeom>
            <a:avLst/>
            <a:gdLst/>
            <a:ahLst/>
            <a:cxnLst/>
            <a:rect l="l" t="t" r="r" b="b"/>
            <a:pathLst>
              <a:path w="626110" h="516890">
                <a:moveTo>
                  <a:pt x="574470" y="0"/>
                </a:moveTo>
                <a:lnTo>
                  <a:pt x="40771" y="1146"/>
                </a:lnTo>
                <a:lnTo>
                  <a:pt x="7640" y="24607"/>
                </a:lnTo>
                <a:lnTo>
                  <a:pt x="0" y="51667"/>
                </a:lnTo>
                <a:lnTo>
                  <a:pt x="0" y="465010"/>
                </a:lnTo>
                <a:lnTo>
                  <a:pt x="24594" y="509033"/>
                </a:lnTo>
                <a:lnTo>
                  <a:pt x="51642" y="516677"/>
                </a:lnTo>
                <a:lnTo>
                  <a:pt x="574470" y="516677"/>
                </a:lnTo>
                <a:lnTo>
                  <a:pt x="618471" y="492071"/>
                </a:lnTo>
                <a:lnTo>
                  <a:pt x="626112" y="465010"/>
                </a:lnTo>
                <a:lnTo>
                  <a:pt x="626112" y="51667"/>
                </a:lnTo>
                <a:lnTo>
                  <a:pt x="601517" y="7644"/>
                </a:lnTo>
                <a:lnTo>
                  <a:pt x="574470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017520" y="7396311"/>
            <a:ext cx="626110" cy="516890"/>
          </a:xfrm>
          <a:custGeom>
            <a:avLst/>
            <a:gdLst/>
            <a:ahLst/>
            <a:cxnLst/>
            <a:rect l="l" t="t" r="r" b="b"/>
            <a:pathLst>
              <a:path w="626110" h="516890">
                <a:moveTo>
                  <a:pt x="0" y="51667"/>
                </a:moveTo>
                <a:lnTo>
                  <a:pt x="2003" y="37367"/>
                </a:lnTo>
                <a:lnTo>
                  <a:pt x="7640" y="24606"/>
                </a:lnTo>
                <a:lnTo>
                  <a:pt x="16353" y="13943"/>
                </a:lnTo>
                <a:lnTo>
                  <a:pt x="27583" y="5937"/>
                </a:lnTo>
                <a:lnTo>
                  <a:pt x="40771" y="1146"/>
                </a:lnTo>
                <a:lnTo>
                  <a:pt x="574470" y="0"/>
                </a:lnTo>
                <a:lnTo>
                  <a:pt x="612174" y="16362"/>
                </a:lnTo>
                <a:lnTo>
                  <a:pt x="626111" y="51667"/>
                </a:lnTo>
                <a:lnTo>
                  <a:pt x="626111" y="465010"/>
                </a:lnTo>
                <a:lnTo>
                  <a:pt x="624108" y="479309"/>
                </a:lnTo>
                <a:lnTo>
                  <a:pt x="618470" y="492070"/>
                </a:lnTo>
                <a:lnTo>
                  <a:pt x="609757" y="502734"/>
                </a:lnTo>
                <a:lnTo>
                  <a:pt x="598527" y="510740"/>
                </a:lnTo>
                <a:lnTo>
                  <a:pt x="585339" y="515531"/>
                </a:lnTo>
                <a:lnTo>
                  <a:pt x="574470" y="516677"/>
                </a:lnTo>
                <a:lnTo>
                  <a:pt x="51641" y="516677"/>
                </a:lnTo>
                <a:lnTo>
                  <a:pt x="37348" y="514673"/>
                </a:lnTo>
                <a:lnTo>
                  <a:pt x="24594" y="509033"/>
                </a:lnTo>
                <a:lnTo>
                  <a:pt x="13936" y="500315"/>
                </a:lnTo>
                <a:lnTo>
                  <a:pt x="5934" y="489079"/>
                </a:lnTo>
                <a:lnTo>
                  <a:pt x="1145" y="475885"/>
                </a:lnTo>
                <a:lnTo>
                  <a:pt x="0" y="465010"/>
                </a:lnTo>
                <a:lnTo>
                  <a:pt x="0" y="51667"/>
                </a:lnTo>
                <a:close/>
              </a:path>
            </a:pathLst>
          </a:custGeom>
          <a:ln w="7449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427484" y="7095224"/>
            <a:ext cx="625475" cy="187960"/>
          </a:xfrm>
          <a:custGeom>
            <a:avLst/>
            <a:gdLst/>
            <a:ahLst/>
            <a:cxnLst/>
            <a:rect l="l" t="t" r="r" b="b"/>
            <a:pathLst>
              <a:path w="625475" h="187959">
                <a:moveTo>
                  <a:pt x="328762" y="0"/>
                </a:moveTo>
                <a:lnTo>
                  <a:pt x="272795" y="2596"/>
                </a:lnTo>
                <a:lnTo>
                  <a:pt x="218132" y="13675"/>
                </a:lnTo>
                <a:lnTo>
                  <a:pt x="165790" y="32948"/>
                </a:lnTo>
                <a:lnTo>
                  <a:pt x="116789" y="60128"/>
                </a:lnTo>
                <a:lnTo>
                  <a:pt x="72145" y="94923"/>
                </a:lnTo>
                <a:lnTo>
                  <a:pt x="32876" y="137048"/>
                </a:lnTo>
                <a:lnTo>
                  <a:pt x="0" y="186211"/>
                </a:lnTo>
                <a:lnTo>
                  <a:pt x="22708" y="187790"/>
                </a:lnTo>
                <a:lnTo>
                  <a:pt x="29476" y="176896"/>
                </a:lnTo>
                <a:lnTo>
                  <a:pt x="36635" y="166278"/>
                </a:lnTo>
                <a:lnTo>
                  <a:pt x="60375" y="136179"/>
                </a:lnTo>
                <a:lnTo>
                  <a:pt x="87320" y="108921"/>
                </a:lnTo>
                <a:lnTo>
                  <a:pt x="117229" y="84775"/>
                </a:lnTo>
                <a:lnTo>
                  <a:pt x="165016" y="55964"/>
                </a:lnTo>
                <a:lnTo>
                  <a:pt x="215443" y="35731"/>
                </a:lnTo>
                <a:lnTo>
                  <a:pt x="267526" y="23915"/>
                </a:lnTo>
                <a:lnTo>
                  <a:pt x="320278" y="20353"/>
                </a:lnTo>
                <a:lnTo>
                  <a:pt x="437209" y="20353"/>
                </a:lnTo>
                <a:lnTo>
                  <a:pt x="412933" y="12642"/>
                </a:lnTo>
                <a:lnTo>
                  <a:pt x="385016" y="6175"/>
                </a:lnTo>
                <a:lnTo>
                  <a:pt x="356917" y="1973"/>
                </a:lnTo>
                <a:lnTo>
                  <a:pt x="328762" y="0"/>
                </a:lnTo>
                <a:close/>
              </a:path>
              <a:path w="625475" h="187959">
                <a:moveTo>
                  <a:pt x="437209" y="20353"/>
                </a:moveTo>
                <a:lnTo>
                  <a:pt x="320278" y="20353"/>
                </a:lnTo>
                <a:lnTo>
                  <a:pt x="346598" y="21617"/>
                </a:lnTo>
                <a:lnTo>
                  <a:pt x="372715" y="24885"/>
                </a:lnTo>
                <a:lnTo>
                  <a:pt x="423852" y="37348"/>
                </a:lnTo>
                <a:lnTo>
                  <a:pt x="472704" y="57582"/>
                </a:lnTo>
                <a:lnTo>
                  <a:pt x="518286" y="85424"/>
                </a:lnTo>
                <a:lnTo>
                  <a:pt x="559612" y="120712"/>
                </a:lnTo>
                <a:lnTo>
                  <a:pt x="595698" y="163285"/>
                </a:lnTo>
                <a:lnTo>
                  <a:pt x="583930" y="170086"/>
                </a:lnTo>
                <a:lnTo>
                  <a:pt x="622965" y="186691"/>
                </a:lnTo>
                <a:lnTo>
                  <a:pt x="625241" y="146635"/>
                </a:lnTo>
                <a:lnTo>
                  <a:pt x="608879" y="146635"/>
                </a:lnTo>
                <a:lnTo>
                  <a:pt x="601048" y="136467"/>
                </a:lnTo>
                <a:lnTo>
                  <a:pt x="575542" y="107781"/>
                </a:lnTo>
                <a:lnTo>
                  <a:pt x="547200" y="81984"/>
                </a:lnTo>
                <a:lnTo>
                  <a:pt x="516262" y="59292"/>
                </a:lnTo>
                <a:lnTo>
                  <a:pt x="467708" y="32517"/>
                </a:lnTo>
                <a:lnTo>
                  <a:pt x="440539" y="21411"/>
                </a:lnTo>
                <a:lnTo>
                  <a:pt x="437209" y="20353"/>
                </a:lnTo>
                <a:close/>
              </a:path>
              <a:path w="625475" h="187959">
                <a:moveTo>
                  <a:pt x="625266" y="146196"/>
                </a:moveTo>
                <a:lnTo>
                  <a:pt x="608879" y="146635"/>
                </a:lnTo>
                <a:lnTo>
                  <a:pt x="625241" y="146635"/>
                </a:lnTo>
                <a:lnTo>
                  <a:pt x="625266" y="146196"/>
                </a:lnTo>
                <a:close/>
              </a:path>
            </a:pathLst>
          </a:custGeom>
          <a:solidFill>
            <a:srgbClr val="D1E6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156657" y="7285594"/>
            <a:ext cx="556895" cy="221615"/>
          </a:xfrm>
          <a:custGeom>
            <a:avLst/>
            <a:gdLst/>
            <a:ahLst/>
            <a:cxnLst/>
            <a:rect l="l" t="t" r="r" b="b"/>
            <a:pathLst>
              <a:path w="556895" h="221615">
                <a:moveTo>
                  <a:pt x="534412" y="0"/>
                </a:moveTo>
                <a:lnTo>
                  <a:pt x="15511" y="1007"/>
                </a:lnTo>
                <a:lnTo>
                  <a:pt x="4384" y="8910"/>
                </a:lnTo>
                <a:lnTo>
                  <a:pt x="0" y="22142"/>
                </a:lnTo>
                <a:lnTo>
                  <a:pt x="0" y="199289"/>
                </a:lnTo>
                <a:lnTo>
                  <a:pt x="1007" y="205914"/>
                </a:lnTo>
                <a:lnTo>
                  <a:pt x="8906" y="217046"/>
                </a:lnTo>
                <a:lnTo>
                  <a:pt x="22132" y="221433"/>
                </a:lnTo>
                <a:lnTo>
                  <a:pt x="534412" y="221433"/>
                </a:lnTo>
                <a:lnTo>
                  <a:pt x="541032" y="220425"/>
                </a:lnTo>
                <a:lnTo>
                  <a:pt x="552158" y="212522"/>
                </a:lnTo>
                <a:lnTo>
                  <a:pt x="556543" y="199289"/>
                </a:lnTo>
                <a:lnTo>
                  <a:pt x="556543" y="22142"/>
                </a:lnTo>
                <a:lnTo>
                  <a:pt x="555536" y="15519"/>
                </a:lnTo>
                <a:lnTo>
                  <a:pt x="547637" y="4387"/>
                </a:lnTo>
                <a:lnTo>
                  <a:pt x="53441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156656" y="7285594"/>
            <a:ext cx="556895" cy="221615"/>
          </a:xfrm>
          <a:custGeom>
            <a:avLst/>
            <a:gdLst/>
            <a:ahLst/>
            <a:cxnLst/>
            <a:rect l="l" t="t" r="r" b="b"/>
            <a:pathLst>
              <a:path w="556895" h="221615">
                <a:moveTo>
                  <a:pt x="0" y="22143"/>
                </a:moveTo>
                <a:lnTo>
                  <a:pt x="4384" y="8910"/>
                </a:lnTo>
                <a:lnTo>
                  <a:pt x="15510" y="1007"/>
                </a:lnTo>
                <a:lnTo>
                  <a:pt x="534411" y="0"/>
                </a:lnTo>
                <a:lnTo>
                  <a:pt x="547637" y="4386"/>
                </a:lnTo>
                <a:lnTo>
                  <a:pt x="555536" y="15518"/>
                </a:lnTo>
                <a:lnTo>
                  <a:pt x="556543" y="22143"/>
                </a:lnTo>
                <a:lnTo>
                  <a:pt x="556543" y="199289"/>
                </a:lnTo>
                <a:lnTo>
                  <a:pt x="552158" y="212522"/>
                </a:lnTo>
                <a:lnTo>
                  <a:pt x="541032" y="220425"/>
                </a:lnTo>
                <a:lnTo>
                  <a:pt x="534411" y="221432"/>
                </a:lnTo>
                <a:lnTo>
                  <a:pt x="22131" y="221432"/>
                </a:lnTo>
                <a:lnTo>
                  <a:pt x="8906" y="217045"/>
                </a:lnTo>
                <a:lnTo>
                  <a:pt x="1007" y="205913"/>
                </a:lnTo>
                <a:lnTo>
                  <a:pt x="0" y="199289"/>
                </a:lnTo>
                <a:lnTo>
                  <a:pt x="0" y="22143"/>
                </a:lnTo>
                <a:close/>
              </a:path>
            </a:pathLst>
          </a:custGeom>
          <a:ln w="7450">
            <a:solidFill>
              <a:srgbClr val="D5E7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5028993" y="7309873"/>
            <a:ext cx="597535" cy="502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>
              <a:lnSpc>
                <a:spcPct val="100000"/>
              </a:lnSpc>
            </a:pPr>
            <a:r>
              <a:rPr dirty="0" sz="1250" spc="-5">
                <a:solidFill>
                  <a:srgbClr val="D5E7C2"/>
                </a:solidFill>
                <a:latin typeface="Arial"/>
                <a:cs typeface="Arial"/>
              </a:rPr>
              <a:t>2005</a:t>
            </a:r>
            <a:endParaRPr sz="1250">
              <a:latin typeface="Arial"/>
              <a:cs typeface="Arial"/>
            </a:endParaRPr>
          </a:p>
          <a:p>
            <a:pPr marL="79375" marR="59055" indent="-66675">
              <a:lnSpc>
                <a:spcPts val="700"/>
              </a:lnSpc>
              <a:spcBef>
                <a:spcPts val="390"/>
              </a:spcBef>
              <a:buClr>
                <a:srgbClr val="5A7C3C"/>
              </a:buClr>
              <a:buFont typeface="Arial"/>
              <a:buChar char="•"/>
              <a:tabLst>
                <a:tab pos="80010" algn="l"/>
              </a:tabLst>
            </a:pP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FCC</a:t>
            </a: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650" spc="-10">
                <a:solidFill>
                  <a:srgbClr val="5A7C3C"/>
                </a:solidFill>
                <a:latin typeface="Arial"/>
                <a:cs typeface="Arial"/>
              </a:rPr>
              <a:t>Reverse</a:t>
            </a: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s</a:t>
            </a: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650" spc="-10">
                <a:solidFill>
                  <a:srgbClr val="5A7C3C"/>
                </a:solidFill>
                <a:latin typeface="Arial"/>
                <a:cs typeface="Arial"/>
              </a:rPr>
              <a:t>its</a:t>
            </a:r>
            <a:r>
              <a:rPr dirty="0" sz="650" spc="-10">
                <a:solidFill>
                  <a:srgbClr val="5A7C3C"/>
                </a:solidFill>
                <a:latin typeface="Arial"/>
                <a:cs typeface="Arial"/>
              </a:rPr>
              <a:t> Decision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804960" y="7391779"/>
            <a:ext cx="626110" cy="516890"/>
          </a:xfrm>
          <a:custGeom>
            <a:avLst/>
            <a:gdLst/>
            <a:ahLst/>
            <a:cxnLst/>
            <a:rect l="l" t="t" r="r" b="b"/>
            <a:pathLst>
              <a:path w="626110" h="516890">
                <a:moveTo>
                  <a:pt x="574470" y="0"/>
                </a:moveTo>
                <a:lnTo>
                  <a:pt x="40771" y="1146"/>
                </a:lnTo>
                <a:lnTo>
                  <a:pt x="7640" y="24607"/>
                </a:lnTo>
                <a:lnTo>
                  <a:pt x="0" y="51667"/>
                </a:lnTo>
                <a:lnTo>
                  <a:pt x="0" y="465010"/>
                </a:lnTo>
                <a:lnTo>
                  <a:pt x="24594" y="509033"/>
                </a:lnTo>
                <a:lnTo>
                  <a:pt x="51640" y="516677"/>
                </a:lnTo>
                <a:lnTo>
                  <a:pt x="574470" y="516677"/>
                </a:lnTo>
                <a:lnTo>
                  <a:pt x="618470" y="492071"/>
                </a:lnTo>
                <a:lnTo>
                  <a:pt x="626111" y="465010"/>
                </a:lnTo>
                <a:lnTo>
                  <a:pt x="626111" y="51667"/>
                </a:lnTo>
                <a:lnTo>
                  <a:pt x="601517" y="7644"/>
                </a:lnTo>
                <a:lnTo>
                  <a:pt x="574470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804959" y="7391779"/>
            <a:ext cx="626110" cy="516890"/>
          </a:xfrm>
          <a:custGeom>
            <a:avLst/>
            <a:gdLst/>
            <a:ahLst/>
            <a:cxnLst/>
            <a:rect l="l" t="t" r="r" b="b"/>
            <a:pathLst>
              <a:path w="626110" h="516890">
                <a:moveTo>
                  <a:pt x="0" y="51667"/>
                </a:moveTo>
                <a:lnTo>
                  <a:pt x="2003" y="37367"/>
                </a:lnTo>
                <a:lnTo>
                  <a:pt x="7640" y="24606"/>
                </a:lnTo>
                <a:lnTo>
                  <a:pt x="16353" y="13943"/>
                </a:lnTo>
                <a:lnTo>
                  <a:pt x="27583" y="5937"/>
                </a:lnTo>
                <a:lnTo>
                  <a:pt x="40771" y="1146"/>
                </a:lnTo>
                <a:lnTo>
                  <a:pt x="574470" y="0"/>
                </a:lnTo>
                <a:lnTo>
                  <a:pt x="612174" y="16362"/>
                </a:lnTo>
                <a:lnTo>
                  <a:pt x="626111" y="51667"/>
                </a:lnTo>
                <a:lnTo>
                  <a:pt x="626111" y="465010"/>
                </a:lnTo>
                <a:lnTo>
                  <a:pt x="624107" y="479309"/>
                </a:lnTo>
                <a:lnTo>
                  <a:pt x="618470" y="492070"/>
                </a:lnTo>
                <a:lnTo>
                  <a:pt x="609757" y="502734"/>
                </a:lnTo>
                <a:lnTo>
                  <a:pt x="598527" y="510740"/>
                </a:lnTo>
                <a:lnTo>
                  <a:pt x="585339" y="515531"/>
                </a:lnTo>
                <a:lnTo>
                  <a:pt x="574470" y="516677"/>
                </a:lnTo>
                <a:lnTo>
                  <a:pt x="51641" y="516677"/>
                </a:lnTo>
                <a:lnTo>
                  <a:pt x="37348" y="514673"/>
                </a:lnTo>
                <a:lnTo>
                  <a:pt x="24594" y="509033"/>
                </a:lnTo>
                <a:lnTo>
                  <a:pt x="13936" y="500315"/>
                </a:lnTo>
                <a:lnTo>
                  <a:pt x="5934" y="489079"/>
                </a:lnTo>
                <a:lnTo>
                  <a:pt x="1145" y="475885"/>
                </a:lnTo>
                <a:lnTo>
                  <a:pt x="0" y="465010"/>
                </a:lnTo>
                <a:lnTo>
                  <a:pt x="0" y="51667"/>
                </a:lnTo>
                <a:close/>
              </a:path>
            </a:pathLst>
          </a:custGeom>
          <a:ln w="7449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 txBox="1"/>
          <p:nvPr/>
        </p:nvSpPr>
        <p:spPr>
          <a:xfrm>
            <a:off x="5816432" y="7410613"/>
            <a:ext cx="57531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375" marR="5080" indent="-66675">
              <a:lnSpc>
                <a:spcPts val="700"/>
              </a:lnSpc>
              <a:buClr>
                <a:srgbClr val="5A7C3C"/>
              </a:buClr>
              <a:buFont typeface="Arial"/>
              <a:buChar char="•"/>
              <a:tabLst>
                <a:tab pos="80010" algn="l"/>
              </a:tabLst>
            </a:pP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Providers</a:t>
            </a: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 must</a:t>
            </a: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650" spc="-2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fer</a:t>
            </a: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 services</a:t>
            </a:r>
            <a:r>
              <a:rPr dirty="0" sz="65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650" spc="-10">
                <a:solidFill>
                  <a:srgbClr val="5A7C3C"/>
                </a:solidFill>
                <a:latin typeface="Arial"/>
                <a:cs typeface="Arial"/>
              </a:rPr>
              <a:t>24/7</a:t>
            </a:r>
            <a:endParaRPr sz="65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949762" y="7802272"/>
            <a:ext cx="556895" cy="221615"/>
          </a:xfrm>
          <a:custGeom>
            <a:avLst/>
            <a:gdLst/>
            <a:ahLst/>
            <a:cxnLst/>
            <a:rect l="l" t="t" r="r" b="b"/>
            <a:pathLst>
              <a:path w="556895" h="221615">
                <a:moveTo>
                  <a:pt x="534410" y="0"/>
                </a:moveTo>
                <a:lnTo>
                  <a:pt x="15511" y="1007"/>
                </a:lnTo>
                <a:lnTo>
                  <a:pt x="4384" y="8910"/>
                </a:lnTo>
                <a:lnTo>
                  <a:pt x="0" y="22142"/>
                </a:lnTo>
                <a:lnTo>
                  <a:pt x="0" y="199289"/>
                </a:lnTo>
                <a:lnTo>
                  <a:pt x="1007" y="205914"/>
                </a:lnTo>
                <a:lnTo>
                  <a:pt x="8906" y="217046"/>
                </a:lnTo>
                <a:lnTo>
                  <a:pt x="22132" y="221433"/>
                </a:lnTo>
                <a:lnTo>
                  <a:pt x="534410" y="221433"/>
                </a:lnTo>
                <a:lnTo>
                  <a:pt x="541033" y="220425"/>
                </a:lnTo>
                <a:lnTo>
                  <a:pt x="552159" y="212521"/>
                </a:lnTo>
                <a:lnTo>
                  <a:pt x="556544" y="199289"/>
                </a:lnTo>
                <a:lnTo>
                  <a:pt x="556544" y="22142"/>
                </a:lnTo>
                <a:lnTo>
                  <a:pt x="555536" y="15518"/>
                </a:lnTo>
                <a:lnTo>
                  <a:pt x="547637" y="4386"/>
                </a:lnTo>
                <a:lnTo>
                  <a:pt x="534410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949761" y="7802272"/>
            <a:ext cx="556895" cy="221615"/>
          </a:xfrm>
          <a:custGeom>
            <a:avLst/>
            <a:gdLst/>
            <a:ahLst/>
            <a:cxnLst/>
            <a:rect l="l" t="t" r="r" b="b"/>
            <a:pathLst>
              <a:path w="556895" h="221615">
                <a:moveTo>
                  <a:pt x="0" y="22143"/>
                </a:moveTo>
                <a:lnTo>
                  <a:pt x="4384" y="8911"/>
                </a:lnTo>
                <a:lnTo>
                  <a:pt x="15511" y="1007"/>
                </a:lnTo>
                <a:lnTo>
                  <a:pt x="534411" y="0"/>
                </a:lnTo>
                <a:lnTo>
                  <a:pt x="547637" y="4386"/>
                </a:lnTo>
                <a:lnTo>
                  <a:pt x="555536" y="15518"/>
                </a:lnTo>
                <a:lnTo>
                  <a:pt x="556543" y="22143"/>
                </a:lnTo>
                <a:lnTo>
                  <a:pt x="556543" y="199289"/>
                </a:lnTo>
                <a:lnTo>
                  <a:pt x="552159" y="212522"/>
                </a:lnTo>
                <a:lnTo>
                  <a:pt x="541032" y="220425"/>
                </a:lnTo>
                <a:lnTo>
                  <a:pt x="534411" y="221432"/>
                </a:lnTo>
                <a:lnTo>
                  <a:pt x="22132" y="221432"/>
                </a:lnTo>
                <a:lnTo>
                  <a:pt x="8906" y="217046"/>
                </a:lnTo>
                <a:lnTo>
                  <a:pt x="1007" y="205914"/>
                </a:lnTo>
                <a:lnTo>
                  <a:pt x="0" y="199289"/>
                </a:lnTo>
                <a:lnTo>
                  <a:pt x="0" y="22143"/>
                </a:lnTo>
                <a:close/>
              </a:path>
            </a:pathLst>
          </a:custGeom>
          <a:ln w="7450">
            <a:solidFill>
              <a:srgbClr val="D5E7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6038178" y="7826551"/>
            <a:ext cx="38163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5">
                <a:solidFill>
                  <a:srgbClr val="D5E7C2"/>
                </a:solidFill>
                <a:latin typeface="Arial"/>
                <a:cs typeface="Arial"/>
              </a:rPr>
              <a:t>2006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091938" y="667719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535940" y="9021461"/>
            <a:ext cx="3135630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 sz="1200" spc="-15">
                <a:latin typeface="Arial"/>
                <a:cs typeface="Arial"/>
              </a:rPr>
              <a:t>DQP</a:t>
            </a:r>
            <a:r>
              <a:rPr dirty="0" sz="1200" spc="-5">
                <a:latin typeface="Arial"/>
                <a:cs typeface="Arial"/>
              </a:rPr>
              <a:t>: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  <a:hlinkClick r:id="rId3"/>
              </a:rPr>
              <a:t>davidqp@mail.utexas.edu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dirty="0" sz="1200">
                <a:latin typeface="Arial"/>
                <a:cs typeface="Arial"/>
              </a:rPr>
              <a:t>KCC:</a:t>
            </a:r>
            <a:r>
              <a:rPr dirty="0" sz="1200" spc="-5">
                <a:latin typeface="Arial"/>
                <a:cs typeface="Arial"/>
                <a:hlinkClick r:id="rId4"/>
              </a:rPr>
              <a:t> atyourfingertipsinterpreting@yahoo.com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 spc="-25">
                <a:latin typeface="Arial"/>
                <a:cs typeface="Arial"/>
              </a:rPr>
              <a:t>R</a:t>
            </a:r>
            <a:r>
              <a:rPr dirty="0" sz="1200" spc="-145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: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  <a:hlinkClick r:id="rId5"/>
              </a:rPr>
              <a:t>rafael.trevino@me.com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9128"/>
            <a:ext cx="287845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dirty="0" sz="1200" spc="-5">
                <a:latin typeface="Arial"/>
                <a:cs typeface="Arial"/>
              </a:rPr>
              <a:t>Nationa</a:t>
            </a:r>
            <a:r>
              <a:rPr dirty="0" sz="1200">
                <a:latin typeface="Arial"/>
                <a:cs typeface="Arial"/>
              </a:rPr>
              <a:t>l Symposium</a:t>
            </a:r>
            <a:r>
              <a:rPr dirty="0" sz="1200" spc="-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35">
                <a:latin typeface="Arial"/>
                <a:cs typeface="Arial"/>
              </a:rPr>
              <a:t>V</a:t>
            </a:r>
            <a:r>
              <a:rPr dirty="0" sz="1200" spc="-5">
                <a:latin typeface="Arial"/>
                <a:cs typeface="Arial"/>
              </a:rPr>
              <a:t>ide</a:t>
            </a:r>
            <a:r>
              <a:rPr dirty="0" sz="1200">
                <a:latin typeface="Arial"/>
                <a:cs typeface="Arial"/>
              </a:rPr>
              <a:t>o Interpreting</a:t>
            </a:r>
            <a:r>
              <a:rPr dirty="0" sz="1200">
                <a:latin typeface="Arial"/>
                <a:cs typeface="Arial"/>
              </a:rPr>
              <a:t> Gallaudet</a:t>
            </a:r>
            <a:r>
              <a:rPr dirty="0" sz="1200" spc="-5">
                <a:latin typeface="Arial"/>
                <a:cs typeface="Arial"/>
              </a:rPr>
              <a:t> University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1074" y="519128"/>
            <a:ext cx="948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5">
                <a:latin typeface="Arial"/>
                <a:cs typeface="Arial"/>
              </a:rPr>
              <a:t> 24</a:t>
            </a:r>
            <a:r>
              <a:rPr dirty="0" sz="1200">
                <a:latin typeface="Arial"/>
                <a:cs typeface="Arial"/>
              </a:rPr>
              <a:t>, </a:t>
            </a:r>
            <a:r>
              <a:rPr dirty="0" sz="1200" spc="-5">
                <a:latin typeface="Arial"/>
                <a:cs typeface="Arial"/>
              </a:rPr>
              <a:t>2010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1683" y="1371601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1683" y="288455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80">
                <a:moveTo>
                  <a:pt x="2264763" y="0"/>
                </a:moveTo>
                <a:lnTo>
                  <a:pt x="2258713" y="67520"/>
                </a:lnTo>
                <a:lnTo>
                  <a:pt x="2134444" y="69850"/>
                </a:lnTo>
                <a:lnTo>
                  <a:pt x="1973406" y="239817"/>
                </a:lnTo>
                <a:lnTo>
                  <a:pt x="0" y="239817"/>
                </a:lnTo>
                <a:lnTo>
                  <a:pt x="0" y="284057"/>
                </a:lnTo>
                <a:lnTo>
                  <a:pt x="1974802" y="284057"/>
                </a:lnTo>
                <a:lnTo>
                  <a:pt x="2152596" y="132248"/>
                </a:lnTo>
                <a:lnTo>
                  <a:pt x="2383016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80">
                <a:moveTo>
                  <a:pt x="2383016" y="132248"/>
                </a:moveTo>
                <a:lnTo>
                  <a:pt x="2152596" y="132248"/>
                </a:lnTo>
                <a:lnTo>
                  <a:pt x="2254059" y="149012"/>
                </a:lnTo>
                <a:lnTo>
                  <a:pt x="2249404" y="211411"/>
                </a:lnTo>
                <a:lnTo>
                  <a:pt x="2383016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1683" y="3076407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7"/>
                </a:lnTo>
                <a:lnTo>
                  <a:pt x="2270934" y="41647"/>
                </a:lnTo>
                <a:lnTo>
                  <a:pt x="0" y="41647"/>
                </a:lnTo>
                <a:lnTo>
                  <a:pt x="0" y="50756"/>
                </a:lnTo>
                <a:lnTo>
                  <a:pt x="2270934" y="50756"/>
                </a:lnTo>
                <a:lnTo>
                  <a:pt x="2322177" y="28994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0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4"/>
                </a:lnTo>
                <a:lnTo>
                  <a:pt x="2330135" y="37741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683" y="304567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5">
                <a:moveTo>
                  <a:pt x="2173901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6" y="32448"/>
                </a:lnTo>
                <a:lnTo>
                  <a:pt x="2295857" y="122005"/>
                </a:lnTo>
                <a:lnTo>
                  <a:pt x="2358019" y="94748"/>
                </a:lnTo>
                <a:lnTo>
                  <a:pt x="2294673" y="94748"/>
                </a:lnTo>
                <a:lnTo>
                  <a:pt x="2173901" y="9085"/>
                </a:lnTo>
                <a:close/>
              </a:path>
              <a:path w="2435860" h="122555">
                <a:moveTo>
                  <a:pt x="2355059" y="0"/>
                </a:moveTo>
                <a:lnTo>
                  <a:pt x="2371636" y="18171"/>
                </a:lnTo>
                <a:lnTo>
                  <a:pt x="2294673" y="94748"/>
                </a:lnTo>
                <a:lnTo>
                  <a:pt x="2358019" y="94748"/>
                </a:lnTo>
                <a:lnTo>
                  <a:pt x="2414261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5">
                <a:moveTo>
                  <a:pt x="2432858" y="70087"/>
                </a:moveTo>
                <a:lnTo>
                  <a:pt x="2414261" y="70087"/>
                </a:lnTo>
                <a:lnTo>
                  <a:pt x="2432022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1683" y="312576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5" y="0"/>
                </a:moveTo>
                <a:lnTo>
                  <a:pt x="2468620" y="18161"/>
                </a:lnTo>
                <a:lnTo>
                  <a:pt x="2145148" y="100117"/>
                </a:lnTo>
                <a:lnTo>
                  <a:pt x="0" y="100117"/>
                </a:lnTo>
                <a:lnTo>
                  <a:pt x="0" y="119677"/>
                </a:lnTo>
                <a:lnTo>
                  <a:pt x="2147475" y="119677"/>
                </a:lnTo>
                <a:lnTo>
                  <a:pt x="2474204" y="45634"/>
                </a:lnTo>
                <a:lnTo>
                  <a:pt x="2506563" y="45634"/>
                </a:lnTo>
                <a:lnTo>
                  <a:pt x="2551465" y="13505"/>
                </a:lnTo>
                <a:lnTo>
                  <a:pt x="2463965" y="0"/>
                </a:lnTo>
                <a:close/>
              </a:path>
              <a:path w="2552065" h="120014">
                <a:moveTo>
                  <a:pt x="2506563" y="45634"/>
                </a:moveTo>
                <a:lnTo>
                  <a:pt x="2474204" y="45634"/>
                </a:lnTo>
                <a:lnTo>
                  <a:pt x="2477928" y="66125"/>
                </a:lnTo>
                <a:lnTo>
                  <a:pt x="2506563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1683" y="301074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4"/>
                </a:lnTo>
                <a:lnTo>
                  <a:pt x="1617576" y="189527"/>
                </a:lnTo>
                <a:lnTo>
                  <a:pt x="1528458" y="189527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58" y="189527"/>
                </a:lnTo>
                <a:lnTo>
                  <a:pt x="1617576" y="189527"/>
                </a:lnTo>
                <a:lnTo>
                  <a:pt x="1769550" y="133647"/>
                </a:lnTo>
                <a:lnTo>
                  <a:pt x="1794174" y="133647"/>
                </a:lnTo>
                <a:lnTo>
                  <a:pt x="1812369" y="25147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7"/>
                </a:moveTo>
                <a:lnTo>
                  <a:pt x="1769550" y="133647"/>
                </a:lnTo>
                <a:lnTo>
                  <a:pt x="1789098" y="163915"/>
                </a:lnTo>
                <a:lnTo>
                  <a:pt x="1794174" y="133647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01683" y="147823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5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2" y="0"/>
                </a:moveTo>
                <a:lnTo>
                  <a:pt x="2483978" y="71247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3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49834" y="1464760"/>
            <a:ext cx="165036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Background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o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n Interpreters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9834" y="1753921"/>
            <a:ext cx="1082040" cy="829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indent="-100330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3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7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Responded</a:t>
            </a:r>
            <a:endParaRPr sz="800">
              <a:latin typeface="Arial"/>
              <a:cs typeface="Arial"/>
            </a:endParaRPr>
          </a:p>
          <a:p>
            <a:pPr marL="113030" marR="450850" indent="-100330">
              <a:lnSpc>
                <a:spcPct val="101699"/>
              </a:lnSpc>
              <a:spcBef>
                <a:spcPts val="215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Language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Proficiency</a:t>
            </a:r>
            <a:endParaRPr sz="800">
              <a:latin typeface="Arial"/>
              <a:cs typeface="Arial"/>
            </a:endParaRPr>
          </a:p>
          <a:p>
            <a:pPr marL="113030" marR="328930" indent="-100330">
              <a:lnSpc>
                <a:spcPct val="101699"/>
              </a:lnSpc>
              <a:spcBef>
                <a:spcPts val="215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Experience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in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Interpreting</a:t>
            </a:r>
            <a:endParaRPr sz="800">
              <a:latin typeface="Arial"/>
              <a:cs typeface="Arial"/>
            </a:endParaRPr>
          </a:p>
          <a:p>
            <a:pPr marL="113030" indent="-100330">
              <a:lnSpc>
                <a:spcPct val="100000"/>
              </a:lnSpc>
              <a:spcBef>
                <a:spcPts val="204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Assessment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Skills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99291" y="1734820"/>
            <a:ext cx="824269" cy="1235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03761" y="1373680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599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89860" y="1371601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89860" y="288455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80">
                <a:moveTo>
                  <a:pt x="2264763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7"/>
                </a:lnTo>
                <a:lnTo>
                  <a:pt x="1974803" y="284057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80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89860" y="3076407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7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6"/>
                </a:lnTo>
                <a:lnTo>
                  <a:pt x="2270935" y="50756"/>
                </a:lnTo>
                <a:lnTo>
                  <a:pt x="2322177" y="28995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0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5" y="37741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89860" y="304567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5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5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5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89860" y="312576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7"/>
                </a:lnTo>
                <a:lnTo>
                  <a:pt x="2147476" y="119677"/>
                </a:lnTo>
                <a:lnTo>
                  <a:pt x="2474205" y="45634"/>
                </a:lnTo>
                <a:lnTo>
                  <a:pt x="2506563" y="45634"/>
                </a:lnTo>
                <a:lnTo>
                  <a:pt x="2551465" y="13505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3" y="45634"/>
                </a:moveTo>
                <a:lnTo>
                  <a:pt x="2474205" y="45634"/>
                </a:lnTo>
                <a:lnTo>
                  <a:pt x="2477928" y="66125"/>
                </a:lnTo>
                <a:lnTo>
                  <a:pt x="2506563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89860" y="301074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4"/>
                </a:lnTo>
                <a:lnTo>
                  <a:pt x="1617577" y="189527"/>
                </a:lnTo>
                <a:lnTo>
                  <a:pt x="1528460" y="189527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60" y="189527"/>
                </a:lnTo>
                <a:lnTo>
                  <a:pt x="1617577" y="189527"/>
                </a:lnTo>
                <a:lnTo>
                  <a:pt x="1769550" y="133647"/>
                </a:lnTo>
                <a:lnTo>
                  <a:pt x="1794174" y="133647"/>
                </a:lnTo>
                <a:lnTo>
                  <a:pt x="1812370" y="25147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7"/>
                </a:moveTo>
                <a:lnTo>
                  <a:pt x="1769550" y="133647"/>
                </a:lnTo>
                <a:lnTo>
                  <a:pt x="1789098" y="163915"/>
                </a:lnTo>
                <a:lnTo>
                  <a:pt x="1794174" y="133647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89860" y="147823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3" y="0"/>
                </a:moveTo>
                <a:lnTo>
                  <a:pt x="2483979" y="71247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089860" y="1371601"/>
            <a:ext cx="2680970" cy="201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>
              <a:lnSpc>
                <a:spcPct val="100000"/>
              </a:lnSpc>
            </a:pP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Languag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e Proficiency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o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f Interpreters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48280" y="1741064"/>
            <a:ext cx="2078989" cy="1211580"/>
          </a:xfrm>
          <a:custGeom>
            <a:avLst/>
            <a:gdLst/>
            <a:ahLst/>
            <a:cxnLst/>
            <a:rect l="l" t="t" r="r" b="b"/>
            <a:pathLst>
              <a:path w="2078989" h="1211580">
                <a:moveTo>
                  <a:pt x="0" y="0"/>
                </a:moveTo>
                <a:lnTo>
                  <a:pt x="2078669" y="0"/>
                </a:lnTo>
                <a:lnTo>
                  <a:pt x="2078669" y="1211253"/>
                </a:lnTo>
                <a:lnTo>
                  <a:pt x="0" y="12112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48280" y="1741064"/>
            <a:ext cx="2078989" cy="1211580"/>
          </a:xfrm>
          <a:custGeom>
            <a:avLst/>
            <a:gdLst/>
            <a:ahLst/>
            <a:cxnLst/>
            <a:rect l="l" t="t" r="r" b="b"/>
            <a:pathLst>
              <a:path w="2078989" h="1211580">
                <a:moveTo>
                  <a:pt x="0" y="0"/>
                </a:moveTo>
                <a:lnTo>
                  <a:pt x="2078669" y="0"/>
                </a:lnTo>
                <a:lnTo>
                  <a:pt x="2078669" y="1211253"/>
                </a:lnTo>
                <a:lnTo>
                  <a:pt x="0" y="12112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49221" y="1742006"/>
            <a:ext cx="2079625" cy="0"/>
          </a:xfrm>
          <a:custGeom>
            <a:avLst/>
            <a:gdLst/>
            <a:ahLst/>
            <a:cxnLst/>
            <a:rect l="l" t="t" r="r" b="b"/>
            <a:pathLst>
              <a:path w="2079625" h="0">
                <a:moveTo>
                  <a:pt x="0" y="0"/>
                </a:moveTo>
                <a:lnTo>
                  <a:pt x="2079609" y="0"/>
                </a:lnTo>
              </a:path>
            </a:pathLst>
          </a:custGeom>
          <a:ln w="37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49230" y="1742001"/>
            <a:ext cx="2079625" cy="0"/>
          </a:xfrm>
          <a:custGeom>
            <a:avLst/>
            <a:gdLst/>
            <a:ahLst/>
            <a:cxnLst/>
            <a:rect l="l" t="t" r="r" b="b"/>
            <a:pathLst>
              <a:path w="2079625" h="0">
                <a:moveTo>
                  <a:pt x="0" y="0"/>
                </a:moveTo>
                <a:lnTo>
                  <a:pt x="2079600" y="0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28831" y="1742006"/>
            <a:ext cx="0" cy="1212215"/>
          </a:xfrm>
          <a:custGeom>
            <a:avLst/>
            <a:gdLst/>
            <a:ahLst/>
            <a:cxnLst/>
            <a:rect l="l" t="t" r="r" b="b"/>
            <a:pathLst>
              <a:path w="0" h="1212214">
                <a:moveTo>
                  <a:pt x="0" y="0"/>
                </a:moveTo>
                <a:lnTo>
                  <a:pt x="0" y="1212194"/>
                </a:lnTo>
              </a:path>
            </a:pathLst>
          </a:custGeom>
          <a:ln w="376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28833" y="1742001"/>
            <a:ext cx="0" cy="1212215"/>
          </a:xfrm>
          <a:custGeom>
            <a:avLst/>
            <a:gdLst/>
            <a:ahLst/>
            <a:cxnLst/>
            <a:rect l="l" t="t" r="r" b="b"/>
            <a:pathLst>
              <a:path w="0" h="1212214">
                <a:moveTo>
                  <a:pt x="0" y="1212199"/>
                </a:moveTo>
                <a:lnTo>
                  <a:pt x="0" y="0"/>
                </a:lnTo>
              </a:path>
            </a:pathLst>
          </a:custGeom>
          <a:ln w="37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49221" y="2954200"/>
            <a:ext cx="2079625" cy="0"/>
          </a:xfrm>
          <a:custGeom>
            <a:avLst/>
            <a:gdLst/>
            <a:ahLst/>
            <a:cxnLst/>
            <a:rect l="l" t="t" r="r" b="b"/>
            <a:pathLst>
              <a:path w="2079625" h="0">
                <a:moveTo>
                  <a:pt x="2079609" y="0"/>
                </a:moveTo>
                <a:lnTo>
                  <a:pt x="0" y="0"/>
                </a:lnTo>
              </a:path>
            </a:pathLst>
          </a:custGeom>
          <a:ln w="376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326009" y="2954200"/>
            <a:ext cx="3175" cy="0"/>
          </a:xfrm>
          <a:custGeom>
            <a:avLst/>
            <a:gdLst/>
            <a:ahLst/>
            <a:cxnLst/>
            <a:rect l="l" t="t" r="r" b="b"/>
            <a:pathLst>
              <a:path w="3175" h="0">
                <a:moveTo>
                  <a:pt x="2821" y="0"/>
                </a:moveTo>
                <a:lnTo>
                  <a:pt x="0" y="0"/>
                </a:lnTo>
              </a:path>
            </a:pathLst>
          </a:custGeom>
          <a:ln w="37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58627" y="2954196"/>
            <a:ext cx="2052955" cy="0"/>
          </a:xfrm>
          <a:custGeom>
            <a:avLst/>
            <a:gdLst/>
            <a:ahLst/>
            <a:cxnLst/>
            <a:rect l="l" t="t" r="r" b="b"/>
            <a:pathLst>
              <a:path w="2052954" h="0">
                <a:moveTo>
                  <a:pt x="0" y="0"/>
                </a:moveTo>
                <a:lnTo>
                  <a:pt x="2052342" y="0"/>
                </a:lnTo>
              </a:path>
            </a:pathLst>
          </a:custGeom>
          <a:ln w="37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49221" y="1742006"/>
            <a:ext cx="0" cy="1212215"/>
          </a:xfrm>
          <a:custGeom>
            <a:avLst/>
            <a:gdLst/>
            <a:ahLst/>
            <a:cxnLst/>
            <a:rect l="l" t="t" r="r" b="b"/>
            <a:pathLst>
              <a:path w="0" h="1212214">
                <a:moveTo>
                  <a:pt x="0" y="1212194"/>
                </a:moveTo>
                <a:lnTo>
                  <a:pt x="0" y="0"/>
                </a:lnTo>
              </a:path>
            </a:pathLst>
          </a:custGeom>
          <a:ln w="376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49224" y="1742950"/>
            <a:ext cx="0" cy="1205865"/>
          </a:xfrm>
          <a:custGeom>
            <a:avLst/>
            <a:gdLst/>
            <a:ahLst/>
            <a:cxnLst/>
            <a:rect l="l" t="t" r="r" b="b"/>
            <a:pathLst>
              <a:path w="0" h="1205864">
                <a:moveTo>
                  <a:pt x="0" y="1205594"/>
                </a:moveTo>
                <a:lnTo>
                  <a:pt x="0" y="0"/>
                </a:lnTo>
              </a:path>
            </a:pathLst>
          </a:custGeom>
          <a:ln w="37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356446" y="1926614"/>
            <a:ext cx="1944169" cy="984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91376" y="1790042"/>
            <a:ext cx="1213012" cy="45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091938" y="1373680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599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01683" y="402335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80"/>
                </a:moveTo>
                <a:lnTo>
                  <a:pt x="2680854" y="2011680"/>
                </a:lnTo>
                <a:lnTo>
                  <a:pt x="2680854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01683" y="553631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2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5"/>
                </a:lnTo>
                <a:lnTo>
                  <a:pt x="1974802" y="284055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2" y="0"/>
                </a:lnTo>
                <a:close/>
              </a:path>
              <a:path w="2416175" h="284479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01683" y="5728166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6"/>
                </a:lnTo>
                <a:lnTo>
                  <a:pt x="2321846" y="28633"/>
                </a:lnTo>
                <a:lnTo>
                  <a:pt x="2330431" y="28633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3"/>
                </a:moveTo>
                <a:lnTo>
                  <a:pt x="2323031" y="28633"/>
                </a:lnTo>
                <a:lnTo>
                  <a:pt x="2322177" y="28996"/>
                </a:lnTo>
                <a:lnTo>
                  <a:pt x="2330134" y="37743"/>
                </a:lnTo>
                <a:lnTo>
                  <a:pt x="2330431" y="28633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01683" y="569743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3" y="94748"/>
                </a:lnTo>
                <a:lnTo>
                  <a:pt x="2173902" y="9085"/>
                </a:lnTo>
                <a:close/>
              </a:path>
              <a:path w="2435860" h="122554">
                <a:moveTo>
                  <a:pt x="2355059" y="0"/>
                </a:moveTo>
                <a:lnTo>
                  <a:pt x="2371637" y="18171"/>
                </a:lnTo>
                <a:lnTo>
                  <a:pt x="2294673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4">
                <a:moveTo>
                  <a:pt x="2432858" y="70087"/>
                </a:moveTo>
                <a:lnTo>
                  <a:pt x="2414262" y="70087"/>
                </a:lnTo>
                <a:lnTo>
                  <a:pt x="2432021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01683" y="577752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5" y="119675"/>
                </a:lnTo>
                <a:lnTo>
                  <a:pt x="2474204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2" y="45634"/>
                </a:moveTo>
                <a:lnTo>
                  <a:pt x="2474204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01683" y="566250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3"/>
                </a:lnTo>
                <a:lnTo>
                  <a:pt x="1617573" y="189527"/>
                </a:lnTo>
                <a:lnTo>
                  <a:pt x="1528458" y="189527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58" y="189527"/>
                </a:lnTo>
                <a:lnTo>
                  <a:pt x="1617573" y="189527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68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01683" y="4129997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2" y="0"/>
                </a:moveTo>
                <a:lnTo>
                  <a:pt x="2483978" y="71246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149834" y="4116520"/>
            <a:ext cx="181356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Years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o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f Trilingual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Experience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60315" y="4403628"/>
            <a:ext cx="1860463" cy="12157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03761" y="402543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089860" y="402335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80"/>
                </a:moveTo>
                <a:lnTo>
                  <a:pt x="2680854" y="2011680"/>
                </a:lnTo>
                <a:lnTo>
                  <a:pt x="2680854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089860" y="553631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3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5"/>
                </a:lnTo>
                <a:lnTo>
                  <a:pt x="1974803" y="284055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79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089860" y="5728166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6"/>
                </a:lnTo>
                <a:lnTo>
                  <a:pt x="2321847" y="28633"/>
                </a:lnTo>
                <a:lnTo>
                  <a:pt x="2330431" y="28633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3"/>
                </a:moveTo>
                <a:lnTo>
                  <a:pt x="2323031" y="28633"/>
                </a:lnTo>
                <a:lnTo>
                  <a:pt x="2322177" y="28996"/>
                </a:lnTo>
                <a:lnTo>
                  <a:pt x="2330135" y="37743"/>
                </a:lnTo>
                <a:lnTo>
                  <a:pt x="2330431" y="28633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089860" y="569743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4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4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089860" y="577752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6" y="119675"/>
                </a:lnTo>
                <a:lnTo>
                  <a:pt x="2474205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2" y="45634"/>
                </a:moveTo>
                <a:lnTo>
                  <a:pt x="2474205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089860" y="566250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3"/>
                </a:lnTo>
                <a:lnTo>
                  <a:pt x="1617573" y="189527"/>
                </a:lnTo>
                <a:lnTo>
                  <a:pt x="1528460" y="189527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60" y="189527"/>
                </a:lnTo>
                <a:lnTo>
                  <a:pt x="1617573" y="189527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70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089860" y="4129997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3" y="0"/>
                </a:moveTo>
                <a:lnTo>
                  <a:pt x="2483979" y="71246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4238013" y="4116520"/>
            <a:ext cx="125476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Assessment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o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f Skills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033355" y="4326775"/>
            <a:ext cx="660861" cy="660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725784" y="4946074"/>
            <a:ext cx="660861" cy="6608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892040" y="4862945"/>
            <a:ext cx="943494" cy="8229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5167418" y="4764500"/>
            <a:ext cx="398145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500" spc="15" b="1">
                <a:solidFill>
                  <a:srgbClr val="D5E7C2"/>
                </a:solidFill>
                <a:latin typeface="Arial"/>
                <a:cs typeface="Arial"/>
              </a:rPr>
              <a:t>ASL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500" spc="10" b="1">
                <a:solidFill>
                  <a:srgbClr val="D5E7C2"/>
                </a:solidFill>
                <a:latin typeface="Arial"/>
                <a:cs typeface="Arial"/>
              </a:rPr>
              <a:t>Interpreting</a:t>
            </a:r>
            <a:endParaRPr sz="5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23880" y="5382207"/>
            <a:ext cx="267970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10" b="1">
                <a:solidFill>
                  <a:srgbClr val="D5E7C2"/>
                </a:solidFill>
                <a:latin typeface="Arial"/>
                <a:cs typeface="Arial"/>
              </a:rPr>
              <a:t>English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340926" y="4946074"/>
            <a:ext cx="660861" cy="6608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5531941" y="5382207"/>
            <a:ext cx="28638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10" b="1">
                <a:solidFill>
                  <a:srgbClr val="D5E7C2"/>
                </a:solidFill>
                <a:latin typeface="Arial"/>
                <a:cs typeface="Arial"/>
              </a:rPr>
              <a:t>Spanish</a:t>
            </a:r>
            <a:endParaRPr sz="5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091938" y="402543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01683" y="667511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01683" y="8188070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2" y="0"/>
                </a:moveTo>
                <a:lnTo>
                  <a:pt x="2258712" y="67522"/>
                </a:lnTo>
                <a:lnTo>
                  <a:pt x="2134444" y="69849"/>
                </a:lnTo>
                <a:lnTo>
                  <a:pt x="1973407" y="239819"/>
                </a:lnTo>
                <a:lnTo>
                  <a:pt x="0" y="239819"/>
                </a:lnTo>
                <a:lnTo>
                  <a:pt x="0" y="284057"/>
                </a:lnTo>
                <a:lnTo>
                  <a:pt x="1974802" y="284057"/>
                </a:lnTo>
                <a:lnTo>
                  <a:pt x="2152595" y="132250"/>
                </a:lnTo>
                <a:lnTo>
                  <a:pt x="2383017" y="132250"/>
                </a:lnTo>
                <a:lnTo>
                  <a:pt x="2416027" y="112692"/>
                </a:lnTo>
                <a:lnTo>
                  <a:pt x="2264762" y="0"/>
                </a:lnTo>
                <a:close/>
              </a:path>
              <a:path w="2416175" h="284479">
                <a:moveTo>
                  <a:pt x="2383017" y="132250"/>
                </a:moveTo>
                <a:lnTo>
                  <a:pt x="2152595" y="132250"/>
                </a:lnTo>
                <a:lnTo>
                  <a:pt x="2254058" y="149014"/>
                </a:lnTo>
                <a:lnTo>
                  <a:pt x="2249404" y="211413"/>
                </a:lnTo>
                <a:lnTo>
                  <a:pt x="2383017" y="132250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01683" y="8379925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5"/>
                </a:lnTo>
                <a:lnTo>
                  <a:pt x="2321846" y="28632"/>
                </a:lnTo>
                <a:lnTo>
                  <a:pt x="2330431" y="28632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4" y="37743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01683" y="8349191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3" y="94748"/>
                </a:lnTo>
                <a:lnTo>
                  <a:pt x="2173902" y="9085"/>
                </a:lnTo>
                <a:close/>
              </a:path>
              <a:path w="2435860" h="122554">
                <a:moveTo>
                  <a:pt x="2355059" y="0"/>
                </a:moveTo>
                <a:lnTo>
                  <a:pt x="2371637" y="18171"/>
                </a:lnTo>
                <a:lnTo>
                  <a:pt x="2294673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4">
                <a:moveTo>
                  <a:pt x="2432858" y="70087"/>
                </a:moveTo>
                <a:lnTo>
                  <a:pt x="2414262" y="70087"/>
                </a:lnTo>
                <a:lnTo>
                  <a:pt x="2432021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01683" y="842928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5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5" y="119675"/>
                </a:lnTo>
                <a:lnTo>
                  <a:pt x="2474204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5">
                <a:moveTo>
                  <a:pt x="2506562" y="45634"/>
                </a:moveTo>
                <a:lnTo>
                  <a:pt x="2474204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001683" y="8314266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3"/>
                </a:lnTo>
                <a:lnTo>
                  <a:pt x="1617577" y="189525"/>
                </a:lnTo>
                <a:lnTo>
                  <a:pt x="1528458" y="189525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28"/>
                </a:lnTo>
                <a:lnTo>
                  <a:pt x="1528458" y="189525"/>
                </a:lnTo>
                <a:lnTo>
                  <a:pt x="1617577" y="189525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68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01683" y="678175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59">
                <a:moveTo>
                  <a:pt x="2362733" y="184404"/>
                </a:moveTo>
                <a:lnTo>
                  <a:pt x="2070215" y="184404"/>
                </a:lnTo>
                <a:lnTo>
                  <a:pt x="2289896" y="213276"/>
                </a:lnTo>
                <a:lnTo>
                  <a:pt x="2362733" y="184404"/>
                </a:lnTo>
                <a:close/>
              </a:path>
              <a:path w="2609850" h="213359">
                <a:moveTo>
                  <a:pt x="2076731" y="151806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4"/>
                </a:lnTo>
                <a:lnTo>
                  <a:pt x="2362733" y="184404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6"/>
                </a:lnTo>
                <a:close/>
              </a:path>
              <a:path w="2609850" h="213359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59">
                <a:moveTo>
                  <a:pt x="2438832" y="0"/>
                </a:moveTo>
                <a:lnTo>
                  <a:pt x="2483978" y="71247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1149834" y="6768280"/>
            <a:ext cx="205930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Survey: Spanish Gendered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Nouns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49834" y="7057439"/>
            <a:ext cx="1085850" cy="1132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If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your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Dea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client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uses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signs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whos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Spanish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counterparts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have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gendere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variants,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whic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h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variant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you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choose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i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you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not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know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the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sex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the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perso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wh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i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being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described?</a:t>
            </a:r>
            <a:endParaRPr sz="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324647" y="7130268"/>
            <a:ext cx="1028649" cy="10916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03761" y="667719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089860" y="667511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089860" y="8188070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3" y="0"/>
                </a:moveTo>
                <a:lnTo>
                  <a:pt x="2258712" y="67522"/>
                </a:lnTo>
                <a:lnTo>
                  <a:pt x="2134444" y="69849"/>
                </a:lnTo>
                <a:lnTo>
                  <a:pt x="1973407" y="239819"/>
                </a:lnTo>
                <a:lnTo>
                  <a:pt x="0" y="239819"/>
                </a:lnTo>
                <a:lnTo>
                  <a:pt x="0" y="284057"/>
                </a:lnTo>
                <a:lnTo>
                  <a:pt x="1974803" y="284057"/>
                </a:lnTo>
                <a:lnTo>
                  <a:pt x="2152595" y="132250"/>
                </a:lnTo>
                <a:lnTo>
                  <a:pt x="2383017" y="132250"/>
                </a:lnTo>
                <a:lnTo>
                  <a:pt x="2416027" y="112692"/>
                </a:lnTo>
                <a:lnTo>
                  <a:pt x="2264763" y="0"/>
                </a:lnTo>
                <a:close/>
              </a:path>
              <a:path w="2416175" h="284479">
                <a:moveTo>
                  <a:pt x="2383017" y="132250"/>
                </a:moveTo>
                <a:lnTo>
                  <a:pt x="2152595" y="132250"/>
                </a:lnTo>
                <a:lnTo>
                  <a:pt x="2254058" y="149014"/>
                </a:lnTo>
                <a:lnTo>
                  <a:pt x="2249404" y="211413"/>
                </a:lnTo>
                <a:lnTo>
                  <a:pt x="2383017" y="132250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089860" y="8379925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5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5" y="37743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089860" y="8349191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4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4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089860" y="842928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5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6" y="119675"/>
                </a:lnTo>
                <a:lnTo>
                  <a:pt x="2474205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5">
                <a:moveTo>
                  <a:pt x="2506562" y="45634"/>
                </a:moveTo>
                <a:lnTo>
                  <a:pt x="2474205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089860" y="8314266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3"/>
                </a:lnTo>
                <a:lnTo>
                  <a:pt x="1617577" y="189525"/>
                </a:lnTo>
                <a:lnTo>
                  <a:pt x="1528460" y="189525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28"/>
                </a:lnTo>
                <a:lnTo>
                  <a:pt x="1528460" y="189525"/>
                </a:lnTo>
                <a:lnTo>
                  <a:pt x="1617577" y="189525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70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089860" y="678175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59">
                <a:moveTo>
                  <a:pt x="2362733" y="184404"/>
                </a:moveTo>
                <a:lnTo>
                  <a:pt x="2070215" y="184404"/>
                </a:lnTo>
                <a:lnTo>
                  <a:pt x="2289896" y="213276"/>
                </a:lnTo>
                <a:lnTo>
                  <a:pt x="2362733" y="184404"/>
                </a:lnTo>
                <a:close/>
              </a:path>
              <a:path w="2609850" h="213359">
                <a:moveTo>
                  <a:pt x="2076731" y="151806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4"/>
                </a:lnTo>
                <a:lnTo>
                  <a:pt x="2362733" y="184404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6"/>
                </a:lnTo>
                <a:close/>
              </a:path>
              <a:path w="2609850" h="213359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59">
                <a:moveTo>
                  <a:pt x="2438833" y="0"/>
                </a:moveTo>
                <a:lnTo>
                  <a:pt x="2483979" y="71247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4238013" y="6768280"/>
            <a:ext cx="231267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Responses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: Spanish Gendered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Nouns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206240" y="7024255"/>
            <a:ext cx="349134" cy="490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297679" y="7190509"/>
            <a:ext cx="162098" cy="1620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223904" y="7037701"/>
            <a:ext cx="314421" cy="4494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223903" y="7037701"/>
            <a:ext cx="314960" cy="449580"/>
          </a:xfrm>
          <a:custGeom>
            <a:avLst/>
            <a:gdLst/>
            <a:ahLst/>
            <a:cxnLst/>
            <a:rect l="l" t="t" r="r" b="b"/>
            <a:pathLst>
              <a:path w="314960" h="449579">
                <a:moveTo>
                  <a:pt x="314421" y="0"/>
                </a:moveTo>
                <a:lnTo>
                  <a:pt x="314421" y="292113"/>
                </a:lnTo>
                <a:lnTo>
                  <a:pt x="157210" y="449405"/>
                </a:lnTo>
                <a:lnTo>
                  <a:pt x="0" y="292113"/>
                </a:lnTo>
                <a:lnTo>
                  <a:pt x="0" y="0"/>
                </a:lnTo>
                <a:lnTo>
                  <a:pt x="157210" y="157292"/>
                </a:lnTo>
                <a:lnTo>
                  <a:pt x="314421" y="0"/>
                </a:lnTo>
                <a:close/>
              </a:path>
            </a:pathLst>
          </a:custGeom>
          <a:ln w="4157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4307222" y="7198259"/>
            <a:ext cx="14986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5">
                <a:solidFill>
                  <a:srgbClr val="D5E7C2"/>
                </a:solidFill>
                <a:latin typeface="Arial"/>
                <a:cs typeface="Arial"/>
              </a:rPr>
              <a:t>#1</a:t>
            </a:r>
            <a:endParaRPr sz="85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538324" y="7037701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4">
                <a:moveTo>
                  <a:pt x="1919832" y="0"/>
                </a:moveTo>
                <a:lnTo>
                  <a:pt x="0" y="0"/>
                </a:lnTo>
                <a:lnTo>
                  <a:pt x="0" y="292113"/>
                </a:lnTo>
                <a:lnTo>
                  <a:pt x="1919832" y="292113"/>
                </a:lnTo>
                <a:lnTo>
                  <a:pt x="1925982" y="291728"/>
                </a:lnTo>
                <a:lnTo>
                  <a:pt x="1960434" y="270274"/>
                </a:lnTo>
                <a:lnTo>
                  <a:pt x="1968494" y="243427"/>
                </a:lnTo>
                <a:lnTo>
                  <a:pt x="1968494" y="48686"/>
                </a:lnTo>
                <a:lnTo>
                  <a:pt x="1946664" y="8064"/>
                </a:lnTo>
                <a:lnTo>
                  <a:pt x="1919832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538324" y="7037701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4">
                <a:moveTo>
                  <a:pt x="1968493" y="48686"/>
                </a:moveTo>
                <a:lnTo>
                  <a:pt x="1968493" y="243427"/>
                </a:lnTo>
                <a:lnTo>
                  <a:pt x="1966373" y="257684"/>
                </a:lnTo>
                <a:lnTo>
                  <a:pt x="1960433" y="270273"/>
                </a:lnTo>
                <a:lnTo>
                  <a:pt x="1951301" y="280563"/>
                </a:lnTo>
                <a:lnTo>
                  <a:pt x="1939608" y="287924"/>
                </a:lnTo>
                <a:lnTo>
                  <a:pt x="1925981" y="291728"/>
                </a:lnTo>
                <a:lnTo>
                  <a:pt x="1919832" y="292113"/>
                </a:lnTo>
                <a:lnTo>
                  <a:pt x="0" y="292113"/>
                </a:lnTo>
                <a:lnTo>
                  <a:pt x="0" y="0"/>
                </a:lnTo>
                <a:lnTo>
                  <a:pt x="1919832" y="0"/>
                </a:lnTo>
                <a:lnTo>
                  <a:pt x="1934082" y="2121"/>
                </a:lnTo>
                <a:lnTo>
                  <a:pt x="1946664" y="8064"/>
                </a:lnTo>
                <a:lnTo>
                  <a:pt x="1956949" y="17200"/>
                </a:lnTo>
                <a:lnTo>
                  <a:pt x="1964307" y="28900"/>
                </a:lnTo>
                <a:lnTo>
                  <a:pt x="1968108" y="42533"/>
                </a:lnTo>
                <a:lnTo>
                  <a:pt x="1968493" y="48686"/>
                </a:lnTo>
                <a:close/>
              </a:path>
            </a:pathLst>
          </a:custGeom>
          <a:ln w="4158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4565243" y="7138475"/>
            <a:ext cx="1178560" cy="9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865" indent="-50165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63500" algn="l"/>
              </a:tabLst>
            </a:pPr>
            <a:r>
              <a:rPr dirty="0" sz="550" spc="-5">
                <a:solidFill>
                  <a:srgbClr val="5A7C3C"/>
                </a:solidFill>
                <a:latin typeface="Arial"/>
                <a:cs typeface="Arial"/>
              </a:rPr>
              <a:t>Us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e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masculine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variant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(n=17,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-5">
                <a:solidFill>
                  <a:srgbClr val="5A7C3C"/>
                </a:solidFill>
                <a:latin typeface="Arial"/>
                <a:cs typeface="Arial"/>
              </a:rPr>
              <a:t>46%)</a:t>
            </a:r>
            <a:endParaRPr sz="55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206240" y="7414953"/>
            <a:ext cx="349134" cy="490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297679" y="7585364"/>
            <a:ext cx="162098" cy="1579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223904" y="7429947"/>
            <a:ext cx="314421" cy="4494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223903" y="7429947"/>
            <a:ext cx="314960" cy="449580"/>
          </a:xfrm>
          <a:custGeom>
            <a:avLst/>
            <a:gdLst/>
            <a:ahLst/>
            <a:cxnLst/>
            <a:rect l="l" t="t" r="r" b="b"/>
            <a:pathLst>
              <a:path w="314960" h="449579">
                <a:moveTo>
                  <a:pt x="314421" y="0"/>
                </a:moveTo>
                <a:lnTo>
                  <a:pt x="314421" y="292113"/>
                </a:lnTo>
                <a:lnTo>
                  <a:pt x="157210" y="449405"/>
                </a:lnTo>
                <a:lnTo>
                  <a:pt x="0" y="292113"/>
                </a:lnTo>
                <a:lnTo>
                  <a:pt x="0" y="0"/>
                </a:lnTo>
                <a:lnTo>
                  <a:pt x="157210" y="157291"/>
                </a:lnTo>
                <a:lnTo>
                  <a:pt x="314421" y="0"/>
                </a:lnTo>
                <a:close/>
              </a:path>
            </a:pathLst>
          </a:custGeom>
          <a:ln w="4157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4307222" y="7590505"/>
            <a:ext cx="14986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5">
                <a:solidFill>
                  <a:srgbClr val="D5E7C2"/>
                </a:solidFill>
                <a:latin typeface="Arial"/>
                <a:cs typeface="Arial"/>
              </a:rPr>
              <a:t>#2</a:t>
            </a:r>
            <a:endParaRPr sz="85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538324" y="7429947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4">
                <a:moveTo>
                  <a:pt x="1919832" y="0"/>
                </a:moveTo>
                <a:lnTo>
                  <a:pt x="0" y="0"/>
                </a:lnTo>
                <a:lnTo>
                  <a:pt x="0" y="292113"/>
                </a:lnTo>
                <a:lnTo>
                  <a:pt x="1919832" y="292113"/>
                </a:lnTo>
                <a:lnTo>
                  <a:pt x="1925982" y="291728"/>
                </a:lnTo>
                <a:lnTo>
                  <a:pt x="1960434" y="270273"/>
                </a:lnTo>
                <a:lnTo>
                  <a:pt x="1968494" y="243427"/>
                </a:lnTo>
                <a:lnTo>
                  <a:pt x="1968494" y="48686"/>
                </a:lnTo>
                <a:lnTo>
                  <a:pt x="1946664" y="8064"/>
                </a:lnTo>
                <a:lnTo>
                  <a:pt x="1919832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538324" y="7429947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4">
                <a:moveTo>
                  <a:pt x="1968493" y="48686"/>
                </a:moveTo>
                <a:lnTo>
                  <a:pt x="1968493" y="243427"/>
                </a:lnTo>
                <a:lnTo>
                  <a:pt x="1966373" y="257685"/>
                </a:lnTo>
                <a:lnTo>
                  <a:pt x="1960433" y="270273"/>
                </a:lnTo>
                <a:lnTo>
                  <a:pt x="1951301" y="280563"/>
                </a:lnTo>
                <a:lnTo>
                  <a:pt x="1939608" y="287925"/>
                </a:lnTo>
                <a:lnTo>
                  <a:pt x="1925981" y="291728"/>
                </a:lnTo>
                <a:lnTo>
                  <a:pt x="1919832" y="292113"/>
                </a:lnTo>
                <a:lnTo>
                  <a:pt x="0" y="292113"/>
                </a:lnTo>
                <a:lnTo>
                  <a:pt x="0" y="0"/>
                </a:lnTo>
                <a:lnTo>
                  <a:pt x="1919832" y="0"/>
                </a:lnTo>
                <a:lnTo>
                  <a:pt x="1934082" y="2121"/>
                </a:lnTo>
                <a:lnTo>
                  <a:pt x="1946664" y="8064"/>
                </a:lnTo>
                <a:lnTo>
                  <a:pt x="1956949" y="17200"/>
                </a:lnTo>
                <a:lnTo>
                  <a:pt x="1964307" y="28900"/>
                </a:lnTo>
                <a:lnTo>
                  <a:pt x="1968108" y="42533"/>
                </a:lnTo>
                <a:lnTo>
                  <a:pt x="1968493" y="48686"/>
                </a:lnTo>
                <a:close/>
              </a:path>
            </a:pathLst>
          </a:custGeom>
          <a:ln w="4158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4565243" y="7530721"/>
            <a:ext cx="1120140" cy="9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865" indent="-50165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63500" algn="l"/>
              </a:tabLst>
            </a:pPr>
            <a:r>
              <a:rPr dirty="0" sz="550" spc="-5">
                <a:solidFill>
                  <a:srgbClr val="5A7C3C"/>
                </a:solidFill>
                <a:latin typeface="Arial"/>
                <a:cs typeface="Arial"/>
              </a:rPr>
              <a:t>Reques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clarification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(n=13,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-5">
                <a:solidFill>
                  <a:srgbClr val="5A7C3C"/>
                </a:solidFill>
                <a:latin typeface="Arial"/>
                <a:cs typeface="Arial"/>
              </a:rPr>
              <a:t>35%)</a:t>
            </a:r>
            <a:endParaRPr sz="55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206240" y="7805651"/>
            <a:ext cx="349134" cy="4904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222864" y="7976062"/>
            <a:ext cx="311727" cy="15794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223904" y="7822193"/>
            <a:ext cx="314421" cy="4494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223903" y="7822192"/>
            <a:ext cx="314960" cy="449580"/>
          </a:xfrm>
          <a:custGeom>
            <a:avLst/>
            <a:gdLst/>
            <a:ahLst/>
            <a:cxnLst/>
            <a:rect l="l" t="t" r="r" b="b"/>
            <a:pathLst>
              <a:path w="314960" h="449579">
                <a:moveTo>
                  <a:pt x="314421" y="0"/>
                </a:moveTo>
                <a:lnTo>
                  <a:pt x="314421" y="292113"/>
                </a:lnTo>
                <a:lnTo>
                  <a:pt x="157210" y="449405"/>
                </a:lnTo>
                <a:lnTo>
                  <a:pt x="0" y="292113"/>
                </a:lnTo>
                <a:lnTo>
                  <a:pt x="0" y="0"/>
                </a:lnTo>
                <a:lnTo>
                  <a:pt x="157210" y="157292"/>
                </a:lnTo>
                <a:lnTo>
                  <a:pt x="314421" y="0"/>
                </a:lnTo>
                <a:close/>
              </a:path>
            </a:pathLst>
          </a:custGeom>
          <a:ln w="4157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4229663" y="7982750"/>
            <a:ext cx="30543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10">
                <a:solidFill>
                  <a:srgbClr val="D5E7C2"/>
                </a:solidFill>
                <a:latin typeface="Arial"/>
                <a:cs typeface="Arial"/>
              </a:rPr>
              <a:t>Other</a:t>
            </a:r>
            <a:endParaRPr sz="85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538324" y="7822193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4">
                <a:moveTo>
                  <a:pt x="1919832" y="0"/>
                </a:moveTo>
                <a:lnTo>
                  <a:pt x="0" y="0"/>
                </a:lnTo>
                <a:lnTo>
                  <a:pt x="0" y="292113"/>
                </a:lnTo>
                <a:lnTo>
                  <a:pt x="1919832" y="292113"/>
                </a:lnTo>
                <a:lnTo>
                  <a:pt x="1925982" y="291728"/>
                </a:lnTo>
                <a:lnTo>
                  <a:pt x="1960434" y="270274"/>
                </a:lnTo>
                <a:lnTo>
                  <a:pt x="1968494" y="243427"/>
                </a:lnTo>
                <a:lnTo>
                  <a:pt x="1968494" y="48686"/>
                </a:lnTo>
                <a:lnTo>
                  <a:pt x="1946664" y="8064"/>
                </a:lnTo>
                <a:lnTo>
                  <a:pt x="1919832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538324" y="7822193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4">
                <a:moveTo>
                  <a:pt x="1968493" y="48686"/>
                </a:moveTo>
                <a:lnTo>
                  <a:pt x="1968493" y="243427"/>
                </a:lnTo>
                <a:lnTo>
                  <a:pt x="1966373" y="257684"/>
                </a:lnTo>
                <a:lnTo>
                  <a:pt x="1960433" y="270273"/>
                </a:lnTo>
                <a:lnTo>
                  <a:pt x="1951301" y="280563"/>
                </a:lnTo>
                <a:lnTo>
                  <a:pt x="1939607" y="287924"/>
                </a:lnTo>
                <a:lnTo>
                  <a:pt x="1925981" y="291728"/>
                </a:lnTo>
                <a:lnTo>
                  <a:pt x="1919832" y="292113"/>
                </a:lnTo>
                <a:lnTo>
                  <a:pt x="0" y="292113"/>
                </a:lnTo>
                <a:lnTo>
                  <a:pt x="0" y="0"/>
                </a:lnTo>
                <a:lnTo>
                  <a:pt x="1919832" y="0"/>
                </a:lnTo>
                <a:lnTo>
                  <a:pt x="1934082" y="2121"/>
                </a:lnTo>
                <a:lnTo>
                  <a:pt x="1946664" y="8064"/>
                </a:lnTo>
                <a:lnTo>
                  <a:pt x="1956949" y="17200"/>
                </a:lnTo>
                <a:lnTo>
                  <a:pt x="1964307" y="28900"/>
                </a:lnTo>
                <a:lnTo>
                  <a:pt x="1968108" y="42533"/>
                </a:lnTo>
                <a:lnTo>
                  <a:pt x="1968493" y="48686"/>
                </a:lnTo>
                <a:close/>
              </a:path>
            </a:pathLst>
          </a:custGeom>
          <a:ln w="4158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4565243" y="7833783"/>
            <a:ext cx="971550" cy="27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865" indent="-50165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63500" algn="l"/>
              </a:tabLst>
            </a:pPr>
            <a:r>
              <a:rPr dirty="0" sz="550" spc="-10">
                <a:solidFill>
                  <a:srgbClr val="5A7C3C"/>
                </a:solidFill>
                <a:latin typeface="Arial"/>
                <a:cs typeface="Arial"/>
              </a:rPr>
              <a:t>A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void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-5">
                <a:solidFill>
                  <a:srgbClr val="5A7C3C"/>
                </a:solidFill>
                <a:latin typeface="Arial"/>
                <a:cs typeface="Arial"/>
              </a:rPr>
              <a:t>usin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g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-5">
                <a:solidFill>
                  <a:srgbClr val="5A7C3C"/>
                </a:solidFill>
                <a:latin typeface="Arial"/>
                <a:cs typeface="Arial"/>
              </a:rPr>
              <a:t>gendere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 spc="-5">
                <a:solidFill>
                  <a:srgbClr val="5A7C3C"/>
                </a:solidFill>
                <a:latin typeface="Arial"/>
                <a:cs typeface="Arial"/>
              </a:rPr>
              <a:t>nouns</a:t>
            </a:r>
            <a:endParaRPr sz="550">
              <a:latin typeface="Arial"/>
              <a:cs typeface="Arial"/>
            </a:endParaRPr>
          </a:p>
          <a:p>
            <a:pPr marL="62865" indent="-50165">
              <a:lnSpc>
                <a:spcPct val="100000"/>
              </a:lnSpc>
              <a:spcBef>
                <a:spcPts val="40"/>
              </a:spcBef>
              <a:buClr>
                <a:srgbClr val="5A7C3C"/>
              </a:buClr>
              <a:buFont typeface="Arial"/>
              <a:buChar char="•"/>
              <a:tabLst>
                <a:tab pos="63500" algn="l"/>
              </a:tabLst>
            </a:pPr>
            <a:r>
              <a:rPr dirty="0" sz="550" spc="-5">
                <a:solidFill>
                  <a:srgbClr val="5A7C3C"/>
                </a:solidFill>
                <a:latin typeface="Arial"/>
                <a:cs typeface="Arial"/>
              </a:rPr>
              <a:t>Us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e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“traditional”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variant</a:t>
            </a:r>
            <a:endParaRPr sz="550">
              <a:latin typeface="Arial"/>
              <a:cs typeface="Arial"/>
            </a:endParaRPr>
          </a:p>
          <a:p>
            <a:pPr marL="62865" indent="-50165">
              <a:lnSpc>
                <a:spcPct val="100000"/>
              </a:lnSpc>
              <a:spcBef>
                <a:spcPts val="40"/>
              </a:spcBef>
              <a:buClr>
                <a:srgbClr val="5A7C3C"/>
              </a:buClr>
              <a:buFont typeface="Arial"/>
              <a:buChar char="•"/>
              <a:tabLst>
                <a:tab pos="63500" algn="l"/>
              </a:tabLst>
            </a:pPr>
            <a:r>
              <a:rPr dirty="0" sz="550" spc="-5">
                <a:solidFill>
                  <a:srgbClr val="5A7C3C"/>
                </a:solidFill>
                <a:latin typeface="Arial"/>
                <a:cs typeface="Arial"/>
              </a:rPr>
              <a:t>Contex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5A7C3C"/>
                </a:solidFill>
                <a:latin typeface="Arial"/>
                <a:cs typeface="Arial"/>
              </a:rPr>
              <a:t>clues</a:t>
            </a:r>
            <a:endParaRPr sz="55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091938" y="667719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 txBox="1"/>
          <p:nvPr/>
        </p:nvSpPr>
        <p:spPr>
          <a:xfrm>
            <a:off x="535940" y="9021461"/>
            <a:ext cx="3135630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 sz="1200" spc="-15">
                <a:latin typeface="Arial"/>
                <a:cs typeface="Arial"/>
              </a:rPr>
              <a:t>DQP</a:t>
            </a:r>
            <a:r>
              <a:rPr dirty="0" sz="1200" spc="-5">
                <a:latin typeface="Arial"/>
                <a:cs typeface="Arial"/>
              </a:rPr>
              <a:t>: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  <a:hlinkClick r:id="rId20"/>
              </a:rPr>
              <a:t>davidqp@mail.utexas.edu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dirty="0" sz="1200">
                <a:latin typeface="Arial"/>
                <a:cs typeface="Arial"/>
              </a:rPr>
              <a:t>KCC:</a:t>
            </a:r>
            <a:r>
              <a:rPr dirty="0" sz="1200" spc="-5">
                <a:latin typeface="Arial"/>
                <a:cs typeface="Arial"/>
                <a:hlinkClick r:id="rId21"/>
              </a:rPr>
              <a:t> atyourfingertipsinterpreting@yahoo.com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 spc="-25">
                <a:latin typeface="Arial"/>
                <a:cs typeface="Arial"/>
              </a:rPr>
              <a:t>R</a:t>
            </a:r>
            <a:r>
              <a:rPr dirty="0" sz="1200" spc="-145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: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  <a:hlinkClick r:id="rId22"/>
              </a:rPr>
              <a:t>rafael.trevino@me.com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9128"/>
            <a:ext cx="287845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dirty="0" sz="1200" spc="-5">
                <a:latin typeface="Arial"/>
                <a:cs typeface="Arial"/>
              </a:rPr>
              <a:t>Nationa</a:t>
            </a:r>
            <a:r>
              <a:rPr dirty="0" sz="1200">
                <a:latin typeface="Arial"/>
                <a:cs typeface="Arial"/>
              </a:rPr>
              <a:t>l Symposium</a:t>
            </a:r>
            <a:r>
              <a:rPr dirty="0" sz="1200" spc="-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35">
                <a:latin typeface="Arial"/>
                <a:cs typeface="Arial"/>
              </a:rPr>
              <a:t>V</a:t>
            </a:r>
            <a:r>
              <a:rPr dirty="0" sz="1200" spc="-5">
                <a:latin typeface="Arial"/>
                <a:cs typeface="Arial"/>
              </a:rPr>
              <a:t>ide</a:t>
            </a:r>
            <a:r>
              <a:rPr dirty="0" sz="1200">
                <a:latin typeface="Arial"/>
                <a:cs typeface="Arial"/>
              </a:rPr>
              <a:t>o Interpreting</a:t>
            </a:r>
            <a:r>
              <a:rPr dirty="0" sz="1200">
                <a:latin typeface="Arial"/>
                <a:cs typeface="Arial"/>
              </a:rPr>
              <a:t> Gallaudet</a:t>
            </a:r>
            <a:r>
              <a:rPr dirty="0" sz="1200" spc="-5">
                <a:latin typeface="Arial"/>
                <a:cs typeface="Arial"/>
              </a:rPr>
              <a:t> University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1074" y="519128"/>
            <a:ext cx="948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5">
                <a:latin typeface="Arial"/>
                <a:cs typeface="Arial"/>
              </a:rPr>
              <a:t> 24</a:t>
            </a:r>
            <a:r>
              <a:rPr dirty="0" sz="1200">
                <a:latin typeface="Arial"/>
                <a:cs typeface="Arial"/>
              </a:rPr>
              <a:t>, </a:t>
            </a:r>
            <a:r>
              <a:rPr dirty="0" sz="1200" spc="-5">
                <a:latin typeface="Arial"/>
                <a:cs typeface="Arial"/>
              </a:rPr>
              <a:t>2010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1683" y="1371601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1683" y="288455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80">
                <a:moveTo>
                  <a:pt x="2264763" y="0"/>
                </a:moveTo>
                <a:lnTo>
                  <a:pt x="2258713" y="67520"/>
                </a:lnTo>
                <a:lnTo>
                  <a:pt x="2134444" y="69850"/>
                </a:lnTo>
                <a:lnTo>
                  <a:pt x="1973406" y="239817"/>
                </a:lnTo>
                <a:lnTo>
                  <a:pt x="0" y="239817"/>
                </a:lnTo>
                <a:lnTo>
                  <a:pt x="0" y="284057"/>
                </a:lnTo>
                <a:lnTo>
                  <a:pt x="1974802" y="284057"/>
                </a:lnTo>
                <a:lnTo>
                  <a:pt x="2152596" y="132248"/>
                </a:lnTo>
                <a:lnTo>
                  <a:pt x="2383016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80">
                <a:moveTo>
                  <a:pt x="2383016" y="132248"/>
                </a:moveTo>
                <a:lnTo>
                  <a:pt x="2152596" y="132248"/>
                </a:lnTo>
                <a:lnTo>
                  <a:pt x="2254059" y="149012"/>
                </a:lnTo>
                <a:lnTo>
                  <a:pt x="2249404" y="211411"/>
                </a:lnTo>
                <a:lnTo>
                  <a:pt x="2383016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1683" y="3076407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7"/>
                </a:lnTo>
                <a:lnTo>
                  <a:pt x="2270934" y="41647"/>
                </a:lnTo>
                <a:lnTo>
                  <a:pt x="0" y="41647"/>
                </a:lnTo>
                <a:lnTo>
                  <a:pt x="0" y="50756"/>
                </a:lnTo>
                <a:lnTo>
                  <a:pt x="2270934" y="50756"/>
                </a:lnTo>
                <a:lnTo>
                  <a:pt x="2322177" y="28994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0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4"/>
                </a:lnTo>
                <a:lnTo>
                  <a:pt x="2330135" y="37741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683" y="304567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5">
                <a:moveTo>
                  <a:pt x="2173901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6" y="32448"/>
                </a:lnTo>
                <a:lnTo>
                  <a:pt x="2295857" y="122005"/>
                </a:lnTo>
                <a:lnTo>
                  <a:pt x="2358019" y="94748"/>
                </a:lnTo>
                <a:lnTo>
                  <a:pt x="2294673" y="94748"/>
                </a:lnTo>
                <a:lnTo>
                  <a:pt x="2173901" y="9085"/>
                </a:lnTo>
                <a:close/>
              </a:path>
              <a:path w="2435860" h="122555">
                <a:moveTo>
                  <a:pt x="2355059" y="0"/>
                </a:moveTo>
                <a:lnTo>
                  <a:pt x="2371636" y="18171"/>
                </a:lnTo>
                <a:lnTo>
                  <a:pt x="2294673" y="94748"/>
                </a:lnTo>
                <a:lnTo>
                  <a:pt x="2358019" y="94748"/>
                </a:lnTo>
                <a:lnTo>
                  <a:pt x="2414261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5">
                <a:moveTo>
                  <a:pt x="2432858" y="70087"/>
                </a:moveTo>
                <a:lnTo>
                  <a:pt x="2414261" y="70087"/>
                </a:lnTo>
                <a:lnTo>
                  <a:pt x="2432022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1683" y="312576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5" y="0"/>
                </a:moveTo>
                <a:lnTo>
                  <a:pt x="2468620" y="18161"/>
                </a:lnTo>
                <a:lnTo>
                  <a:pt x="2145148" y="100117"/>
                </a:lnTo>
                <a:lnTo>
                  <a:pt x="0" y="100117"/>
                </a:lnTo>
                <a:lnTo>
                  <a:pt x="0" y="119677"/>
                </a:lnTo>
                <a:lnTo>
                  <a:pt x="2147475" y="119677"/>
                </a:lnTo>
                <a:lnTo>
                  <a:pt x="2474204" y="45634"/>
                </a:lnTo>
                <a:lnTo>
                  <a:pt x="2506563" y="45634"/>
                </a:lnTo>
                <a:lnTo>
                  <a:pt x="2551465" y="13505"/>
                </a:lnTo>
                <a:lnTo>
                  <a:pt x="2463965" y="0"/>
                </a:lnTo>
                <a:close/>
              </a:path>
              <a:path w="2552065" h="120014">
                <a:moveTo>
                  <a:pt x="2506563" y="45634"/>
                </a:moveTo>
                <a:lnTo>
                  <a:pt x="2474204" y="45634"/>
                </a:lnTo>
                <a:lnTo>
                  <a:pt x="2477928" y="66125"/>
                </a:lnTo>
                <a:lnTo>
                  <a:pt x="2506563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1683" y="301074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4"/>
                </a:lnTo>
                <a:lnTo>
                  <a:pt x="1617576" y="189527"/>
                </a:lnTo>
                <a:lnTo>
                  <a:pt x="1528458" y="189527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58" y="189527"/>
                </a:lnTo>
                <a:lnTo>
                  <a:pt x="1617576" y="189527"/>
                </a:lnTo>
                <a:lnTo>
                  <a:pt x="1769550" y="133647"/>
                </a:lnTo>
                <a:lnTo>
                  <a:pt x="1794174" y="133647"/>
                </a:lnTo>
                <a:lnTo>
                  <a:pt x="1812369" y="25147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7"/>
                </a:moveTo>
                <a:lnTo>
                  <a:pt x="1769550" y="133647"/>
                </a:lnTo>
                <a:lnTo>
                  <a:pt x="1789098" y="163915"/>
                </a:lnTo>
                <a:lnTo>
                  <a:pt x="1794174" y="133647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01683" y="147823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5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2" y="0"/>
                </a:moveTo>
                <a:lnTo>
                  <a:pt x="2483978" y="71247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3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49834" y="1464760"/>
            <a:ext cx="156019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Some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Dialect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s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o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f Spanish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9834" y="1756748"/>
            <a:ext cx="1801495" cy="1175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indent="-100330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Bolivian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Spanish</a:t>
            </a:r>
            <a:endParaRPr sz="900">
              <a:latin typeface="Arial"/>
              <a:cs typeface="Arial"/>
            </a:endParaRPr>
          </a:p>
          <a:p>
            <a:pPr marL="113030" indent="-100330">
              <a:lnSpc>
                <a:spcPct val="100000"/>
              </a:lnSpc>
              <a:spcBef>
                <a:spcPts val="259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Caribbea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Spanish</a:t>
            </a:r>
            <a:endParaRPr sz="900">
              <a:latin typeface="Arial"/>
              <a:cs typeface="Arial"/>
            </a:endParaRPr>
          </a:p>
          <a:p>
            <a:pPr marL="113030" indent="-100330">
              <a:lnSpc>
                <a:spcPct val="100000"/>
              </a:lnSpc>
              <a:spcBef>
                <a:spcPts val="270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Centra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l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American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Spanish</a:t>
            </a:r>
            <a:endParaRPr sz="900">
              <a:latin typeface="Arial"/>
              <a:cs typeface="Arial"/>
            </a:endParaRPr>
          </a:p>
          <a:p>
            <a:pPr marL="113030" indent="-100330">
              <a:lnSpc>
                <a:spcPct val="100000"/>
              </a:lnSpc>
              <a:spcBef>
                <a:spcPts val="295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Colombian-Ecuadoria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Spanish</a:t>
            </a:r>
            <a:endParaRPr sz="900">
              <a:latin typeface="Arial"/>
              <a:cs typeface="Arial"/>
            </a:endParaRPr>
          </a:p>
          <a:p>
            <a:pPr marL="113030" indent="-100330">
              <a:lnSpc>
                <a:spcPct val="100000"/>
              </a:lnSpc>
              <a:spcBef>
                <a:spcPts val="270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Mexican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Spanish</a:t>
            </a:r>
            <a:endParaRPr sz="900">
              <a:latin typeface="Arial"/>
              <a:cs typeface="Arial"/>
            </a:endParaRPr>
          </a:p>
          <a:p>
            <a:pPr marL="113030" indent="-100330">
              <a:lnSpc>
                <a:spcPct val="100000"/>
              </a:lnSpc>
              <a:spcBef>
                <a:spcPts val="270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Norther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Mexican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Spanish</a:t>
            </a:r>
            <a:endParaRPr sz="900">
              <a:latin typeface="Arial"/>
              <a:cs typeface="Arial"/>
            </a:endParaRPr>
          </a:p>
          <a:p>
            <a:pPr marL="113030" indent="-100330">
              <a:lnSpc>
                <a:spcPct val="100000"/>
              </a:lnSpc>
              <a:spcBef>
                <a:spcPts val="270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Puerto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Rica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Spanish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3761" y="1373680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599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89860" y="1371601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89860" y="288455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80">
                <a:moveTo>
                  <a:pt x="2264763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7"/>
                </a:lnTo>
                <a:lnTo>
                  <a:pt x="1974803" y="284057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80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89860" y="3076407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7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6"/>
                </a:lnTo>
                <a:lnTo>
                  <a:pt x="2270935" y="50756"/>
                </a:lnTo>
                <a:lnTo>
                  <a:pt x="2322177" y="28995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0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5" y="37741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89860" y="304567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5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5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5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89860" y="312576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7"/>
                </a:lnTo>
                <a:lnTo>
                  <a:pt x="2147476" y="119677"/>
                </a:lnTo>
                <a:lnTo>
                  <a:pt x="2474205" y="45634"/>
                </a:lnTo>
                <a:lnTo>
                  <a:pt x="2506563" y="45634"/>
                </a:lnTo>
                <a:lnTo>
                  <a:pt x="2551465" y="13505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3" y="45634"/>
                </a:moveTo>
                <a:lnTo>
                  <a:pt x="2474205" y="45634"/>
                </a:lnTo>
                <a:lnTo>
                  <a:pt x="2477928" y="66125"/>
                </a:lnTo>
                <a:lnTo>
                  <a:pt x="2506563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89860" y="301074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4"/>
                </a:lnTo>
                <a:lnTo>
                  <a:pt x="1617577" y="189527"/>
                </a:lnTo>
                <a:lnTo>
                  <a:pt x="1528460" y="189527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60" y="189527"/>
                </a:lnTo>
                <a:lnTo>
                  <a:pt x="1617577" y="189527"/>
                </a:lnTo>
                <a:lnTo>
                  <a:pt x="1769550" y="133647"/>
                </a:lnTo>
                <a:lnTo>
                  <a:pt x="1794174" y="133647"/>
                </a:lnTo>
                <a:lnTo>
                  <a:pt x="1812370" y="25147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7"/>
                </a:moveTo>
                <a:lnTo>
                  <a:pt x="1769550" y="133647"/>
                </a:lnTo>
                <a:lnTo>
                  <a:pt x="1789098" y="163915"/>
                </a:lnTo>
                <a:lnTo>
                  <a:pt x="1794174" y="133647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89860" y="147823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3" y="0"/>
                </a:moveTo>
                <a:lnTo>
                  <a:pt x="2483979" y="71247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238013" y="1464760"/>
            <a:ext cx="188785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Difference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s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a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t the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Lexica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l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Level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2780" y="2240281"/>
            <a:ext cx="453043" cy="453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09503" y="2249913"/>
            <a:ext cx="417931" cy="41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18460" y="2094808"/>
            <a:ext cx="328352" cy="270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35123" y="2105441"/>
            <a:ext cx="296128" cy="237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39737" y="1965961"/>
            <a:ext cx="432261" cy="349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72988" y="2003368"/>
            <a:ext cx="369916" cy="282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57101" y="1975831"/>
            <a:ext cx="397035" cy="317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175723" y="2009307"/>
            <a:ext cx="361950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540">
              <a:lnSpc>
                <a:spcPct val="132700"/>
              </a:lnSpc>
            </a:pPr>
            <a:r>
              <a:rPr dirty="0" sz="700" spc="20" u="sng">
                <a:solidFill>
                  <a:srgbClr val="D5E7C2"/>
                </a:solidFill>
                <a:latin typeface="Arial"/>
                <a:cs typeface="Arial"/>
              </a:rPr>
              <a:t>G</a:t>
            </a:r>
            <a:r>
              <a:rPr dirty="0" sz="700" spc="10">
                <a:solidFill>
                  <a:srgbClr val="D5E7C2"/>
                </a:solidFill>
                <a:latin typeface="Arial"/>
                <a:cs typeface="Arial"/>
              </a:rPr>
              <a:t>eneral</a:t>
            </a:r>
            <a:r>
              <a:rPr dirty="0" sz="700" spc="10">
                <a:solidFill>
                  <a:srgbClr val="D5E7C2"/>
                </a:solidFill>
                <a:latin typeface="Arial"/>
                <a:cs typeface="Arial"/>
              </a:rPr>
              <a:t> refresco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42409" y="1882833"/>
            <a:ext cx="153785" cy="369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758913" y="1893658"/>
            <a:ext cx="119110" cy="336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05249" y="1724891"/>
            <a:ext cx="428105" cy="3491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50969" y="1762298"/>
            <a:ext cx="336665" cy="282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19951" y="1734762"/>
            <a:ext cx="397035" cy="3177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654050" y="1768238"/>
            <a:ext cx="330835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20" marR="5080" indent="-20955">
              <a:lnSpc>
                <a:spcPct val="132700"/>
              </a:lnSpc>
            </a:pPr>
            <a:r>
              <a:rPr dirty="0" sz="700" spc="10" u="sng">
                <a:solidFill>
                  <a:srgbClr val="D5E7C2"/>
                </a:solidFill>
                <a:latin typeface="Arial"/>
                <a:cs typeface="Arial"/>
              </a:rPr>
              <a:t>English</a:t>
            </a:r>
            <a:r>
              <a:rPr dirty="0" sz="700" spc="10">
                <a:solidFill>
                  <a:srgbClr val="D5E7C2"/>
                </a:solidFill>
                <a:latin typeface="Arial"/>
                <a:cs typeface="Arial"/>
              </a:rPr>
              <a:t> “soda”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87635" y="2094808"/>
            <a:ext cx="332508" cy="2701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005685" y="2105441"/>
            <a:ext cx="296128" cy="2370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066606" y="1965961"/>
            <a:ext cx="428105" cy="3491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087388" y="2003368"/>
            <a:ext cx="386541" cy="2826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82801" y="1975831"/>
            <a:ext cx="397035" cy="3177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093584" y="2009307"/>
            <a:ext cx="377825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7470">
              <a:lnSpc>
                <a:spcPct val="132700"/>
              </a:lnSpc>
            </a:pPr>
            <a:r>
              <a:rPr dirty="0" sz="700" spc="10" u="sng">
                <a:solidFill>
                  <a:srgbClr val="D5E7C2"/>
                </a:solidFill>
                <a:latin typeface="Arial"/>
                <a:cs typeface="Arial"/>
              </a:rPr>
              <a:t>Peru</a:t>
            </a:r>
            <a:r>
              <a:rPr dirty="0" sz="700" spc="5">
                <a:solidFill>
                  <a:srgbClr val="D5E7C2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D5E7C2"/>
                </a:solidFill>
                <a:latin typeface="Arial"/>
                <a:cs typeface="Arial"/>
              </a:rPr>
              <a:t>gaseosa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922817" y="2506288"/>
            <a:ext cx="486294" cy="4613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997631" y="2672541"/>
            <a:ext cx="340821" cy="1330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940271" y="2514849"/>
            <a:ext cx="453461" cy="42781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6002982" y="2676614"/>
            <a:ext cx="330200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10" b="1">
                <a:solidFill>
                  <a:srgbClr val="D5E7C2"/>
                </a:solidFill>
                <a:latin typeface="Arial"/>
                <a:cs typeface="Arial"/>
              </a:rPr>
              <a:t>guagua</a:t>
            </a:r>
            <a:endParaRPr sz="6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14998" y="2402378"/>
            <a:ext cx="274320" cy="2244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733384" y="2411580"/>
            <a:ext cx="238759" cy="1937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557057" y="2219498"/>
            <a:ext cx="386541" cy="44888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574767" y="2229929"/>
            <a:ext cx="354018" cy="4158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097384" y="2211186"/>
            <a:ext cx="141316" cy="3117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113559" y="2221596"/>
            <a:ext cx="106885" cy="2771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910347" y="1995055"/>
            <a:ext cx="515388" cy="4655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925573" y="2005009"/>
            <a:ext cx="482856" cy="43317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346766" y="2402378"/>
            <a:ext cx="270163" cy="22444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361859" y="2411580"/>
            <a:ext cx="238759" cy="19379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367547" y="2236123"/>
            <a:ext cx="403167" cy="4156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386040" y="2246481"/>
            <a:ext cx="384676" cy="3827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091938" y="1373680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599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01683" y="402335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80"/>
                </a:moveTo>
                <a:lnTo>
                  <a:pt x="2680854" y="2011680"/>
                </a:lnTo>
                <a:lnTo>
                  <a:pt x="2680854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01683" y="553631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2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5"/>
                </a:lnTo>
                <a:lnTo>
                  <a:pt x="1974802" y="284055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2" y="0"/>
                </a:lnTo>
                <a:close/>
              </a:path>
              <a:path w="2416175" h="284479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01683" y="5728166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6"/>
                </a:lnTo>
                <a:lnTo>
                  <a:pt x="2321846" y="28633"/>
                </a:lnTo>
                <a:lnTo>
                  <a:pt x="2330431" y="28633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3"/>
                </a:moveTo>
                <a:lnTo>
                  <a:pt x="2323031" y="28633"/>
                </a:lnTo>
                <a:lnTo>
                  <a:pt x="2322177" y="28996"/>
                </a:lnTo>
                <a:lnTo>
                  <a:pt x="2330134" y="37743"/>
                </a:lnTo>
                <a:lnTo>
                  <a:pt x="2330431" y="28633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01683" y="569743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3" y="94748"/>
                </a:lnTo>
                <a:lnTo>
                  <a:pt x="2173902" y="9085"/>
                </a:lnTo>
                <a:close/>
              </a:path>
              <a:path w="2435860" h="122554">
                <a:moveTo>
                  <a:pt x="2355059" y="0"/>
                </a:moveTo>
                <a:lnTo>
                  <a:pt x="2371637" y="18171"/>
                </a:lnTo>
                <a:lnTo>
                  <a:pt x="2294673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4">
                <a:moveTo>
                  <a:pt x="2432858" y="70087"/>
                </a:moveTo>
                <a:lnTo>
                  <a:pt x="2414262" y="70087"/>
                </a:lnTo>
                <a:lnTo>
                  <a:pt x="2432021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01683" y="577752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5" y="119675"/>
                </a:lnTo>
                <a:lnTo>
                  <a:pt x="2474204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2" y="45634"/>
                </a:moveTo>
                <a:lnTo>
                  <a:pt x="2474204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001683" y="566250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3"/>
                </a:lnTo>
                <a:lnTo>
                  <a:pt x="1617573" y="189527"/>
                </a:lnTo>
                <a:lnTo>
                  <a:pt x="1528458" y="189527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58" y="189527"/>
                </a:lnTo>
                <a:lnTo>
                  <a:pt x="1617573" y="189527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68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01683" y="4129997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2" y="0"/>
                </a:moveTo>
                <a:lnTo>
                  <a:pt x="2483978" y="71246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1149834" y="4116520"/>
            <a:ext cx="188785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Difference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s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a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t the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Lexica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l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Level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040774" y="5074920"/>
            <a:ext cx="482138" cy="48213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059232" y="5083655"/>
            <a:ext cx="448001" cy="44823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641763" y="5095702"/>
            <a:ext cx="419792" cy="21613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656765" y="5105462"/>
            <a:ext cx="388089" cy="1835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438100" y="4962699"/>
            <a:ext cx="457200" cy="3740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525385" y="5087389"/>
            <a:ext cx="282632" cy="13300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453878" y="4972151"/>
            <a:ext cx="425602" cy="34065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1531156" y="5090340"/>
            <a:ext cx="27368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5" b="1">
                <a:solidFill>
                  <a:srgbClr val="D5E7C2"/>
                </a:solidFill>
                <a:latin typeface="Arial"/>
                <a:cs typeface="Arial"/>
              </a:rPr>
              <a:t>pastel</a:t>
            </a:r>
            <a:endParaRPr sz="6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61803" y="4700847"/>
            <a:ext cx="266007" cy="40732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978759" y="4712777"/>
            <a:ext cx="231056" cy="37121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783079" y="4547063"/>
            <a:ext cx="461356" cy="37407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899457" y="4671754"/>
            <a:ext cx="224443" cy="13300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800673" y="4558644"/>
            <a:ext cx="425602" cy="34065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1906553" y="4676831"/>
            <a:ext cx="215900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5" b="1">
                <a:solidFill>
                  <a:srgbClr val="D5E7C2"/>
                </a:solidFill>
                <a:latin typeface="Arial"/>
                <a:cs typeface="Arial"/>
              </a:rPr>
              <a:t>torta</a:t>
            </a:r>
            <a:endParaRPr sz="65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340032" y="4700847"/>
            <a:ext cx="266007" cy="40732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356651" y="4712777"/>
            <a:ext cx="231056" cy="37121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323406" y="4547063"/>
            <a:ext cx="457200" cy="37407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381595" y="4671754"/>
            <a:ext cx="340821" cy="13300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340190" y="4558644"/>
            <a:ext cx="425601" cy="34065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2388972" y="4676831"/>
            <a:ext cx="330200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10" b="1">
                <a:solidFill>
                  <a:srgbClr val="D5E7C2"/>
                </a:solidFill>
                <a:latin typeface="Arial"/>
                <a:cs typeface="Arial"/>
              </a:rPr>
              <a:t>queque</a:t>
            </a:r>
            <a:endParaRPr sz="65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06286" y="5095702"/>
            <a:ext cx="419792" cy="21613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521611" y="5105462"/>
            <a:ext cx="388089" cy="18356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668385" y="4962699"/>
            <a:ext cx="461356" cy="37407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693323" y="5087389"/>
            <a:ext cx="407323" cy="13300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686985" y="4972151"/>
            <a:ext cx="425601" cy="34065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2700056" y="5090340"/>
            <a:ext cx="40195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10" b="1">
                <a:solidFill>
                  <a:srgbClr val="FF2800"/>
                </a:solidFill>
                <a:latin typeface="Arial"/>
                <a:cs typeface="Arial"/>
              </a:rPr>
              <a:t>biscocho</a:t>
            </a:r>
            <a:endParaRPr sz="65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003761" y="402543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089860" y="402335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80"/>
                </a:moveTo>
                <a:lnTo>
                  <a:pt x="2680854" y="2011680"/>
                </a:lnTo>
                <a:lnTo>
                  <a:pt x="2680854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089860" y="553631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3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5"/>
                </a:lnTo>
                <a:lnTo>
                  <a:pt x="1974803" y="284055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79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089860" y="5728166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6"/>
                </a:lnTo>
                <a:lnTo>
                  <a:pt x="2321847" y="28633"/>
                </a:lnTo>
                <a:lnTo>
                  <a:pt x="2330431" y="28633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3"/>
                </a:moveTo>
                <a:lnTo>
                  <a:pt x="2323031" y="28633"/>
                </a:lnTo>
                <a:lnTo>
                  <a:pt x="2322177" y="28996"/>
                </a:lnTo>
                <a:lnTo>
                  <a:pt x="2330135" y="37743"/>
                </a:lnTo>
                <a:lnTo>
                  <a:pt x="2330431" y="28633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089860" y="569743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4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4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089860" y="577752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6" y="119675"/>
                </a:lnTo>
                <a:lnTo>
                  <a:pt x="2474205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2" y="45634"/>
                </a:moveTo>
                <a:lnTo>
                  <a:pt x="2474205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089860" y="566250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3"/>
                </a:lnTo>
                <a:lnTo>
                  <a:pt x="1617573" y="189527"/>
                </a:lnTo>
                <a:lnTo>
                  <a:pt x="1528460" y="189527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60" y="189527"/>
                </a:lnTo>
                <a:lnTo>
                  <a:pt x="1617573" y="189527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70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089860" y="4129997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3" y="0"/>
                </a:moveTo>
                <a:lnTo>
                  <a:pt x="2483979" y="71246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4238013" y="4116520"/>
            <a:ext cx="164909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Survey: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Lexica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l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Differences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609406" y="4854633"/>
            <a:ext cx="349134" cy="34913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667595" y="4958543"/>
            <a:ext cx="232756" cy="14962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625183" y="4865797"/>
            <a:ext cx="316325" cy="31648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4673022" y="4963326"/>
            <a:ext cx="222885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u="sng">
                <a:solidFill>
                  <a:srgbClr val="D5E7C2"/>
                </a:solidFill>
                <a:latin typeface="Arial"/>
                <a:cs typeface="Arial"/>
              </a:rPr>
              <a:t>blah</a:t>
            </a:r>
            <a:endParaRPr sz="8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713315" y="4759036"/>
            <a:ext cx="141316" cy="10390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729570" y="4770913"/>
            <a:ext cx="107551" cy="6705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626031" y="4443153"/>
            <a:ext cx="315883" cy="32003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675908" y="4547063"/>
            <a:ext cx="211974" cy="11637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640999" y="4454445"/>
            <a:ext cx="284693" cy="28483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 txBox="1"/>
          <p:nvPr/>
        </p:nvSpPr>
        <p:spPr>
          <a:xfrm>
            <a:off x="4681141" y="4551582"/>
            <a:ext cx="206375" cy="9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>
                <a:solidFill>
                  <a:srgbClr val="D5E7C2"/>
                </a:solidFill>
                <a:latin typeface="Arial"/>
                <a:cs typeface="Arial"/>
              </a:rPr>
              <a:t>“blah”</a:t>
            </a:r>
            <a:endParaRPr sz="55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892040" y="4833851"/>
            <a:ext cx="112221" cy="12469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908635" y="4845056"/>
            <a:ext cx="79842" cy="8820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958541" y="4605251"/>
            <a:ext cx="315883" cy="32003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012574" y="4709161"/>
            <a:ext cx="211974" cy="11637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974807" y="4615281"/>
            <a:ext cx="284693" cy="28483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 txBox="1"/>
          <p:nvPr/>
        </p:nvSpPr>
        <p:spPr>
          <a:xfrm>
            <a:off x="5014950" y="4712419"/>
            <a:ext cx="206375" cy="9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>
                <a:solidFill>
                  <a:srgbClr val="D5E7C2"/>
                </a:solidFill>
                <a:latin typeface="Arial"/>
                <a:cs typeface="Arial"/>
              </a:rPr>
              <a:t>“blah”</a:t>
            </a:r>
            <a:endParaRPr sz="55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941915" y="5012575"/>
            <a:ext cx="103909" cy="13716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957484" y="5020454"/>
            <a:ext cx="72515" cy="10490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041669" y="4966855"/>
            <a:ext cx="315883" cy="32003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091544" y="5070764"/>
            <a:ext cx="211974" cy="11637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057251" y="4976678"/>
            <a:ext cx="284692" cy="28483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 txBox="1"/>
          <p:nvPr/>
        </p:nvSpPr>
        <p:spPr>
          <a:xfrm>
            <a:off x="5097394" y="5073817"/>
            <a:ext cx="206375" cy="9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>
                <a:solidFill>
                  <a:srgbClr val="D5E7C2"/>
                </a:solidFill>
                <a:latin typeface="Arial"/>
                <a:cs typeface="Arial"/>
              </a:rPr>
              <a:t>“blah”</a:t>
            </a:r>
            <a:endParaRPr sz="55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813069" y="5166360"/>
            <a:ext cx="128847" cy="10806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830128" y="5177685"/>
            <a:ext cx="96899" cy="7441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808912" y="5257801"/>
            <a:ext cx="320039" cy="31588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4862944" y="5361709"/>
            <a:ext cx="211974" cy="11222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826248" y="5266495"/>
            <a:ext cx="284692" cy="28483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 txBox="1"/>
          <p:nvPr/>
        </p:nvSpPr>
        <p:spPr>
          <a:xfrm>
            <a:off x="4866392" y="5363633"/>
            <a:ext cx="206375" cy="9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>
                <a:solidFill>
                  <a:srgbClr val="D5E7C2"/>
                </a:solidFill>
                <a:latin typeface="Arial"/>
                <a:cs typeface="Arial"/>
              </a:rPr>
              <a:t>“blah”</a:t>
            </a:r>
            <a:endParaRPr sz="55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4621875" y="5166360"/>
            <a:ext cx="133003" cy="10806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639662" y="5177685"/>
            <a:ext cx="96899" cy="7441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438995" y="5257801"/>
            <a:ext cx="320039" cy="31588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4493028" y="5361709"/>
            <a:ext cx="211974" cy="112221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4455750" y="5266495"/>
            <a:ext cx="284692" cy="28483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 txBox="1"/>
          <p:nvPr/>
        </p:nvSpPr>
        <p:spPr>
          <a:xfrm>
            <a:off x="4495893" y="5363633"/>
            <a:ext cx="206375" cy="9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>
                <a:solidFill>
                  <a:srgbClr val="D5E7C2"/>
                </a:solidFill>
                <a:latin typeface="Arial"/>
                <a:cs typeface="Arial"/>
              </a:rPr>
              <a:t>“blah”</a:t>
            </a:r>
            <a:endParaRPr sz="55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522123" y="5012575"/>
            <a:ext cx="103909" cy="13716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4536691" y="5020454"/>
            <a:ext cx="72515" cy="104908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4206240" y="4966855"/>
            <a:ext cx="320039" cy="32003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4260272" y="5070764"/>
            <a:ext cx="211974" cy="116378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4224747" y="4976678"/>
            <a:ext cx="284692" cy="28483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/>
          <p:nvPr/>
        </p:nvSpPr>
        <p:spPr>
          <a:xfrm>
            <a:off x="4264890" y="5073817"/>
            <a:ext cx="206375" cy="9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>
                <a:solidFill>
                  <a:srgbClr val="D5E7C2"/>
                </a:solidFill>
                <a:latin typeface="Arial"/>
                <a:cs typeface="Arial"/>
              </a:rPr>
              <a:t>“blah”</a:t>
            </a:r>
            <a:endParaRPr sz="55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559529" y="4833851"/>
            <a:ext cx="116378" cy="12469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578213" y="4845056"/>
            <a:ext cx="79842" cy="8820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289366" y="4605251"/>
            <a:ext cx="320039" cy="32003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343398" y="4709161"/>
            <a:ext cx="211974" cy="116378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307192" y="4615281"/>
            <a:ext cx="284692" cy="28483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 txBox="1"/>
          <p:nvPr/>
        </p:nvSpPr>
        <p:spPr>
          <a:xfrm>
            <a:off x="4347335" y="4712419"/>
            <a:ext cx="206375" cy="96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>
                <a:solidFill>
                  <a:srgbClr val="D5E7C2"/>
                </a:solidFill>
                <a:latin typeface="Arial"/>
                <a:cs typeface="Arial"/>
              </a:rPr>
              <a:t>“blah”</a:t>
            </a:r>
            <a:endParaRPr sz="5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465807" y="4449917"/>
            <a:ext cx="1028065" cy="1005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Ho</a:t>
            </a:r>
            <a:r>
              <a:rPr dirty="0" sz="800" spc="10">
                <a:solidFill>
                  <a:srgbClr val="5A7C3C"/>
                </a:solidFill>
                <a:latin typeface="Arial"/>
                <a:cs typeface="Arial"/>
              </a:rPr>
              <a:t>w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you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handle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word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that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hav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one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meaning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i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one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Spanish-speaking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country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an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another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meaning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i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a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different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Spanish-speaking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country?</a:t>
            </a:r>
            <a:endParaRPr sz="800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091938" y="402543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001683" y="667511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001683" y="8188070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2" y="0"/>
                </a:moveTo>
                <a:lnTo>
                  <a:pt x="2258712" y="67522"/>
                </a:lnTo>
                <a:lnTo>
                  <a:pt x="2134444" y="69849"/>
                </a:lnTo>
                <a:lnTo>
                  <a:pt x="1973407" y="239819"/>
                </a:lnTo>
                <a:lnTo>
                  <a:pt x="0" y="239819"/>
                </a:lnTo>
                <a:lnTo>
                  <a:pt x="0" y="284057"/>
                </a:lnTo>
                <a:lnTo>
                  <a:pt x="1974802" y="284057"/>
                </a:lnTo>
                <a:lnTo>
                  <a:pt x="2152595" y="132250"/>
                </a:lnTo>
                <a:lnTo>
                  <a:pt x="2383017" y="132250"/>
                </a:lnTo>
                <a:lnTo>
                  <a:pt x="2416027" y="112692"/>
                </a:lnTo>
                <a:lnTo>
                  <a:pt x="2264762" y="0"/>
                </a:lnTo>
                <a:close/>
              </a:path>
              <a:path w="2416175" h="284479">
                <a:moveTo>
                  <a:pt x="2383017" y="132250"/>
                </a:moveTo>
                <a:lnTo>
                  <a:pt x="2152595" y="132250"/>
                </a:lnTo>
                <a:lnTo>
                  <a:pt x="2254058" y="149014"/>
                </a:lnTo>
                <a:lnTo>
                  <a:pt x="2249404" y="211413"/>
                </a:lnTo>
                <a:lnTo>
                  <a:pt x="2383017" y="132250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001683" y="8379925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5"/>
                </a:lnTo>
                <a:lnTo>
                  <a:pt x="2321846" y="28632"/>
                </a:lnTo>
                <a:lnTo>
                  <a:pt x="2330431" y="28632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4" y="37743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001683" y="8349191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3" y="94748"/>
                </a:lnTo>
                <a:lnTo>
                  <a:pt x="2173902" y="9085"/>
                </a:lnTo>
                <a:close/>
              </a:path>
              <a:path w="2435860" h="122554">
                <a:moveTo>
                  <a:pt x="2355059" y="0"/>
                </a:moveTo>
                <a:lnTo>
                  <a:pt x="2371637" y="18171"/>
                </a:lnTo>
                <a:lnTo>
                  <a:pt x="2294673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4">
                <a:moveTo>
                  <a:pt x="2432858" y="70087"/>
                </a:moveTo>
                <a:lnTo>
                  <a:pt x="2414262" y="70087"/>
                </a:lnTo>
                <a:lnTo>
                  <a:pt x="2432021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001683" y="842928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5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5" y="119675"/>
                </a:lnTo>
                <a:lnTo>
                  <a:pt x="2474204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5">
                <a:moveTo>
                  <a:pt x="2506562" y="45634"/>
                </a:moveTo>
                <a:lnTo>
                  <a:pt x="2474204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001683" y="8314266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3"/>
                </a:lnTo>
                <a:lnTo>
                  <a:pt x="1617577" y="189525"/>
                </a:lnTo>
                <a:lnTo>
                  <a:pt x="1528458" y="189525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28"/>
                </a:lnTo>
                <a:lnTo>
                  <a:pt x="1528458" y="189525"/>
                </a:lnTo>
                <a:lnTo>
                  <a:pt x="1617577" y="189525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68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001683" y="678175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59">
                <a:moveTo>
                  <a:pt x="2362733" y="184404"/>
                </a:moveTo>
                <a:lnTo>
                  <a:pt x="2070215" y="184404"/>
                </a:lnTo>
                <a:lnTo>
                  <a:pt x="2289896" y="213276"/>
                </a:lnTo>
                <a:lnTo>
                  <a:pt x="2362733" y="184404"/>
                </a:lnTo>
                <a:close/>
              </a:path>
              <a:path w="2609850" h="213359">
                <a:moveTo>
                  <a:pt x="2076731" y="151806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4"/>
                </a:lnTo>
                <a:lnTo>
                  <a:pt x="2362733" y="184404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6"/>
                </a:lnTo>
                <a:close/>
              </a:path>
              <a:path w="2609850" h="213359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59">
                <a:moveTo>
                  <a:pt x="2438832" y="0"/>
                </a:moveTo>
                <a:lnTo>
                  <a:pt x="2483978" y="71247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 txBox="1"/>
          <p:nvPr/>
        </p:nvSpPr>
        <p:spPr>
          <a:xfrm>
            <a:off x="1149834" y="6768280"/>
            <a:ext cx="188023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Responses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: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Lexica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l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differences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118061" y="7024255"/>
            <a:ext cx="349134" cy="49045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1209501" y="7190509"/>
            <a:ext cx="162098" cy="162098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135726" y="7037701"/>
            <a:ext cx="314421" cy="44940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135726" y="7037701"/>
            <a:ext cx="314960" cy="449580"/>
          </a:xfrm>
          <a:custGeom>
            <a:avLst/>
            <a:gdLst/>
            <a:ahLst/>
            <a:cxnLst/>
            <a:rect l="l" t="t" r="r" b="b"/>
            <a:pathLst>
              <a:path w="314959" h="449579">
                <a:moveTo>
                  <a:pt x="314421" y="0"/>
                </a:moveTo>
                <a:lnTo>
                  <a:pt x="314421" y="292113"/>
                </a:lnTo>
                <a:lnTo>
                  <a:pt x="157210" y="449405"/>
                </a:lnTo>
                <a:lnTo>
                  <a:pt x="0" y="292113"/>
                </a:lnTo>
                <a:lnTo>
                  <a:pt x="0" y="0"/>
                </a:lnTo>
                <a:lnTo>
                  <a:pt x="157210" y="157292"/>
                </a:lnTo>
                <a:lnTo>
                  <a:pt x="314421" y="0"/>
                </a:lnTo>
                <a:close/>
              </a:path>
            </a:pathLst>
          </a:custGeom>
          <a:ln w="4157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 txBox="1"/>
          <p:nvPr/>
        </p:nvSpPr>
        <p:spPr>
          <a:xfrm>
            <a:off x="1219044" y="7198259"/>
            <a:ext cx="14986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5">
                <a:solidFill>
                  <a:srgbClr val="D5E7C2"/>
                </a:solidFill>
                <a:latin typeface="Arial"/>
                <a:cs typeface="Arial"/>
              </a:rPr>
              <a:t>#1</a:t>
            </a:r>
            <a:endParaRPr sz="850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450146" y="7037701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4">
                <a:moveTo>
                  <a:pt x="1919832" y="0"/>
                </a:moveTo>
                <a:lnTo>
                  <a:pt x="0" y="0"/>
                </a:lnTo>
                <a:lnTo>
                  <a:pt x="0" y="292113"/>
                </a:lnTo>
                <a:lnTo>
                  <a:pt x="1919832" y="292113"/>
                </a:lnTo>
                <a:lnTo>
                  <a:pt x="1925982" y="291728"/>
                </a:lnTo>
                <a:lnTo>
                  <a:pt x="1960433" y="270274"/>
                </a:lnTo>
                <a:lnTo>
                  <a:pt x="1968493" y="243427"/>
                </a:lnTo>
                <a:lnTo>
                  <a:pt x="1968493" y="48686"/>
                </a:lnTo>
                <a:lnTo>
                  <a:pt x="1946664" y="8064"/>
                </a:lnTo>
                <a:lnTo>
                  <a:pt x="1919832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450147" y="7037701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4">
                <a:moveTo>
                  <a:pt x="1968493" y="48686"/>
                </a:moveTo>
                <a:lnTo>
                  <a:pt x="1968493" y="243427"/>
                </a:lnTo>
                <a:lnTo>
                  <a:pt x="1966373" y="257685"/>
                </a:lnTo>
                <a:lnTo>
                  <a:pt x="1960432" y="270273"/>
                </a:lnTo>
                <a:lnTo>
                  <a:pt x="1951301" y="280563"/>
                </a:lnTo>
                <a:lnTo>
                  <a:pt x="1939607" y="287925"/>
                </a:lnTo>
                <a:lnTo>
                  <a:pt x="1925981" y="291728"/>
                </a:lnTo>
                <a:lnTo>
                  <a:pt x="1919832" y="292113"/>
                </a:lnTo>
                <a:lnTo>
                  <a:pt x="0" y="292113"/>
                </a:lnTo>
                <a:lnTo>
                  <a:pt x="0" y="0"/>
                </a:lnTo>
                <a:lnTo>
                  <a:pt x="1919832" y="0"/>
                </a:lnTo>
                <a:lnTo>
                  <a:pt x="1934082" y="2121"/>
                </a:lnTo>
                <a:lnTo>
                  <a:pt x="1946664" y="8064"/>
                </a:lnTo>
                <a:lnTo>
                  <a:pt x="1956949" y="17200"/>
                </a:lnTo>
                <a:lnTo>
                  <a:pt x="1964306" y="28900"/>
                </a:lnTo>
                <a:lnTo>
                  <a:pt x="1968108" y="42533"/>
                </a:lnTo>
                <a:lnTo>
                  <a:pt x="1968493" y="48686"/>
                </a:lnTo>
                <a:close/>
              </a:path>
            </a:pathLst>
          </a:custGeom>
          <a:ln w="4158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 txBox="1"/>
          <p:nvPr/>
        </p:nvSpPr>
        <p:spPr>
          <a:xfrm>
            <a:off x="1495831" y="7123042"/>
            <a:ext cx="1340485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885" indent="-83185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96520" algn="l"/>
              </a:tabLst>
            </a:pP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Contex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clues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(n=14,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38%)</a:t>
            </a:r>
            <a:endParaRPr sz="800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118061" y="7414953"/>
            <a:ext cx="349134" cy="49045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209501" y="7585364"/>
            <a:ext cx="162098" cy="15794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135726" y="7429947"/>
            <a:ext cx="314421" cy="44940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135726" y="7429947"/>
            <a:ext cx="314960" cy="449580"/>
          </a:xfrm>
          <a:custGeom>
            <a:avLst/>
            <a:gdLst/>
            <a:ahLst/>
            <a:cxnLst/>
            <a:rect l="l" t="t" r="r" b="b"/>
            <a:pathLst>
              <a:path w="314959" h="449579">
                <a:moveTo>
                  <a:pt x="314421" y="0"/>
                </a:moveTo>
                <a:lnTo>
                  <a:pt x="314421" y="292113"/>
                </a:lnTo>
                <a:lnTo>
                  <a:pt x="157210" y="449405"/>
                </a:lnTo>
                <a:lnTo>
                  <a:pt x="0" y="292113"/>
                </a:lnTo>
                <a:lnTo>
                  <a:pt x="0" y="0"/>
                </a:lnTo>
                <a:lnTo>
                  <a:pt x="157210" y="157291"/>
                </a:lnTo>
                <a:lnTo>
                  <a:pt x="314421" y="0"/>
                </a:lnTo>
                <a:close/>
              </a:path>
            </a:pathLst>
          </a:custGeom>
          <a:ln w="4157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 txBox="1"/>
          <p:nvPr/>
        </p:nvSpPr>
        <p:spPr>
          <a:xfrm>
            <a:off x="1219044" y="7590505"/>
            <a:ext cx="14986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5">
                <a:solidFill>
                  <a:srgbClr val="D5E7C2"/>
                </a:solidFill>
                <a:latin typeface="Arial"/>
                <a:cs typeface="Arial"/>
              </a:rPr>
              <a:t>#2</a:t>
            </a:r>
            <a:endParaRPr sz="850"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450146" y="7429947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4">
                <a:moveTo>
                  <a:pt x="1919832" y="0"/>
                </a:moveTo>
                <a:lnTo>
                  <a:pt x="0" y="0"/>
                </a:lnTo>
                <a:lnTo>
                  <a:pt x="0" y="292113"/>
                </a:lnTo>
                <a:lnTo>
                  <a:pt x="1919832" y="292113"/>
                </a:lnTo>
                <a:lnTo>
                  <a:pt x="1925982" y="291728"/>
                </a:lnTo>
                <a:lnTo>
                  <a:pt x="1960433" y="270273"/>
                </a:lnTo>
                <a:lnTo>
                  <a:pt x="1968493" y="243427"/>
                </a:lnTo>
                <a:lnTo>
                  <a:pt x="1968493" y="48686"/>
                </a:lnTo>
                <a:lnTo>
                  <a:pt x="1946664" y="8064"/>
                </a:lnTo>
                <a:lnTo>
                  <a:pt x="1919832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450147" y="7429947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4">
                <a:moveTo>
                  <a:pt x="1968493" y="48686"/>
                </a:moveTo>
                <a:lnTo>
                  <a:pt x="1968493" y="243427"/>
                </a:lnTo>
                <a:lnTo>
                  <a:pt x="1966373" y="257685"/>
                </a:lnTo>
                <a:lnTo>
                  <a:pt x="1960432" y="270274"/>
                </a:lnTo>
                <a:lnTo>
                  <a:pt x="1951301" y="280563"/>
                </a:lnTo>
                <a:lnTo>
                  <a:pt x="1939607" y="287925"/>
                </a:lnTo>
                <a:lnTo>
                  <a:pt x="1925981" y="291728"/>
                </a:lnTo>
                <a:lnTo>
                  <a:pt x="1919832" y="292113"/>
                </a:lnTo>
                <a:lnTo>
                  <a:pt x="0" y="292113"/>
                </a:lnTo>
                <a:lnTo>
                  <a:pt x="0" y="0"/>
                </a:lnTo>
                <a:lnTo>
                  <a:pt x="1919832" y="0"/>
                </a:lnTo>
                <a:lnTo>
                  <a:pt x="1934082" y="2121"/>
                </a:lnTo>
                <a:lnTo>
                  <a:pt x="1946664" y="8064"/>
                </a:lnTo>
                <a:lnTo>
                  <a:pt x="1956949" y="17200"/>
                </a:lnTo>
                <a:lnTo>
                  <a:pt x="1964306" y="28900"/>
                </a:lnTo>
                <a:lnTo>
                  <a:pt x="1968108" y="42533"/>
                </a:lnTo>
                <a:lnTo>
                  <a:pt x="1968493" y="48686"/>
                </a:lnTo>
                <a:close/>
              </a:path>
            </a:pathLst>
          </a:custGeom>
          <a:ln w="4158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 txBox="1"/>
          <p:nvPr/>
        </p:nvSpPr>
        <p:spPr>
          <a:xfrm>
            <a:off x="1495831" y="7515288"/>
            <a:ext cx="1647825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885" indent="-83185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96520" algn="l"/>
              </a:tabLst>
            </a:pP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Reques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clarification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(n=12,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32%)</a:t>
            </a:r>
            <a:endParaRPr sz="800">
              <a:latin typeface="Arial"/>
              <a:cs typeface="Arial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118061" y="7805651"/>
            <a:ext cx="349134" cy="49045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134687" y="7976062"/>
            <a:ext cx="311727" cy="157941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135726" y="7822193"/>
            <a:ext cx="314421" cy="44940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135726" y="7822192"/>
            <a:ext cx="314960" cy="449580"/>
          </a:xfrm>
          <a:custGeom>
            <a:avLst/>
            <a:gdLst/>
            <a:ahLst/>
            <a:cxnLst/>
            <a:rect l="l" t="t" r="r" b="b"/>
            <a:pathLst>
              <a:path w="314959" h="449579">
                <a:moveTo>
                  <a:pt x="314421" y="0"/>
                </a:moveTo>
                <a:lnTo>
                  <a:pt x="314421" y="292113"/>
                </a:lnTo>
                <a:lnTo>
                  <a:pt x="157210" y="449405"/>
                </a:lnTo>
                <a:lnTo>
                  <a:pt x="0" y="292113"/>
                </a:lnTo>
                <a:lnTo>
                  <a:pt x="0" y="0"/>
                </a:lnTo>
                <a:lnTo>
                  <a:pt x="157210" y="157292"/>
                </a:lnTo>
                <a:lnTo>
                  <a:pt x="314421" y="0"/>
                </a:lnTo>
                <a:close/>
              </a:path>
            </a:pathLst>
          </a:custGeom>
          <a:ln w="4157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450146" y="7822193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4">
                <a:moveTo>
                  <a:pt x="1919832" y="0"/>
                </a:moveTo>
                <a:lnTo>
                  <a:pt x="0" y="0"/>
                </a:lnTo>
                <a:lnTo>
                  <a:pt x="0" y="292113"/>
                </a:lnTo>
                <a:lnTo>
                  <a:pt x="1919832" y="292113"/>
                </a:lnTo>
                <a:lnTo>
                  <a:pt x="1925982" y="291728"/>
                </a:lnTo>
                <a:lnTo>
                  <a:pt x="1960433" y="270274"/>
                </a:lnTo>
                <a:lnTo>
                  <a:pt x="1968493" y="243427"/>
                </a:lnTo>
                <a:lnTo>
                  <a:pt x="1968493" y="48686"/>
                </a:lnTo>
                <a:lnTo>
                  <a:pt x="1946664" y="8064"/>
                </a:lnTo>
                <a:lnTo>
                  <a:pt x="1919832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450147" y="7822193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4">
                <a:moveTo>
                  <a:pt x="1968493" y="48686"/>
                </a:moveTo>
                <a:lnTo>
                  <a:pt x="1968493" y="243427"/>
                </a:lnTo>
                <a:lnTo>
                  <a:pt x="1966373" y="257685"/>
                </a:lnTo>
                <a:lnTo>
                  <a:pt x="1960432" y="270273"/>
                </a:lnTo>
                <a:lnTo>
                  <a:pt x="1951301" y="280563"/>
                </a:lnTo>
                <a:lnTo>
                  <a:pt x="1939607" y="287924"/>
                </a:lnTo>
                <a:lnTo>
                  <a:pt x="1925981" y="291728"/>
                </a:lnTo>
                <a:lnTo>
                  <a:pt x="1919832" y="292113"/>
                </a:lnTo>
                <a:lnTo>
                  <a:pt x="0" y="292113"/>
                </a:lnTo>
                <a:lnTo>
                  <a:pt x="0" y="0"/>
                </a:lnTo>
                <a:lnTo>
                  <a:pt x="1919832" y="0"/>
                </a:lnTo>
                <a:lnTo>
                  <a:pt x="1934082" y="2121"/>
                </a:lnTo>
                <a:lnTo>
                  <a:pt x="1946664" y="8064"/>
                </a:lnTo>
                <a:lnTo>
                  <a:pt x="1956949" y="17200"/>
                </a:lnTo>
                <a:lnTo>
                  <a:pt x="1964306" y="28900"/>
                </a:lnTo>
                <a:lnTo>
                  <a:pt x="1968108" y="42533"/>
                </a:lnTo>
                <a:lnTo>
                  <a:pt x="1968493" y="48686"/>
                </a:lnTo>
                <a:close/>
              </a:path>
            </a:pathLst>
          </a:custGeom>
          <a:ln w="4158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 txBox="1"/>
          <p:nvPr/>
        </p:nvSpPr>
        <p:spPr>
          <a:xfrm>
            <a:off x="1141485" y="7841819"/>
            <a:ext cx="1443355" cy="27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0215" indent="-83185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450850" algn="l"/>
              </a:tabLst>
            </a:pP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Us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a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generi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term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baseline="-9803" sz="1275" spc="15">
                <a:solidFill>
                  <a:srgbClr val="D5E7C2"/>
                </a:solidFill>
                <a:latin typeface="Arial"/>
                <a:cs typeface="Arial"/>
              </a:rPr>
              <a:t>Other</a:t>
            </a:r>
            <a:r>
              <a:rPr dirty="0" baseline="-9803" sz="1275" spc="15">
                <a:solidFill>
                  <a:srgbClr val="D5E7C2"/>
                </a:solidFill>
                <a:latin typeface="Arial"/>
                <a:cs typeface="Arial"/>
              </a:rPr>
              <a:t> </a:t>
            </a:r>
            <a:r>
              <a:rPr dirty="0" baseline="-9803" sz="1275" spc="172">
                <a:solidFill>
                  <a:srgbClr val="D5E7C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•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-7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Explain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an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compare</a:t>
            </a:r>
            <a:endParaRPr sz="800">
              <a:latin typeface="Arial"/>
              <a:cs typeface="Arial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003761" y="667719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4089860" y="667511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4089860" y="8188070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3" y="0"/>
                </a:moveTo>
                <a:lnTo>
                  <a:pt x="2258712" y="67522"/>
                </a:lnTo>
                <a:lnTo>
                  <a:pt x="2134444" y="69849"/>
                </a:lnTo>
                <a:lnTo>
                  <a:pt x="1973407" y="239819"/>
                </a:lnTo>
                <a:lnTo>
                  <a:pt x="0" y="239819"/>
                </a:lnTo>
                <a:lnTo>
                  <a:pt x="0" y="284057"/>
                </a:lnTo>
                <a:lnTo>
                  <a:pt x="1974803" y="284057"/>
                </a:lnTo>
                <a:lnTo>
                  <a:pt x="2152595" y="132250"/>
                </a:lnTo>
                <a:lnTo>
                  <a:pt x="2383017" y="132250"/>
                </a:lnTo>
                <a:lnTo>
                  <a:pt x="2416027" y="112692"/>
                </a:lnTo>
                <a:lnTo>
                  <a:pt x="2264763" y="0"/>
                </a:lnTo>
                <a:close/>
              </a:path>
              <a:path w="2416175" h="284479">
                <a:moveTo>
                  <a:pt x="2383017" y="132250"/>
                </a:moveTo>
                <a:lnTo>
                  <a:pt x="2152595" y="132250"/>
                </a:lnTo>
                <a:lnTo>
                  <a:pt x="2254058" y="149014"/>
                </a:lnTo>
                <a:lnTo>
                  <a:pt x="2249404" y="211413"/>
                </a:lnTo>
                <a:lnTo>
                  <a:pt x="2383017" y="132250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089860" y="8379925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5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5" y="37743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089860" y="8349191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4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4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4089860" y="842928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5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6" y="119675"/>
                </a:lnTo>
                <a:lnTo>
                  <a:pt x="2474205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5">
                <a:moveTo>
                  <a:pt x="2506562" y="45634"/>
                </a:moveTo>
                <a:lnTo>
                  <a:pt x="2474205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089860" y="8314266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3"/>
                </a:lnTo>
                <a:lnTo>
                  <a:pt x="1617577" y="189525"/>
                </a:lnTo>
                <a:lnTo>
                  <a:pt x="1528460" y="189525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28"/>
                </a:lnTo>
                <a:lnTo>
                  <a:pt x="1528460" y="189525"/>
                </a:lnTo>
                <a:lnTo>
                  <a:pt x="1617577" y="189525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70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089860" y="678175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59">
                <a:moveTo>
                  <a:pt x="2362733" y="184404"/>
                </a:moveTo>
                <a:lnTo>
                  <a:pt x="2070215" y="184404"/>
                </a:lnTo>
                <a:lnTo>
                  <a:pt x="2289896" y="213276"/>
                </a:lnTo>
                <a:lnTo>
                  <a:pt x="2362733" y="184404"/>
                </a:lnTo>
                <a:close/>
              </a:path>
              <a:path w="2609850" h="213359">
                <a:moveTo>
                  <a:pt x="2076731" y="151806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4"/>
                </a:lnTo>
                <a:lnTo>
                  <a:pt x="2362733" y="184404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6"/>
                </a:lnTo>
                <a:close/>
              </a:path>
              <a:path w="2609850" h="213359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59">
                <a:moveTo>
                  <a:pt x="2438833" y="0"/>
                </a:moveTo>
                <a:lnTo>
                  <a:pt x="2483979" y="71247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 txBox="1"/>
          <p:nvPr/>
        </p:nvSpPr>
        <p:spPr>
          <a:xfrm>
            <a:off x="4238013" y="6768280"/>
            <a:ext cx="133731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Survey: Pronunciation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238013" y="7057439"/>
            <a:ext cx="1051560" cy="1005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If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your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Dea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client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has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a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Spanish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r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Spanish-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influence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name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,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how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you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normally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pronounc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that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name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hearin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g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individuals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wh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speak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English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on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the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A7C3C"/>
                </a:solidFill>
                <a:latin typeface="Arial"/>
                <a:cs typeface="Arial"/>
              </a:rPr>
              <a:t>VRS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calls?</a:t>
            </a:r>
            <a:endParaRPr sz="8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5401578" y="7057439"/>
            <a:ext cx="925830" cy="732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 u="sng">
                <a:solidFill>
                  <a:srgbClr val="5A7C3C"/>
                </a:solidFill>
                <a:latin typeface="Arial"/>
                <a:cs typeface="Arial"/>
              </a:rPr>
              <a:t>María</a:t>
            </a:r>
            <a:endParaRPr sz="80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234"/>
              </a:spcBef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Español:</a:t>
            </a:r>
            <a:endParaRPr sz="800">
              <a:latin typeface="Arial"/>
              <a:cs typeface="Arial"/>
            </a:endParaRPr>
          </a:p>
          <a:p>
            <a:pPr marL="113030" marR="5080" indent="167005">
              <a:lnSpc>
                <a:spcPct val="122200"/>
              </a:lnSpc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[Mah-rree-ah] English:</a:t>
            </a:r>
            <a:endParaRPr sz="80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  <a:spcBef>
                <a:spcPts val="240"/>
              </a:spcBef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[Muh-ree-uh]</a:t>
            </a:r>
            <a:endParaRPr sz="800">
              <a:latin typeface="Arial"/>
              <a:cs typeface="Arial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4091938" y="667719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 txBox="1"/>
          <p:nvPr/>
        </p:nvSpPr>
        <p:spPr>
          <a:xfrm>
            <a:off x="535940" y="9021461"/>
            <a:ext cx="3135630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 sz="1200" spc="-15">
                <a:latin typeface="Arial"/>
                <a:cs typeface="Arial"/>
              </a:rPr>
              <a:t>DQP</a:t>
            </a:r>
            <a:r>
              <a:rPr dirty="0" sz="1200" spc="-5">
                <a:latin typeface="Arial"/>
                <a:cs typeface="Arial"/>
              </a:rPr>
              <a:t>: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  <a:hlinkClick r:id="rId103"/>
              </a:rPr>
              <a:t>davidqp@mail.utexas.edu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dirty="0" sz="1200">
                <a:latin typeface="Arial"/>
                <a:cs typeface="Arial"/>
              </a:rPr>
              <a:t>KCC:</a:t>
            </a:r>
            <a:r>
              <a:rPr dirty="0" sz="1200" spc="-5">
                <a:latin typeface="Arial"/>
                <a:cs typeface="Arial"/>
                <a:hlinkClick r:id="rId104"/>
              </a:rPr>
              <a:t> atyourfingertipsinterpreting@yahoo.com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 spc="-25">
                <a:latin typeface="Arial"/>
                <a:cs typeface="Arial"/>
              </a:rPr>
              <a:t>R</a:t>
            </a:r>
            <a:r>
              <a:rPr dirty="0" sz="1200" spc="-145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: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  <a:hlinkClick r:id="rId105"/>
              </a:rPr>
              <a:t>rafael.trevino@me.com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4" name="object 19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9128"/>
            <a:ext cx="287845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dirty="0" sz="1200" spc="-5">
                <a:latin typeface="Arial"/>
                <a:cs typeface="Arial"/>
              </a:rPr>
              <a:t>Nationa</a:t>
            </a:r>
            <a:r>
              <a:rPr dirty="0" sz="1200">
                <a:latin typeface="Arial"/>
                <a:cs typeface="Arial"/>
              </a:rPr>
              <a:t>l Symposium</a:t>
            </a:r>
            <a:r>
              <a:rPr dirty="0" sz="1200" spc="-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35">
                <a:latin typeface="Arial"/>
                <a:cs typeface="Arial"/>
              </a:rPr>
              <a:t>V</a:t>
            </a:r>
            <a:r>
              <a:rPr dirty="0" sz="1200" spc="-5">
                <a:latin typeface="Arial"/>
                <a:cs typeface="Arial"/>
              </a:rPr>
              <a:t>ide</a:t>
            </a:r>
            <a:r>
              <a:rPr dirty="0" sz="1200">
                <a:latin typeface="Arial"/>
                <a:cs typeface="Arial"/>
              </a:rPr>
              <a:t>o Interpreting</a:t>
            </a:r>
            <a:r>
              <a:rPr dirty="0" sz="1200">
                <a:latin typeface="Arial"/>
                <a:cs typeface="Arial"/>
              </a:rPr>
              <a:t> Gallaudet</a:t>
            </a:r>
            <a:r>
              <a:rPr dirty="0" sz="1200" spc="-5">
                <a:latin typeface="Arial"/>
                <a:cs typeface="Arial"/>
              </a:rPr>
              <a:t> University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1074" y="519128"/>
            <a:ext cx="948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5">
                <a:latin typeface="Arial"/>
                <a:cs typeface="Arial"/>
              </a:rPr>
              <a:t> 24</a:t>
            </a:r>
            <a:r>
              <a:rPr dirty="0" sz="1200">
                <a:latin typeface="Arial"/>
                <a:cs typeface="Arial"/>
              </a:rPr>
              <a:t>, </a:t>
            </a:r>
            <a:r>
              <a:rPr dirty="0" sz="1200" spc="-5">
                <a:latin typeface="Arial"/>
                <a:cs typeface="Arial"/>
              </a:rPr>
              <a:t>2010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1683" y="1371601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1683" y="288455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80">
                <a:moveTo>
                  <a:pt x="2264763" y="0"/>
                </a:moveTo>
                <a:lnTo>
                  <a:pt x="2258713" y="67520"/>
                </a:lnTo>
                <a:lnTo>
                  <a:pt x="2134444" y="69850"/>
                </a:lnTo>
                <a:lnTo>
                  <a:pt x="1973406" y="239817"/>
                </a:lnTo>
                <a:lnTo>
                  <a:pt x="0" y="239817"/>
                </a:lnTo>
                <a:lnTo>
                  <a:pt x="0" y="284057"/>
                </a:lnTo>
                <a:lnTo>
                  <a:pt x="1974802" y="284057"/>
                </a:lnTo>
                <a:lnTo>
                  <a:pt x="2152596" y="132248"/>
                </a:lnTo>
                <a:lnTo>
                  <a:pt x="2383016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80">
                <a:moveTo>
                  <a:pt x="2383016" y="132248"/>
                </a:moveTo>
                <a:lnTo>
                  <a:pt x="2152596" y="132248"/>
                </a:lnTo>
                <a:lnTo>
                  <a:pt x="2254059" y="149012"/>
                </a:lnTo>
                <a:lnTo>
                  <a:pt x="2249404" y="211411"/>
                </a:lnTo>
                <a:lnTo>
                  <a:pt x="2383016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1683" y="3076407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7"/>
                </a:lnTo>
                <a:lnTo>
                  <a:pt x="2270934" y="41647"/>
                </a:lnTo>
                <a:lnTo>
                  <a:pt x="0" y="41647"/>
                </a:lnTo>
                <a:lnTo>
                  <a:pt x="0" y="50756"/>
                </a:lnTo>
                <a:lnTo>
                  <a:pt x="2270934" y="50756"/>
                </a:lnTo>
                <a:lnTo>
                  <a:pt x="2322177" y="28994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0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4"/>
                </a:lnTo>
                <a:lnTo>
                  <a:pt x="2330135" y="37741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683" y="304567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5">
                <a:moveTo>
                  <a:pt x="2173901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6" y="32448"/>
                </a:lnTo>
                <a:lnTo>
                  <a:pt x="2295857" y="122005"/>
                </a:lnTo>
                <a:lnTo>
                  <a:pt x="2358019" y="94748"/>
                </a:lnTo>
                <a:lnTo>
                  <a:pt x="2294673" y="94748"/>
                </a:lnTo>
                <a:lnTo>
                  <a:pt x="2173901" y="9085"/>
                </a:lnTo>
                <a:close/>
              </a:path>
              <a:path w="2435860" h="122555">
                <a:moveTo>
                  <a:pt x="2355059" y="0"/>
                </a:moveTo>
                <a:lnTo>
                  <a:pt x="2371636" y="18171"/>
                </a:lnTo>
                <a:lnTo>
                  <a:pt x="2294673" y="94748"/>
                </a:lnTo>
                <a:lnTo>
                  <a:pt x="2358019" y="94748"/>
                </a:lnTo>
                <a:lnTo>
                  <a:pt x="2414261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5">
                <a:moveTo>
                  <a:pt x="2432858" y="70087"/>
                </a:moveTo>
                <a:lnTo>
                  <a:pt x="2414261" y="70087"/>
                </a:lnTo>
                <a:lnTo>
                  <a:pt x="2432022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1683" y="312576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5" y="0"/>
                </a:moveTo>
                <a:lnTo>
                  <a:pt x="2468620" y="18161"/>
                </a:lnTo>
                <a:lnTo>
                  <a:pt x="2145148" y="100117"/>
                </a:lnTo>
                <a:lnTo>
                  <a:pt x="0" y="100117"/>
                </a:lnTo>
                <a:lnTo>
                  <a:pt x="0" y="119677"/>
                </a:lnTo>
                <a:lnTo>
                  <a:pt x="2147475" y="119677"/>
                </a:lnTo>
                <a:lnTo>
                  <a:pt x="2474204" y="45634"/>
                </a:lnTo>
                <a:lnTo>
                  <a:pt x="2506563" y="45634"/>
                </a:lnTo>
                <a:lnTo>
                  <a:pt x="2551465" y="13505"/>
                </a:lnTo>
                <a:lnTo>
                  <a:pt x="2463965" y="0"/>
                </a:lnTo>
                <a:close/>
              </a:path>
              <a:path w="2552065" h="120014">
                <a:moveTo>
                  <a:pt x="2506563" y="45634"/>
                </a:moveTo>
                <a:lnTo>
                  <a:pt x="2474204" y="45634"/>
                </a:lnTo>
                <a:lnTo>
                  <a:pt x="2477928" y="66125"/>
                </a:lnTo>
                <a:lnTo>
                  <a:pt x="2506563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1683" y="301074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4"/>
                </a:lnTo>
                <a:lnTo>
                  <a:pt x="1617576" y="189527"/>
                </a:lnTo>
                <a:lnTo>
                  <a:pt x="1528458" y="189527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58" y="189527"/>
                </a:lnTo>
                <a:lnTo>
                  <a:pt x="1617576" y="189527"/>
                </a:lnTo>
                <a:lnTo>
                  <a:pt x="1769550" y="133647"/>
                </a:lnTo>
                <a:lnTo>
                  <a:pt x="1794174" y="133647"/>
                </a:lnTo>
                <a:lnTo>
                  <a:pt x="1812369" y="25147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7"/>
                </a:moveTo>
                <a:lnTo>
                  <a:pt x="1769550" y="133647"/>
                </a:lnTo>
                <a:lnTo>
                  <a:pt x="1789098" y="163915"/>
                </a:lnTo>
                <a:lnTo>
                  <a:pt x="1794174" y="133647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01683" y="147823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5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2" y="0"/>
                </a:moveTo>
                <a:lnTo>
                  <a:pt x="2483978" y="71247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3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49834" y="1476989"/>
            <a:ext cx="1242695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72A642"/>
                </a:solidFill>
                <a:latin typeface="Arial"/>
                <a:cs typeface="Arial"/>
              </a:rPr>
              <a:t>Responses</a:t>
            </a:r>
            <a:r>
              <a:rPr dirty="0" sz="800">
                <a:solidFill>
                  <a:srgbClr val="72A642"/>
                </a:solidFill>
                <a:latin typeface="Arial"/>
                <a:cs typeface="Arial"/>
              </a:rPr>
              <a:t>:</a:t>
            </a:r>
            <a:r>
              <a:rPr dirty="0" sz="800" spc="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72A642"/>
                </a:solidFill>
                <a:latin typeface="Arial"/>
                <a:cs typeface="Arial"/>
              </a:rPr>
              <a:t>Pronunciation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18061" y="1720734"/>
            <a:ext cx="349134" cy="49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09501" y="1886989"/>
            <a:ext cx="162098" cy="162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35726" y="1734181"/>
            <a:ext cx="314421" cy="449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35726" y="1734182"/>
            <a:ext cx="314960" cy="449580"/>
          </a:xfrm>
          <a:custGeom>
            <a:avLst/>
            <a:gdLst/>
            <a:ahLst/>
            <a:cxnLst/>
            <a:rect l="l" t="t" r="r" b="b"/>
            <a:pathLst>
              <a:path w="314959" h="449580">
                <a:moveTo>
                  <a:pt x="314421" y="0"/>
                </a:moveTo>
                <a:lnTo>
                  <a:pt x="314421" y="292113"/>
                </a:lnTo>
                <a:lnTo>
                  <a:pt x="157210" y="449405"/>
                </a:lnTo>
                <a:lnTo>
                  <a:pt x="0" y="292113"/>
                </a:lnTo>
                <a:lnTo>
                  <a:pt x="0" y="0"/>
                </a:lnTo>
                <a:lnTo>
                  <a:pt x="157210" y="157292"/>
                </a:lnTo>
                <a:lnTo>
                  <a:pt x="314421" y="0"/>
                </a:lnTo>
                <a:close/>
              </a:path>
            </a:pathLst>
          </a:custGeom>
          <a:ln w="4157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219044" y="1894739"/>
            <a:ext cx="14986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5">
                <a:solidFill>
                  <a:srgbClr val="D5E7C2"/>
                </a:solidFill>
                <a:latin typeface="Arial"/>
                <a:cs typeface="Arial"/>
              </a:rPr>
              <a:t>#1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50148" y="1734182"/>
            <a:ext cx="1968500" cy="292100"/>
          </a:xfrm>
          <a:custGeom>
            <a:avLst/>
            <a:gdLst/>
            <a:ahLst/>
            <a:cxnLst/>
            <a:rect l="l" t="t" r="r" b="b"/>
            <a:pathLst>
              <a:path w="1968500" h="292100">
                <a:moveTo>
                  <a:pt x="1919831" y="0"/>
                </a:moveTo>
                <a:lnTo>
                  <a:pt x="0" y="0"/>
                </a:lnTo>
                <a:lnTo>
                  <a:pt x="0" y="292112"/>
                </a:lnTo>
                <a:lnTo>
                  <a:pt x="1919831" y="292112"/>
                </a:lnTo>
                <a:lnTo>
                  <a:pt x="1925981" y="291727"/>
                </a:lnTo>
                <a:lnTo>
                  <a:pt x="1960433" y="270273"/>
                </a:lnTo>
                <a:lnTo>
                  <a:pt x="1968493" y="243427"/>
                </a:lnTo>
                <a:lnTo>
                  <a:pt x="1968493" y="48686"/>
                </a:lnTo>
                <a:lnTo>
                  <a:pt x="1946664" y="8064"/>
                </a:lnTo>
                <a:lnTo>
                  <a:pt x="1919831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50147" y="1734183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5">
                <a:moveTo>
                  <a:pt x="1968493" y="48685"/>
                </a:moveTo>
                <a:lnTo>
                  <a:pt x="1968493" y="243427"/>
                </a:lnTo>
                <a:lnTo>
                  <a:pt x="1966373" y="257684"/>
                </a:lnTo>
                <a:lnTo>
                  <a:pt x="1960433" y="270273"/>
                </a:lnTo>
                <a:lnTo>
                  <a:pt x="1951301" y="280563"/>
                </a:lnTo>
                <a:lnTo>
                  <a:pt x="1939607" y="287924"/>
                </a:lnTo>
                <a:lnTo>
                  <a:pt x="1925981" y="291727"/>
                </a:lnTo>
                <a:lnTo>
                  <a:pt x="1919831" y="292113"/>
                </a:lnTo>
                <a:lnTo>
                  <a:pt x="0" y="292113"/>
                </a:lnTo>
                <a:lnTo>
                  <a:pt x="0" y="0"/>
                </a:lnTo>
                <a:lnTo>
                  <a:pt x="1919831" y="0"/>
                </a:lnTo>
                <a:lnTo>
                  <a:pt x="1934082" y="2120"/>
                </a:lnTo>
                <a:lnTo>
                  <a:pt x="1946664" y="8064"/>
                </a:lnTo>
                <a:lnTo>
                  <a:pt x="1956949" y="17200"/>
                </a:lnTo>
                <a:lnTo>
                  <a:pt x="1964307" y="28899"/>
                </a:lnTo>
                <a:lnTo>
                  <a:pt x="1968108" y="42533"/>
                </a:lnTo>
                <a:lnTo>
                  <a:pt x="1968493" y="48685"/>
                </a:lnTo>
                <a:close/>
              </a:path>
            </a:pathLst>
          </a:custGeom>
          <a:ln w="4158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95831" y="1819524"/>
            <a:ext cx="1085850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•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-7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Spanish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(n=14,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38%)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18061" y="2111433"/>
            <a:ext cx="349134" cy="490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09501" y="2281843"/>
            <a:ext cx="162098" cy="157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35726" y="2126426"/>
            <a:ext cx="314421" cy="4494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35726" y="2126428"/>
            <a:ext cx="314960" cy="449580"/>
          </a:xfrm>
          <a:custGeom>
            <a:avLst/>
            <a:gdLst/>
            <a:ahLst/>
            <a:cxnLst/>
            <a:rect l="l" t="t" r="r" b="b"/>
            <a:pathLst>
              <a:path w="314959" h="449580">
                <a:moveTo>
                  <a:pt x="314421" y="0"/>
                </a:moveTo>
                <a:lnTo>
                  <a:pt x="314421" y="292113"/>
                </a:lnTo>
                <a:lnTo>
                  <a:pt x="157210" y="449405"/>
                </a:lnTo>
                <a:lnTo>
                  <a:pt x="0" y="292113"/>
                </a:lnTo>
                <a:lnTo>
                  <a:pt x="0" y="0"/>
                </a:lnTo>
                <a:lnTo>
                  <a:pt x="157210" y="157291"/>
                </a:lnTo>
                <a:lnTo>
                  <a:pt x="314421" y="0"/>
                </a:lnTo>
                <a:close/>
              </a:path>
            </a:pathLst>
          </a:custGeom>
          <a:ln w="4157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219044" y="2286985"/>
            <a:ext cx="14986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5">
                <a:solidFill>
                  <a:srgbClr val="D5E7C2"/>
                </a:solidFill>
                <a:latin typeface="Arial"/>
                <a:cs typeface="Arial"/>
              </a:rPr>
              <a:t>#2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50148" y="2126426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5">
                <a:moveTo>
                  <a:pt x="1919831" y="0"/>
                </a:moveTo>
                <a:lnTo>
                  <a:pt x="0" y="0"/>
                </a:lnTo>
                <a:lnTo>
                  <a:pt x="0" y="292113"/>
                </a:lnTo>
                <a:lnTo>
                  <a:pt x="1919831" y="292113"/>
                </a:lnTo>
                <a:lnTo>
                  <a:pt x="1925981" y="291728"/>
                </a:lnTo>
                <a:lnTo>
                  <a:pt x="1960433" y="270274"/>
                </a:lnTo>
                <a:lnTo>
                  <a:pt x="1968493" y="243427"/>
                </a:lnTo>
                <a:lnTo>
                  <a:pt x="1968493" y="48687"/>
                </a:lnTo>
                <a:lnTo>
                  <a:pt x="1946663" y="8064"/>
                </a:lnTo>
                <a:lnTo>
                  <a:pt x="1919831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50147" y="2126428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5">
                <a:moveTo>
                  <a:pt x="1968493" y="48686"/>
                </a:moveTo>
                <a:lnTo>
                  <a:pt x="1968493" y="243426"/>
                </a:lnTo>
                <a:lnTo>
                  <a:pt x="1966373" y="257684"/>
                </a:lnTo>
                <a:lnTo>
                  <a:pt x="1960433" y="270273"/>
                </a:lnTo>
                <a:lnTo>
                  <a:pt x="1951301" y="280563"/>
                </a:lnTo>
                <a:lnTo>
                  <a:pt x="1939608" y="287925"/>
                </a:lnTo>
                <a:lnTo>
                  <a:pt x="1925982" y="291728"/>
                </a:lnTo>
                <a:lnTo>
                  <a:pt x="1919831" y="292113"/>
                </a:lnTo>
                <a:lnTo>
                  <a:pt x="0" y="292113"/>
                </a:lnTo>
                <a:lnTo>
                  <a:pt x="0" y="0"/>
                </a:lnTo>
                <a:lnTo>
                  <a:pt x="1919831" y="0"/>
                </a:lnTo>
                <a:lnTo>
                  <a:pt x="1934082" y="2121"/>
                </a:lnTo>
                <a:lnTo>
                  <a:pt x="1946664" y="8064"/>
                </a:lnTo>
                <a:lnTo>
                  <a:pt x="1956949" y="17200"/>
                </a:lnTo>
                <a:lnTo>
                  <a:pt x="1964306" y="28900"/>
                </a:lnTo>
                <a:lnTo>
                  <a:pt x="1968108" y="42533"/>
                </a:lnTo>
                <a:lnTo>
                  <a:pt x="1968493" y="48686"/>
                </a:lnTo>
                <a:close/>
              </a:path>
            </a:pathLst>
          </a:custGeom>
          <a:ln w="4158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495831" y="2211770"/>
            <a:ext cx="1050925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•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-7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English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(n=13,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35%)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18061" y="2502131"/>
            <a:ext cx="349134" cy="490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34687" y="2672541"/>
            <a:ext cx="311727" cy="1579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35726" y="2518672"/>
            <a:ext cx="314421" cy="4494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35726" y="2518674"/>
            <a:ext cx="314960" cy="449580"/>
          </a:xfrm>
          <a:custGeom>
            <a:avLst/>
            <a:gdLst/>
            <a:ahLst/>
            <a:cxnLst/>
            <a:rect l="l" t="t" r="r" b="b"/>
            <a:pathLst>
              <a:path w="314959" h="449580">
                <a:moveTo>
                  <a:pt x="314421" y="0"/>
                </a:moveTo>
                <a:lnTo>
                  <a:pt x="314421" y="292113"/>
                </a:lnTo>
                <a:lnTo>
                  <a:pt x="157210" y="449404"/>
                </a:lnTo>
                <a:lnTo>
                  <a:pt x="0" y="292113"/>
                </a:lnTo>
                <a:lnTo>
                  <a:pt x="0" y="0"/>
                </a:lnTo>
                <a:lnTo>
                  <a:pt x="157210" y="157291"/>
                </a:lnTo>
                <a:lnTo>
                  <a:pt x="314421" y="0"/>
                </a:lnTo>
                <a:close/>
              </a:path>
            </a:pathLst>
          </a:custGeom>
          <a:ln w="4157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50148" y="2518672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5">
                <a:moveTo>
                  <a:pt x="1919831" y="0"/>
                </a:moveTo>
                <a:lnTo>
                  <a:pt x="0" y="0"/>
                </a:lnTo>
                <a:lnTo>
                  <a:pt x="0" y="292113"/>
                </a:lnTo>
                <a:lnTo>
                  <a:pt x="1919831" y="292113"/>
                </a:lnTo>
                <a:lnTo>
                  <a:pt x="1925981" y="291728"/>
                </a:lnTo>
                <a:lnTo>
                  <a:pt x="1960433" y="270274"/>
                </a:lnTo>
                <a:lnTo>
                  <a:pt x="1968493" y="243428"/>
                </a:lnTo>
                <a:lnTo>
                  <a:pt x="1968493" y="48687"/>
                </a:lnTo>
                <a:lnTo>
                  <a:pt x="1946663" y="8064"/>
                </a:lnTo>
                <a:lnTo>
                  <a:pt x="1919831" y="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50147" y="2518674"/>
            <a:ext cx="1968500" cy="292735"/>
          </a:xfrm>
          <a:custGeom>
            <a:avLst/>
            <a:gdLst/>
            <a:ahLst/>
            <a:cxnLst/>
            <a:rect l="l" t="t" r="r" b="b"/>
            <a:pathLst>
              <a:path w="1968500" h="292735">
                <a:moveTo>
                  <a:pt x="1968493" y="48686"/>
                </a:moveTo>
                <a:lnTo>
                  <a:pt x="1968493" y="243427"/>
                </a:lnTo>
                <a:lnTo>
                  <a:pt x="1966373" y="257685"/>
                </a:lnTo>
                <a:lnTo>
                  <a:pt x="1960433" y="270273"/>
                </a:lnTo>
                <a:lnTo>
                  <a:pt x="1951301" y="280563"/>
                </a:lnTo>
                <a:lnTo>
                  <a:pt x="1939607" y="287925"/>
                </a:lnTo>
                <a:lnTo>
                  <a:pt x="1925981" y="291728"/>
                </a:lnTo>
                <a:lnTo>
                  <a:pt x="1919831" y="292113"/>
                </a:lnTo>
                <a:lnTo>
                  <a:pt x="0" y="292113"/>
                </a:lnTo>
                <a:lnTo>
                  <a:pt x="0" y="0"/>
                </a:lnTo>
                <a:lnTo>
                  <a:pt x="1919831" y="0"/>
                </a:lnTo>
                <a:lnTo>
                  <a:pt x="1934082" y="2120"/>
                </a:lnTo>
                <a:lnTo>
                  <a:pt x="1946664" y="8064"/>
                </a:lnTo>
                <a:lnTo>
                  <a:pt x="1956949" y="17200"/>
                </a:lnTo>
                <a:lnTo>
                  <a:pt x="1964306" y="28900"/>
                </a:lnTo>
                <a:lnTo>
                  <a:pt x="1968108" y="42533"/>
                </a:lnTo>
                <a:lnTo>
                  <a:pt x="1968493" y="48686"/>
                </a:lnTo>
                <a:close/>
              </a:path>
            </a:pathLst>
          </a:custGeom>
          <a:ln w="4158">
            <a:solidFill>
              <a:srgbClr val="A3D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141486" y="2538299"/>
            <a:ext cx="1697989" cy="27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0215" indent="-83185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450850" algn="l"/>
              </a:tabLst>
            </a:pP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Us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suggestion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from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caller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baseline="-9803" sz="1275" spc="15">
                <a:solidFill>
                  <a:srgbClr val="D5E7C2"/>
                </a:solidFill>
                <a:latin typeface="Arial"/>
                <a:cs typeface="Arial"/>
              </a:rPr>
              <a:t>Other</a:t>
            </a:r>
            <a:r>
              <a:rPr dirty="0" baseline="-9803" sz="1275" spc="15">
                <a:solidFill>
                  <a:srgbClr val="D5E7C2"/>
                </a:solidFill>
                <a:latin typeface="Arial"/>
                <a:cs typeface="Arial"/>
              </a:rPr>
              <a:t> </a:t>
            </a:r>
            <a:r>
              <a:rPr dirty="0" baseline="-9803" sz="1275" spc="172">
                <a:solidFill>
                  <a:srgbClr val="D5E7C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•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-7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Listenin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g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for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clues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03761" y="1373680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599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089860" y="1371601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89860" y="288455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80">
                <a:moveTo>
                  <a:pt x="2264763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7"/>
                </a:lnTo>
                <a:lnTo>
                  <a:pt x="1974803" y="284057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80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89860" y="3076407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7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6"/>
                </a:lnTo>
                <a:lnTo>
                  <a:pt x="2270935" y="50756"/>
                </a:lnTo>
                <a:lnTo>
                  <a:pt x="2322177" y="28995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0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5" y="37741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89860" y="304567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5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5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5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089860" y="312576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7"/>
                </a:lnTo>
                <a:lnTo>
                  <a:pt x="2147476" y="119677"/>
                </a:lnTo>
                <a:lnTo>
                  <a:pt x="2474205" y="45634"/>
                </a:lnTo>
                <a:lnTo>
                  <a:pt x="2506563" y="45634"/>
                </a:lnTo>
                <a:lnTo>
                  <a:pt x="2551465" y="13505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3" y="45634"/>
                </a:moveTo>
                <a:lnTo>
                  <a:pt x="2474205" y="45634"/>
                </a:lnTo>
                <a:lnTo>
                  <a:pt x="2477928" y="66125"/>
                </a:lnTo>
                <a:lnTo>
                  <a:pt x="2506563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089860" y="301074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4"/>
                </a:lnTo>
                <a:lnTo>
                  <a:pt x="1617577" y="189527"/>
                </a:lnTo>
                <a:lnTo>
                  <a:pt x="1528460" y="189527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60" y="189527"/>
                </a:lnTo>
                <a:lnTo>
                  <a:pt x="1617577" y="189527"/>
                </a:lnTo>
                <a:lnTo>
                  <a:pt x="1769550" y="133647"/>
                </a:lnTo>
                <a:lnTo>
                  <a:pt x="1794174" y="133647"/>
                </a:lnTo>
                <a:lnTo>
                  <a:pt x="1812370" y="25147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7"/>
                </a:moveTo>
                <a:lnTo>
                  <a:pt x="1769550" y="133647"/>
                </a:lnTo>
                <a:lnTo>
                  <a:pt x="1789098" y="163915"/>
                </a:lnTo>
                <a:lnTo>
                  <a:pt x="1794174" y="133647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89860" y="147823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3" y="0"/>
                </a:moveTo>
                <a:lnTo>
                  <a:pt x="2483979" y="71247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238013" y="1464760"/>
            <a:ext cx="220789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Model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o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f trilingual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VRS 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interpretation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48372" y="1617472"/>
            <a:ext cx="1553592" cy="17658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4103969" y="2709387"/>
            <a:ext cx="770890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From:</a:t>
            </a:r>
            <a:endParaRPr sz="500">
              <a:latin typeface="Arial"/>
              <a:cs typeface="Arial"/>
            </a:endParaRPr>
          </a:p>
          <a:p>
            <a:pPr marL="12700" marR="5080">
              <a:lnSpc>
                <a:spcPct val="105100"/>
              </a:lnSpc>
              <a:spcBef>
                <a:spcPts val="15"/>
              </a:spcBef>
            </a:pP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Quinto-Pozos,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Casanova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d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e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Canales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,</a:t>
            </a:r>
            <a:r>
              <a:rPr dirty="0" sz="5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15">
                <a:solidFill>
                  <a:srgbClr val="5A7C3C"/>
                </a:solidFill>
                <a:latin typeface="Arial"/>
                <a:cs typeface="Arial"/>
              </a:rPr>
              <a:t>&amp;</a:t>
            </a:r>
            <a:r>
              <a:rPr dirty="0" sz="5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500" spc="-5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reviño</a:t>
            </a:r>
            <a:r>
              <a:rPr dirty="0" sz="500" spc="10">
                <a:solidFill>
                  <a:srgbClr val="5A7C3C"/>
                </a:solidFill>
                <a:latin typeface="Arial"/>
                <a:cs typeface="Arial"/>
              </a:rPr>
              <a:t> (2010)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091938" y="1373680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599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01683" y="402335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80"/>
                </a:moveTo>
                <a:lnTo>
                  <a:pt x="2680854" y="2011680"/>
                </a:lnTo>
                <a:lnTo>
                  <a:pt x="2680854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01683" y="553631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2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5"/>
                </a:lnTo>
                <a:lnTo>
                  <a:pt x="1974802" y="284055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2" y="0"/>
                </a:lnTo>
                <a:close/>
              </a:path>
              <a:path w="2416175" h="284479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01683" y="5728166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6"/>
                </a:lnTo>
                <a:lnTo>
                  <a:pt x="2321846" y="28633"/>
                </a:lnTo>
                <a:lnTo>
                  <a:pt x="2330431" y="28633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3"/>
                </a:moveTo>
                <a:lnTo>
                  <a:pt x="2323031" y="28633"/>
                </a:lnTo>
                <a:lnTo>
                  <a:pt x="2322177" y="28996"/>
                </a:lnTo>
                <a:lnTo>
                  <a:pt x="2330134" y="37743"/>
                </a:lnTo>
                <a:lnTo>
                  <a:pt x="2330431" y="28633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01683" y="569743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3" y="94748"/>
                </a:lnTo>
                <a:lnTo>
                  <a:pt x="2173902" y="9085"/>
                </a:lnTo>
                <a:close/>
              </a:path>
              <a:path w="2435860" h="122554">
                <a:moveTo>
                  <a:pt x="2355059" y="0"/>
                </a:moveTo>
                <a:lnTo>
                  <a:pt x="2371637" y="18171"/>
                </a:lnTo>
                <a:lnTo>
                  <a:pt x="2294673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4">
                <a:moveTo>
                  <a:pt x="2432858" y="70087"/>
                </a:moveTo>
                <a:lnTo>
                  <a:pt x="2414262" y="70087"/>
                </a:lnTo>
                <a:lnTo>
                  <a:pt x="2432021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01683" y="577752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5" y="119675"/>
                </a:lnTo>
                <a:lnTo>
                  <a:pt x="2474204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2" y="45634"/>
                </a:moveTo>
                <a:lnTo>
                  <a:pt x="2474204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01683" y="566250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3"/>
                </a:lnTo>
                <a:lnTo>
                  <a:pt x="1617573" y="189527"/>
                </a:lnTo>
                <a:lnTo>
                  <a:pt x="1528458" y="189527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58" y="189527"/>
                </a:lnTo>
                <a:lnTo>
                  <a:pt x="1617573" y="189527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68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01683" y="4129997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2" y="0"/>
                </a:moveTo>
                <a:lnTo>
                  <a:pt x="2483978" y="71246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149834" y="4116520"/>
            <a:ext cx="193992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Interpreters’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Working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Conditions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49834" y="4408508"/>
            <a:ext cx="1292225" cy="1102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indent="-100330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Lengt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h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calls</a:t>
            </a:r>
            <a:endParaRPr sz="900">
              <a:latin typeface="Arial"/>
              <a:cs typeface="Arial"/>
            </a:endParaRPr>
          </a:p>
          <a:p>
            <a:pPr lvl="1" marL="231775" marR="39370" indent="-85090">
              <a:lnSpc>
                <a:spcPct val="104700"/>
              </a:lnSpc>
              <a:spcBef>
                <a:spcPts val="170"/>
              </a:spcBef>
              <a:buClr>
                <a:srgbClr val="5A7C3C"/>
              </a:buClr>
              <a:buFont typeface="Arial"/>
              <a:buChar char="–"/>
              <a:tabLst>
                <a:tab pos="231140" algn="l"/>
              </a:tabLst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Average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lengt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h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based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survey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results</a:t>
            </a:r>
            <a:endParaRPr sz="800">
              <a:latin typeface="Arial"/>
              <a:cs typeface="Arial"/>
            </a:endParaRPr>
          </a:p>
          <a:p>
            <a:pPr lvl="2" marL="347345" indent="-66675">
              <a:lnSpc>
                <a:spcPct val="100000"/>
              </a:lnSpc>
              <a:spcBef>
                <a:spcPts val="160"/>
              </a:spcBef>
              <a:buClr>
                <a:srgbClr val="5A7C3C"/>
              </a:buClr>
              <a:buFont typeface="Arial"/>
              <a:buChar char="•"/>
              <a:tabLst>
                <a:tab pos="347980" algn="l"/>
              </a:tabLst>
            </a:pP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Average =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4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0 min</a:t>
            </a:r>
            <a:endParaRPr sz="700">
              <a:latin typeface="Arial"/>
              <a:cs typeface="Arial"/>
            </a:endParaRPr>
          </a:p>
          <a:p>
            <a:pPr lvl="2" marL="347345" indent="-66675">
              <a:lnSpc>
                <a:spcPct val="100000"/>
              </a:lnSpc>
              <a:spcBef>
                <a:spcPts val="185"/>
              </a:spcBef>
              <a:buClr>
                <a:srgbClr val="5A7C3C"/>
              </a:buClr>
              <a:buFont typeface="Arial"/>
              <a:buChar char="•"/>
              <a:tabLst>
                <a:tab pos="347980" algn="l"/>
              </a:tabLst>
            </a:pP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Most common =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2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0 min</a:t>
            </a:r>
            <a:endParaRPr sz="700">
              <a:latin typeface="Arial"/>
              <a:cs typeface="Arial"/>
            </a:endParaRPr>
          </a:p>
          <a:p>
            <a:pPr lvl="1" marL="230504" indent="-83820">
              <a:lnSpc>
                <a:spcPct val="100000"/>
              </a:lnSpc>
              <a:spcBef>
                <a:spcPts val="200"/>
              </a:spcBef>
              <a:buClr>
                <a:srgbClr val="5A7C3C"/>
              </a:buClr>
              <a:buFont typeface="Arial"/>
              <a:buChar char="–"/>
              <a:tabLst>
                <a:tab pos="231140" algn="l"/>
              </a:tabLst>
            </a:pP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Compare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English</a:t>
            </a:r>
            <a:endParaRPr sz="800">
              <a:latin typeface="Arial"/>
              <a:cs typeface="Arial"/>
            </a:endParaRPr>
          </a:p>
          <a:p>
            <a:pPr lvl="1" marL="231775" marR="67945" indent="-85090">
              <a:lnSpc>
                <a:spcPct val="101699"/>
              </a:lnSpc>
              <a:spcBef>
                <a:spcPts val="225"/>
              </a:spcBef>
              <a:buClr>
                <a:srgbClr val="5A7C3C"/>
              </a:buClr>
              <a:buFont typeface="Arial"/>
              <a:buChar char="–"/>
              <a:tabLst>
                <a:tab pos="231140" algn="l"/>
              </a:tabLst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Multiple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calls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wit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h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the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same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caller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587856" y="4515105"/>
            <a:ext cx="965758" cy="9662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03761" y="402543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089860" y="402335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80"/>
                </a:moveTo>
                <a:lnTo>
                  <a:pt x="2680854" y="2011680"/>
                </a:lnTo>
                <a:lnTo>
                  <a:pt x="2680854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089860" y="553631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3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5"/>
                </a:lnTo>
                <a:lnTo>
                  <a:pt x="1974803" y="284055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79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089860" y="5728166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6"/>
                </a:lnTo>
                <a:lnTo>
                  <a:pt x="2321847" y="28633"/>
                </a:lnTo>
                <a:lnTo>
                  <a:pt x="2330431" y="28633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3"/>
                </a:moveTo>
                <a:lnTo>
                  <a:pt x="2323031" y="28633"/>
                </a:lnTo>
                <a:lnTo>
                  <a:pt x="2322177" y="28996"/>
                </a:lnTo>
                <a:lnTo>
                  <a:pt x="2330135" y="37743"/>
                </a:lnTo>
                <a:lnTo>
                  <a:pt x="2330431" y="28633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089860" y="569743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4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4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089860" y="577752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6" y="119675"/>
                </a:lnTo>
                <a:lnTo>
                  <a:pt x="2474205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2" y="45634"/>
                </a:moveTo>
                <a:lnTo>
                  <a:pt x="2474205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089860" y="566250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3"/>
                </a:lnTo>
                <a:lnTo>
                  <a:pt x="1617573" y="189527"/>
                </a:lnTo>
                <a:lnTo>
                  <a:pt x="1528460" y="189527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60" y="189527"/>
                </a:lnTo>
                <a:lnTo>
                  <a:pt x="1617573" y="189527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70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089860" y="4129997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3" y="0"/>
                </a:moveTo>
                <a:lnTo>
                  <a:pt x="2483979" y="71246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4238013" y="4116520"/>
            <a:ext cx="193992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Interpreters’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Working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Conditions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455102" y="4431324"/>
            <a:ext cx="1198880" cy="87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marR="5080" indent="-100330">
              <a:lnSpc>
                <a:spcPct val="104099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Average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percentage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o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time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spent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 teaming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with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anothe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r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interpreter</a:t>
            </a:r>
            <a:endParaRPr sz="900">
              <a:latin typeface="Arial"/>
              <a:cs typeface="Arial"/>
            </a:endParaRPr>
          </a:p>
          <a:p>
            <a:pPr lvl="1" marL="230504" indent="-83820">
              <a:lnSpc>
                <a:spcPct val="100000"/>
              </a:lnSpc>
              <a:spcBef>
                <a:spcPts val="240"/>
              </a:spcBef>
              <a:buClr>
                <a:srgbClr val="5A7C3C"/>
              </a:buClr>
              <a:buFont typeface="Arial"/>
              <a:buChar char="–"/>
              <a:tabLst>
                <a:tab pos="231140" algn="l"/>
              </a:tabLst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Average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=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10%</a:t>
            </a:r>
            <a:endParaRPr sz="800">
              <a:latin typeface="Arial"/>
              <a:cs typeface="Arial"/>
            </a:endParaRPr>
          </a:p>
          <a:p>
            <a:pPr lvl="1" marL="230504" indent="-83820">
              <a:lnSpc>
                <a:spcPct val="100000"/>
              </a:lnSpc>
              <a:spcBef>
                <a:spcPts val="210"/>
              </a:spcBef>
              <a:buClr>
                <a:srgbClr val="5A7C3C"/>
              </a:buClr>
              <a:buFont typeface="Arial"/>
              <a:buChar char="–"/>
              <a:tabLst>
                <a:tab pos="231140" algn="l"/>
              </a:tabLst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Most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A7C3C"/>
                </a:solidFill>
                <a:latin typeface="Arial"/>
                <a:cs typeface="Arial"/>
              </a:rPr>
              <a:t>common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=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0%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209940" y="4418712"/>
            <a:ext cx="1068153" cy="12423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091938" y="402543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01683" y="667511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01683" y="8188070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2" y="0"/>
                </a:moveTo>
                <a:lnTo>
                  <a:pt x="2258712" y="67522"/>
                </a:lnTo>
                <a:lnTo>
                  <a:pt x="2134444" y="69849"/>
                </a:lnTo>
                <a:lnTo>
                  <a:pt x="1973407" y="239819"/>
                </a:lnTo>
                <a:lnTo>
                  <a:pt x="0" y="239819"/>
                </a:lnTo>
                <a:lnTo>
                  <a:pt x="0" y="284057"/>
                </a:lnTo>
                <a:lnTo>
                  <a:pt x="1974802" y="284057"/>
                </a:lnTo>
                <a:lnTo>
                  <a:pt x="2152595" y="132250"/>
                </a:lnTo>
                <a:lnTo>
                  <a:pt x="2383017" y="132250"/>
                </a:lnTo>
                <a:lnTo>
                  <a:pt x="2416027" y="112692"/>
                </a:lnTo>
                <a:lnTo>
                  <a:pt x="2264762" y="0"/>
                </a:lnTo>
                <a:close/>
              </a:path>
              <a:path w="2416175" h="284479">
                <a:moveTo>
                  <a:pt x="2383017" y="132250"/>
                </a:moveTo>
                <a:lnTo>
                  <a:pt x="2152595" y="132250"/>
                </a:lnTo>
                <a:lnTo>
                  <a:pt x="2254058" y="149014"/>
                </a:lnTo>
                <a:lnTo>
                  <a:pt x="2249404" y="211413"/>
                </a:lnTo>
                <a:lnTo>
                  <a:pt x="2383017" y="132250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01683" y="8379925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5"/>
                </a:lnTo>
                <a:lnTo>
                  <a:pt x="2321846" y="28632"/>
                </a:lnTo>
                <a:lnTo>
                  <a:pt x="2330431" y="28632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4" y="37743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001683" y="8349191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3" y="94748"/>
                </a:lnTo>
                <a:lnTo>
                  <a:pt x="2173902" y="9085"/>
                </a:lnTo>
                <a:close/>
              </a:path>
              <a:path w="2435860" h="122554">
                <a:moveTo>
                  <a:pt x="2355059" y="0"/>
                </a:moveTo>
                <a:lnTo>
                  <a:pt x="2371637" y="18171"/>
                </a:lnTo>
                <a:lnTo>
                  <a:pt x="2294673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4">
                <a:moveTo>
                  <a:pt x="2432858" y="70087"/>
                </a:moveTo>
                <a:lnTo>
                  <a:pt x="2414262" y="70087"/>
                </a:lnTo>
                <a:lnTo>
                  <a:pt x="2432021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01683" y="842928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5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5" y="119675"/>
                </a:lnTo>
                <a:lnTo>
                  <a:pt x="2474204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5">
                <a:moveTo>
                  <a:pt x="2506562" y="45634"/>
                </a:moveTo>
                <a:lnTo>
                  <a:pt x="2474204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001683" y="8314266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3"/>
                </a:lnTo>
                <a:lnTo>
                  <a:pt x="1617577" y="189525"/>
                </a:lnTo>
                <a:lnTo>
                  <a:pt x="1528458" y="189525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28"/>
                </a:lnTo>
                <a:lnTo>
                  <a:pt x="1528458" y="189525"/>
                </a:lnTo>
                <a:lnTo>
                  <a:pt x="1617577" y="189525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68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001683" y="678175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59">
                <a:moveTo>
                  <a:pt x="2362733" y="184404"/>
                </a:moveTo>
                <a:lnTo>
                  <a:pt x="2070215" y="184404"/>
                </a:lnTo>
                <a:lnTo>
                  <a:pt x="2289896" y="213276"/>
                </a:lnTo>
                <a:lnTo>
                  <a:pt x="2362733" y="184404"/>
                </a:lnTo>
                <a:close/>
              </a:path>
              <a:path w="2609850" h="213359">
                <a:moveTo>
                  <a:pt x="2076731" y="151806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4"/>
                </a:lnTo>
                <a:lnTo>
                  <a:pt x="2362733" y="184404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6"/>
                </a:lnTo>
                <a:close/>
              </a:path>
              <a:path w="2609850" h="213359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59">
                <a:moveTo>
                  <a:pt x="2438832" y="0"/>
                </a:moveTo>
                <a:lnTo>
                  <a:pt x="2483978" y="71247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1003761" y="6677198"/>
            <a:ext cx="2679065" cy="200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Interpreters’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Working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Conditions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900">
              <a:latin typeface="Times New Roman"/>
              <a:cs typeface="Times New Roman"/>
            </a:endParaRPr>
          </a:p>
          <a:p>
            <a:pPr marL="259079" marR="1688464" indent="-100330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259715" algn="l"/>
              </a:tabLst>
            </a:pP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Transferring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 calls</a:t>
            </a:r>
            <a:endParaRPr sz="1050">
              <a:latin typeface="Arial"/>
              <a:cs typeface="Arial"/>
            </a:endParaRPr>
          </a:p>
          <a:p>
            <a:pPr marL="377825" marR="1466850" indent="-85725">
              <a:lnSpc>
                <a:spcPct val="100899"/>
              </a:lnSpc>
              <a:spcBef>
                <a:spcPts val="240"/>
              </a:spcBef>
            </a:pPr>
            <a:r>
              <a:rPr dirty="0" sz="1050" spc="70">
                <a:solidFill>
                  <a:srgbClr val="5A7C3C"/>
                </a:solidFill>
                <a:latin typeface="Arial"/>
                <a:cs typeface="Arial"/>
              </a:rPr>
              <a:t>–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Technological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limitations</a:t>
            </a:r>
            <a:endParaRPr sz="1050">
              <a:latin typeface="Arial"/>
              <a:cs typeface="Arial"/>
            </a:endParaRPr>
          </a:p>
          <a:p>
            <a:pPr marL="377825" marR="1623695" indent="-85725">
              <a:lnSpc>
                <a:spcPct val="100499"/>
              </a:lnSpc>
              <a:spcBef>
                <a:spcPts val="245"/>
              </a:spcBef>
            </a:pPr>
            <a:r>
              <a:rPr dirty="0" sz="1050" spc="70">
                <a:solidFill>
                  <a:srgbClr val="5A7C3C"/>
                </a:solidFill>
                <a:latin typeface="Arial"/>
                <a:cs typeface="Arial"/>
              </a:rPr>
              <a:t>–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Supply 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and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 demand issues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266246" y="7134733"/>
            <a:ext cx="1081184" cy="10817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256472" y="7073265"/>
            <a:ext cx="1162169" cy="11627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03761" y="667719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089860" y="667511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089860" y="8188070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3" y="0"/>
                </a:moveTo>
                <a:lnTo>
                  <a:pt x="2258712" y="67522"/>
                </a:lnTo>
                <a:lnTo>
                  <a:pt x="2134444" y="69849"/>
                </a:lnTo>
                <a:lnTo>
                  <a:pt x="1973407" y="239819"/>
                </a:lnTo>
                <a:lnTo>
                  <a:pt x="0" y="239819"/>
                </a:lnTo>
                <a:lnTo>
                  <a:pt x="0" y="284057"/>
                </a:lnTo>
                <a:lnTo>
                  <a:pt x="1974803" y="284057"/>
                </a:lnTo>
                <a:lnTo>
                  <a:pt x="2152595" y="132250"/>
                </a:lnTo>
                <a:lnTo>
                  <a:pt x="2383017" y="132250"/>
                </a:lnTo>
                <a:lnTo>
                  <a:pt x="2416027" y="112692"/>
                </a:lnTo>
                <a:lnTo>
                  <a:pt x="2264763" y="0"/>
                </a:lnTo>
                <a:close/>
              </a:path>
              <a:path w="2416175" h="284479">
                <a:moveTo>
                  <a:pt x="2383017" y="132250"/>
                </a:moveTo>
                <a:lnTo>
                  <a:pt x="2152595" y="132250"/>
                </a:lnTo>
                <a:lnTo>
                  <a:pt x="2254058" y="149014"/>
                </a:lnTo>
                <a:lnTo>
                  <a:pt x="2249404" y="211413"/>
                </a:lnTo>
                <a:lnTo>
                  <a:pt x="2383017" y="132250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089860" y="8379925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5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5" y="37743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089860" y="8349191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4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4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089860" y="842928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5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6" y="119675"/>
                </a:lnTo>
                <a:lnTo>
                  <a:pt x="2474205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5">
                <a:moveTo>
                  <a:pt x="2506562" y="45634"/>
                </a:moveTo>
                <a:lnTo>
                  <a:pt x="2474205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089860" y="8314266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3"/>
                </a:lnTo>
                <a:lnTo>
                  <a:pt x="1617577" y="189525"/>
                </a:lnTo>
                <a:lnTo>
                  <a:pt x="1528460" y="189525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28"/>
                </a:lnTo>
                <a:lnTo>
                  <a:pt x="1528460" y="189525"/>
                </a:lnTo>
                <a:lnTo>
                  <a:pt x="1617577" y="189525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70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089860" y="678175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59">
                <a:moveTo>
                  <a:pt x="2362733" y="184404"/>
                </a:moveTo>
                <a:lnTo>
                  <a:pt x="2070215" y="184404"/>
                </a:lnTo>
                <a:lnTo>
                  <a:pt x="2289896" y="213276"/>
                </a:lnTo>
                <a:lnTo>
                  <a:pt x="2362733" y="184404"/>
                </a:lnTo>
                <a:close/>
              </a:path>
              <a:path w="2609850" h="213359">
                <a:moveTo>
                  <a:pt x="2076731" y="151806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4"/>
                </a:lnTo>
                <a:lnTo>
                  <a:pt x="2362733" y="184404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6"/>
                </a:lnTo>
                <a:close/>
              </a:path>
              <a:path w="2609850" h="213359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59">
                <a:moveTo>
                  <a:pt x="2438833" y="0"/>
                </a:moveTo>
                <a:lnTo>
                  <a:pt x="2483979" y="71247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4238013" y="6768280"/>
            <a:ext cx="193992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Interpreters’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Working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Conditions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238013" y="7065919"/>
            <a:ext cx="2152650" cy="996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marR="78105" indent="-100330">
              <a:lnSpc>
                <a:spcPct val="102000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Impact</a:t>
            </a:r>
            <a:r>
              <a:rPr dirty="0" sz="11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1150" spc="10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trilingual</a:t>
            </a:r>
            <a:r>
              <a:rPr dirty="0" sz="11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VRS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A7C3C"/>
                </a:solidFill>
                <a:latin typeface="Arial"/>
                <a:cs typeface="Arial"/>
              </a:rPr>
              <a:t>work</a:t>
            </a:r>
            <a:r>
              <a:rPr dirty="0" sz="115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1150" spc="10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5A7C3C"/>
                </a:solidFill>
                <a:latin typeface="Arial"/>
                <a:cs typeface="Arial"/>
              </a:rPr>
              <a:t>interprete</a:t>
            </a:r>
            <a:r>
              <a:rPr dirty="0" sz="1150">
                <a:solidFill>
                  <a:srgbClr val="5A7C3C"/>
                </a:solidFill>
                <a:latin typeface="Arial"/>
                <a:cs typeface="Arial"/>
              </a:rPr>
              <a:t>r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A7C3C"/>
                </a:solidFill>
                <a:latin typeface="Arial"/>
                <a:cs typeface="Arial"/>
              </a:rPr>
              <a:t>health</a:t>
            </a:r>
            <a:endParaRPr sz="1150">
              <a:latin typeface="Arial"/>
              <a:cs typeface="Arial"/>
            </a:endParaRPr>
          </a:p>
          <a:p>
            <a:pPr lvl="1" marL="269240" indent="-91440">
              <a:lnSpc>
                <a:spcPct val="100000"/>
              </a:lnSpc>
              <a:spcBef>
                <a:spcPts val="309"/>
              </a:spcBef>
              <a:buClr>
                <a:srgbClr val="5A7C3C"/>
              </a:buClr>
              <a:buFont typeface="Arial"/>
              <a:buChar char="-"/>
              <a:tabLst>
                <a:tab pos="269875" algn="l"/>
              </a:tabLst>
            </a:pP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Mental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fatigue</a:t>
            </a:r>
            <a:r>
              <a:rPr dirty="0" sz="11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A7C3C"/>
                </a:solidFill>
                <a:latin typeface="Arial"/>
                <a:cs typeface="Arial"/>
              </a:rPr>
              <a:t>(1/5)</a:t>
            </a:r>
            <a:endParaRPr sz="1150">
              <a:latin typeface="Arial"/>
              <a:cs typeface="Arial"/>
            </a:endParaRPr>
          </a:p>
          <a:p>
            <a:pPr lvl="1" marL="269240" indent="-91440">
              <a:lnSpc>
                <a:spcPct val="100000"/>
              </a:lnSpc>
              <a:spcBef>
                <a:spcPts val="320"/>
              </a:spcBef>
              <a:buClr>
                <a:srgbClr val="5A7C3C"/>
              </a:buClr>
              <a:buFont typeface="Arial"/>
              <a:buChar char="-"/>
              <a:tabLst>
                <a:tab pos="269875" algn="l"/>
              </a:tabLst>
            </a:pP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Physical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fatigue</a:t>
            </a:r>
            <a:r>
              <a:rPr dirty="0" sz="11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(almost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A7C3C"/>
                </a:solidFill>
                <a:latin typeface="Arial"/>
                <a:cs typeface="Arial"/>
              </a:rPr>
              <a:t>1/2)</a:t>
            </a:r>
            <a:endParaRPr sz="1150">
              <a:latin typeface="Arial"/>
              <a:cs typeface="Arial"/>
            </a:endParaRPr>
          </a:p>
          <a:p>
            <a:pPr lvl="1" marL="269240" indent="-91440">
              <a:lnSpc>
                <a:spcPct val="100000"/>
              </a:lnSpc>
              <a:spcBef>
                <a:spcPts val="290"/>
              </a:spcBef>
              <a:buClr>
                <a:srgbClr val="5A7C3C"/>
              </a:buClr>
              <a:buFont typeface="Arial"/>
              <a:buChar char="-"/>
              <a:tabLst>
                <a:tab pos="269875" algn="l"/>
              </a:tabLst>
            </a:pPr>
            <a:r>
              <a:rPr dirty="0" sz="1150" spc="10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1150" spc="10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A7C3C"/>
                </a:solidFill>
                <a:latin typeface="Arial"/>
                <a:cs typeface="Arial"/>
              </a:rPr>
              <a:t>impac</a:t>
            </a:r>
            <a:r>
              <a:rPr dirty="0" sz="1150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5A7C3C"/>
                </a:solidFill>
                <a:latin typeface="Arial"/>
                <a:cs typeface="Arial"/>
              </a:rPr>
              <a:t>(1/3)</a:t>
            </a:r>
            <a:endParaRPr sz="115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091938" y="667719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535940" y="9021461"/>
            <a:ext cx="3135630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 sz="1200" spc="-15">
                <a:latin typeface="Arial"/>
                <a:cs typeface="Arial"/>
              </a:rPr>
              <a:t>DQP</a:t>
            </a:r>
            <a:r>
              <a:rPr dirty="0" sz="1200" spc="-5">
                <a:latin typeface="Arial"/>
                <a:cs typeface="Arial"/>
              </a:rPr>
              <a:t>: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  <a:hlinkClick r:id="rId16"/>
              </a:rPr>
              <a:t>davidqp@mail.utexas.edu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dirty="0" sz="1200">
                <a:latin typeface="Arial"/>
                <a:cs typeface="Arial"/>
              </a:rPr>
              <a:t>KCC:</a:t>
            </a:r>
            <a:r>
              <a:rPr dirty="0" sz="1200" spc="-5">
                <a:latin typeface="Arial"/>
                <a:cs typeface="Arial"/>
                <a:hlinkClick r:id="rId17"/>
              </a:rPr>
              <a:t> atyourfingertipsinterpreting@yahoo.com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 spc="-25">
                <a:latin typeface="Arial"/>
                <a:cs typeface="Arial"/>
              </a:rPr>
              <a:t>R</a:t>
            </a:r>
            <a:r>
              <a:rPr dirty="0" sz="1200" spc="-145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: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  <a:hlinkClick r:id="rId18"/>
              </a:rPr>
              <a:t>rafael.trevino@me.com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9128"/>
            <a:ext cx="287845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dirty="0" sz="1200" spc="-5">
                <a:latin typeface="Arial"/>
                <a:cs typeface="Arial"/>
              </a:rPr>
              <a:t>Nationa</a:t>
            </a:r>
            <a:r>
              <a:rPr dirty="0" sz="1200">
                <a:latin typeface="Arial"/>
                <a:cs typeface="Arial"/>
              </a:rPr>
              <a:t>l Symposium</a:t>
            </a:r>
            <a:r>
              <a:rPr dirty="0" sz="1200" spc="-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35">
                <a:latin typeface="Arial"/>
                <a:cs typeface="Arial"/>
              </a:rPr>
              <a:t>V</a:t>
            </a:r>
            <a:r>
              <a:rPr dirty="0" sz="1200" spc="-5">
                <a:latin typeface="Arial"/>
                <a:cs typeface="Arial"/>
              </a:rPr>
              <a:t>ide</a:t>
            </a:r>
            <a:r>
              <a:rPr dirty="0" sz="1200">
                <a:latin typeface="Arial"/>
                <a:cs typeface="Arial"/>
              </a:rPr>
              <a:t>o Interpreting</a:t>
            </a:r>
            <a:r>
              <a:rPr dirty="0" sz="1200">
                <a:latin typeface="Arial"/>
                <a:cs typeface="Arial"/>
              </a:rPr>
              <a:t> Gallaudet</a:t>
            </a:r>
            <a:r>
              <a:rPr dirty="0" sz="1200" spc="-5">
                <a:latin typeface="Arial"/>
                <a:cs typeface="Arial"/>
              </a:rPr>
              <a:t> University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1074" y="519128"/>
            <a:ext cx="948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5">
                <a:latin typeface="Arial"/>
                <a:cs typeface="Arial"/>
              </a:rPr>
              <a:t> 24</a:t>
            </a:r>
            <a:r>
              <a:rPr dirty="0" sz="1200">
                <a:latin typeface="Arial"/>
                <a:cs typeface="Arial"/>
              </a:rPr>
              <a:t>, </a:t>
            </a:r>
            <a:r>
              <a:rPr dirty="0" sz="1200" spc="-5">
                <a:latin typeface="Arial"/>
                <a:cs typeface="Arial"/>
              </a:rPr>
              <a:t>2010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1683" y="1371601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1683" y="288455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80">
                <a:moveTo>
                  <a:pt x="2264763" y="0"/>
                </a:moveTo>
                <a:lnTo>
                  <a:pt x="2258713" y="67520"/>
                </a:lnTo>
                <a:lnTo>
                  <a:pt x="2134444" y="69850"/>
                </a:lnTo>
                <a:lnTo>
                  <a:pt x="1973406" y="239817"/>
                </a:lnTo>
                <a:lnTo>
                  <a:pt x="0" y="239817"/>
                </a:lnTo>
                <a:lnTo>
                  <a:pt x="0" y="284057"/>
                </a:lnTo>
                <a:lnTo>
                  <a:pt x="1974802" y="284057"/>
                </a:lnTo>
                <a:lnTo>
                  <a:pt x="2152596" y="132248"/>
                </a:lnTo>
                <a:lnTo>
                  <a:pt x="2383016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80">
                <a:moveTo>
                  <a:pt x="2383016" y="132248"/>
                </a:moveTo>
                <a:lnTo>
                  <a:pt x="2152596" y="132248"/>
                </a:lnTo>
                <a:lnTo>
                  <a:pt x="2254059" y="149012"/>
                </a:lnTo>
                <a:lnTo>
                  <a:pt x="2249404" y="211411"/>
                </a:lnTo>
                <a:lnTo>
                  <a:pt x="2383016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1683" y="3076407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7"/>
                </a:lnTo>
                <a:lnTo>
                  <a:pt x="2270934" y="41647"/>
                </a:lnTo>
                <a:lnTo>
                  <a:pt x="0" y="41647"/>
                </a:lnTo>
                <a:lnTo>
                  <a:pt x="0" y="50756"/>
                </a:lnTo>
                <a:lnTo>
                  <a:pt x="2270934" y="50756"/>
                </a:lnTo>
                <a:lnTo>
                  <a:pt x="2322177" y="28994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0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4"/>
                </a:lnTo>
                <a:lnTo>
                  <a:pt x="2330135" y="37741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683" y="304567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5">
                <a:moveTo>
                  <a:pt x="2173901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6" y="32448"/>
                </a:lnTo>
                <a:lnTo>
                  <a:pt x="2295857" y="122005"/>
                </a:lnTo>
                <a:lnTo>
                  <a:pt x="2358019" y="94748"/>
                </a:lnTo>
                <a:lnTo>
                  <a:pt x="2294673" y="94748"/>
                </a:lnTo>
                <a:lnTo>
                  <a:pt x="2173901" y="9085"/>
                </a:lnTo>
                <a:close/>
              </a:path>
              <a:path w="2435860" h="122555">
                <a:moveTo>
                  <a:pt x="2355059" y="0"/>
                </a:moveTo>
                <a:lnTo>
                  <a:pt x="2371636" y="18171"/>
                </a:lnTo>
                <a:lnTo>
                  <a:pt x="2294673" y="94748"/>
                </a:lnTo>
                <a:lnTo>
                  <a:pt x="2358019" y="94748"/>
                </a:lnTo>
                <a:lnTo>
                  <a:pt x="2414261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5">
                <a:moveTo>
                  <a:pt x="2432858" y="70087"/>
                </a:moveTo>
                <a:lnTo>
                  <a:pt x="2414261" y="70087"/>
                </a:lnTo>
                <a:lnTo>
                  <a:pt x="2432022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1683" y="312576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5" y="0"/>
                </a:moveTo>
                <a:lnTo>
                  <a:pt x="2468620" y="18161"/>
                </a:lnTo>
                <a:lnTo>
                  <a:pt x="2145148" y="100117"/>
                </a:lnTo>
                <a:lnTo>
                  <a:pt x="0" y="100117"/>
                </a:lnTo>
                <a:lnTo>
                  <a:pt x="0" y="119677"/>
                </a:lnTo>
                <a:lnTo>
                  <a:pt x="2147475" y="119677"/>
                </a:lnTo>
                <a:lnTo>
                  <a:pt x="2474204" y="45634"/>
                </a:lnTo>
                <a:lnTo>
                  <a:pt x="2506563" y="45634"/>
                </a:lnTo>
                <a:lnTo>
                  <a:pt x="2551465" y="13505"/>
                </a:lnTo>
                <a:lnTo>
                  <a:pt x="2463965" y="0"/>
                </a:lnTo>
                <a:close/>
              </a:path>
              <a:path w="2552065" h="120014">
                <a:moveTo>
                  <a:pt x="2506563" y="45634"/>
                </a:moveTo>
                <a:lnTo>
                  <a:pt x="2474204" y="45634"/>
                </a:lnTo>
                <a:lnTo>
                  <a:pt x="2477928" y="66125"/>
                </a:lnTo>
                <a:lnTo>
                  <a:pt x="2506563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1683" y="301074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4"/>
                </a:lnTo>
                <a:lnTo>
                  <a:pt x="1617576" y="189527"/>
                </a:lnTo>
                <a:lnTo>
                  <a:pt x="1528458" y="189527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58" y="189527"/>
                </a:lnTo>
                <a:lnTo>
                  <a:pt x="1617576" y="189527"/>
                </a:lnTo>
                <a:lnTo>
                  <a:pt x="1769550" y="133647"/>
                </a:lnTo>
                <a:lnTo>
                  <a:pt x="1794174" y="133647"/>
                </a:lnTo>
                <a:lnTo>
                  <a:pt x="1812369" y="25147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7"/>
                </a:moveTo>
                <a:lnTo>
                  <a:pt x="1769550" y="133647"/>
                </a:lnTo>
                <a:lnTo>
                  <a:pt x="1789098" y="163915"/>
                </a:lnTo>
                <a:lnTo>
                  <a:pt x="1794174" y="133647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01683" y="147823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5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2" y="0"/>
                </a:moveTo>
                <a:lnTo>
                  <a:pt x="2483978" y="71247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3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03761" y="1373680"/>
            <a:ext cx="2679065" cy="200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494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VRS Providers’ Input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518920" marR="295275" indent="-100330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1519555" algn="l"/>
              </a:tabLst>
            </a:pP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Ho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w Spanish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 competency 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is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 assessed</a:t>
            </a:r>
            <a:endParaRPr sz="1050">
              <a:latin typeface="Arial"/>
              <a:cs typeface="Arial"/>
            </a:endParaRPr>
          </a:p>
          <a:p>
            <a:pPr lvl="1" marL="1518920" marR="417830" indent="11430">
              <a:lnSpc>
                <a:spcPts val="1240"/>
              </a:lnSpc>
              <a:spcBef>
                <a:spcPts val="340"/>
              </a:spcBef>
              <a:buClr>
                <a:srgbClr val="5A7C3C"/>
              </a:buClr>
              <a:buFont typeface="Arial"/>
              <a:buChar char="-"/>
              <a:tabLst>
                <a:tab pos="1612900" algn="l"/>
              </a:tabLst>
            </a:pP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Third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 party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 assessment</a:t>
            </a:r>
            <a:endParaRPr sz="1050">
              <a:latin typeface="Arial"/>
              <a:cs typeface="Arial"/>
            </a:endParaRPr>
          </a:p>
          <a:p>
            <a:pPr lvl="1" marL="1518920" marR="436880" indent="11430">
              <a:lnSpc>
                <a:spcPts val="1240"/>
              </a:lnSpc>
              <a:spcBef>
                <a:spcPts val="305"/>
              </a:spcBef>
              <a:buClr>
                <a:srgbClr val="5A7C3C"/>
              </a:buClr>
              <a:buFont typeface="Arial"/>
              <a:buChar char="-"/>
              <a:tabLst>
                <a:tab pos="1612900" algn="l"/>
              </a:tabLst>
            </a:pP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In-house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assessment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9649" y="1817709"/>
            <a:ext cx="1263166" cy="1207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03761" y="1373680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599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89860" y="1371601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89860" y="288455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80">
                <a:moveTo>
                  <a:pt x="2264763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7"/>
                </a:lnTo>
                <a:lnTo>
                  <a:pt x="1974803" y="284057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80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89860" y="3076407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7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6"/>
                </a:lnTo>
                <a:lnTo>
                  <a:pt x="2270935" y="50756"/>
                </a:lnTo>
                <a:lnTo>
                  <a:pt x="2322177" y="28995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0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5" y="37741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89860" y="304567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5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5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5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89860" y="312576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7"/>
                </a:lnTo>
                <a:lnTo>
                  <a:pt x="2147476" y="119677"/>
                </a:lnTo>
                <a:lnTo>
                  <a:pt x="2474205" y="45634"/>
                </a:lnTo>
                <a:lnTo>
                  <a:pt x="2506563" y="45634"/>
                </a:lnTo>
                <a:lnTo>
                  <a:pt x="2551465" y="13505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3" y="45634"/>
                </a:moveTo>
                <a:lnTo>
                  <a:pt x="2474205" y="45634"/>
                </a:lnTo>
                <a:lnTo>
                  <a:pt x="2477928" y="66125"/>
                </a:lnTo>
                <a:lnTo>
                  <a:pt x="2506563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89860" y="301074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4"/>
                </a:lnTo>
                <a:lnTo>
                  <a:pt x="1617577" y="189527"/>
                </a:lnTo>
                <a:lnTo>
                  <a:pt x="1528460" y="189527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60" y="189527"/>
                </a:lnTo>
                <a:lnTo>
                  <a:pt x="1617577" y="189527"/>
                </a:lnTo>
                <a:lnTo>
                  <a:pt x="1769550" y="133647"/>
                </a:lnTo>
                <a:lnTo>
                  <a:pt x="1794174" y="133647"/>
                </a:lnTo>
                <a:lnTo>
                  <a:pt x="1812370" y="25147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7"/>
                </a:moveTo>
                <a:lnTo>
                  <a:pt x="1769550" y="133647"/>
                </a:lnTo>
                <a:lnTo>
                  <a:pt x="1789098" y="163915"/>
                </a:lnTo>
                <a:lnTo>
                  <a:pt x="1794174" y="133647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89860" y="147823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3" y="0"/>
                </a:moveTo>
                <a:lnTo>
                  <a:pt x="2483979" y="71247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238013" y="1464760"/>
            <a:ext cx="127000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VRS Providers’ Input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8013" y="1835943"/>
            <a:ext cx="1094740" cy="866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marR="5080" indent="-100330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Trilingual-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 specific Training</a:t>
            </a:r>
            <a:endParaRPr sz="1050">
              <a:latin typeface="Arial"/>
              <a:cs typeface="Arial"/>
            </a:endParaRPr>
          </a:p>
          <a:p>
            <a:pPr marL="231775" marR="260350" indent="-85725">
              <a:lnSpc>
                <a:spcPct val="100899"/>
              </a:lnSpc>
              <a:spcBef>
                <a:spcPts val="240"/>
              </a:spcBef>
            </a:pPr>
            <a:r>
              <a:rPr dirty="0" sz="1050" spc="70">
                <a:solidFill>
                  <a:srgbClr val="5A7C3C"/>
                </a:solidFill>
                <a:latin typeface="Arial"/>
                <a:cs typeface="Arial"/>
              </a:rPr>
              <a:t>–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Mentoring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workshop</a:t>
            </a:r>
            <a:endParaRPr sz="105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254"/>
              </a:spcBef>
            </a:pPr>
            <a:r>
              <a:rPr dirty="0" sz="1050" spc="70">
                <a:solidFill>
                  <a:srgbClr val="5A7C3C"/>
                </a:solidFill>
                <a:latin typeface="Arial"/>
                <a:cs typeface="Arial"/>
              </a:rPr>
              <a:t>–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Observations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87469" y="1799082"/>
            <a:ext cx="1383245" cy="1138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91938" y="1373680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599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1683" y="402335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80"/>
                </a:moveTo>
                <a:lnTo>
                  <a:pt x="2680854" y="2011680"/>
                </a:lnTo>
                <a:lnTo>
                  <a:pt x="2680854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01683" y="553631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2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5"/>
                </a:lnTo>
                <a:lnTo>
                  <a:pt x="1974802" y="284055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2" y="0"/>
                </a:lnTo>
                <a:close/>
              </a:path>
              <a:path w="2416175" h="284479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01683" y="5728166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6"/>
                </a:lnTo>
                <a:lnTo>
                  <a:pt x="2321846" y="28633"/>
                </a:lnTo>
                <a:lnTo>
                  <a:pt x="2330431" y="28633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3"/>
                </a:moveTo>
                <a:lnTo>
                  <a:pt x="2323031" y="28633"/>
                </a:lnTo>
                <a:lnTo>
                  <a:pt x="2322177" y="28996"/>
                </a:lnTo>
                <a:lnTo>
                  <a:pt x="2330134" y="37743"/>
                </a:lnTo>
                <a:lnTo>
                  <a:pt x="2330431" y="28633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01683" y="569743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3" y="94748"/>
                </a:lnTo>
                <a:lnTo>
                  <a:pt x="2173902" y="9085"/>
                </a:lnTo>
                <a:close/>
              </a:path>
              <a:path w="2435860" h="122554">
                <a:moveTo>
                  <a:pt x="2355059" y="0"/>
                </a:moveTo>
                <a:lnTo>
                  <a:pt x="2371637" y="18171"/>
                </a:lnTo>
                <a:lnTo>
                  <a:pt x="2294673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4">
                <a:moveTo>
                  <a:pt x="2432858" y="70087"/>
                </a:moveTo>
                <a:lnTo>
                  <a:pt x="2414262" y="70087"/>
                </a:lnTo>
                <a:lnTo>
                  <a:pt x="2432021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01683" y="577752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5" y="119675"/>
                </a:lnTo>
                <a:lnTo>
                  <a:pt x="2474204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2" y="45634"/>
                </a:moveTo>
                <a:lnTo>
                  <a:pt x="2474204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01683" y="566250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3"/>
                </a:lnTo>
                <a:lnTo>
                  <a:pt x="1617573" y="189527"/>
                </a:lnTo>
                <a:lnTo>
                  <a:pt x="1528458" y="189527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58" y="189527"/>
                </a:lnTo>
                <a:lnTo>
                  <a:pt x="1617573" y="189527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68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01683" y="4129997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2" y="0"/>
                </a:moveTo>
                <a:lnTo>
                  <a:pt x="2483978" y="71246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49834" y="4116520"/>
            <a:ext cx="127000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VRS Providers’ Input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5792" y="4408508"/>
            <a:ext cx="1251585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indent="-100330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Compensation</a:t>
            </a:r>
            <a:endParaRPr sz="900">
              <a:latin typeface="Arial"/>
              <a:cs typeface="Arial"/>
            </a:endParaRPr>
          </a:p>
          <a:p>
            <a:pPr marL="113030" marR="5080" indent="31750">
              <a:lnSpc>
                <a:spcPct val="104800"/>
              </a:lnSpc>
              <a:spcBef>
                <a:spcPts val="204"/>
              </a:spcBef>
            </a:pP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-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Three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ou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four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provider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interviewed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say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trilingual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interpreter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receive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 more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compensation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13400" y="4408508"/>
            <a:ext cx="1053465" cy="1290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indent="-100330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Lengt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h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calls</a:t>
            </a:r>
            <a:endParaRPr sz="900">
              <a:latin typeface="Arial"/>
              <a:cs typeface="Arial"/>
            </a:endParaRPr>
          </a:p>
          <a:p>
            <a:pPr lvl="1" marL="113030" marR="5080" indent="31750">
              <a:lnSpc>
                <a:spcPct val="105000"/>
              </a:lnSpc>
              <a:spcBef>
                <a:spcPts val="204"/>
              </a:spcBef>
              <a:buClr>
                <a:srgbClr val="5A7C3C"/>
              </a:buClr>
              <a:buFont typeface="Arial"/>
              <a:buChar char="-"/>
              <a:tabLst>
                <a:tab pos="218440" algn="l"/>
              </a:tabLst>
            </a:pP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3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ou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4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claim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longe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r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than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 English-ASL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calls</a:t>
            </a:r>
            <a:endParaRPr sz="900">
              <a:latin typeface="Arial"/>
              <a:cs typeface="Arial"/>
            </a:endParaRPr>
          </a:p>
          <a:p>
            <a:pPr lvl="1" marL="280670" marR="198120" indent="-135890">
              <a:lnSpc>
                <a:spcPts val="1350"/>
              </a:lnSpc>
              <a:spcBef>
                <a:spcPts val="80"/>
              </a:spcBef>
              <a:buClr>
                <a:srgbClr val="5A7C3C"/>
              </a:buClr>
              <a:buFont typeface="Arial"/>
              <a:buChar char="-"/>
              <a:tabLst>
                <a:tab pos="218440" algn="l"/>
              </a:tabLst>
            </a:pP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Cite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times: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 5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min</a:t>
            </a:r>
            <a:endParaRPr sz="90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  <a:spcBef>
                <a:spcPts val="180"/>
              </a:spcBef>
            </a:pP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1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5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min</a:t>
            </a:r>
            <a:endParaRPr sz="90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  <a:spcBef>
                <a:spcPts val="295"/>
              </a:spcBef>
            </a:pP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1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7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min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03761" y="402543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089860" y="402335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80"/>
                </a:moveTo>
                <a:lnTo>
                  <a:pt x="2680854" y="2011680"/>
                </a:lnTo>
                <a:lnTo>
                  <a:pt x="2680854" y="0"/>
                </a:lnTo>
                <a:lnTo>
                  <a:pt x="0" y="0"/>
                </a:lnTo>
                <a:lnTo>
                  <a:pt x="0" y="2011680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89860" y="553631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3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5"/>
                </a:lnTo>
                <a:lnTo>
                  <a:pt x="1974803" y="284055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79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89860" y="5728166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6"/>
                </a:lnTo>
                <a:lnTo>
                  <a:pt x="2321847" y="28633"/>
                </a:lnTo>
                <a:lnTo>
                  <a:pt x="2330431" y="28633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3"/>
                </a:moveTo>
                <a:lnTo>
                  <a:pt x="2323031" y="28633"/>
                </a:lnTo>
                <a:lnTo>
                  <a:pt x="2322177" y="28996"/>
                </a:lnTo>
                <a:lnTo>
                  <a:pt x="2330135" y="37743"/>
                </a:lnTo>
                <a:lnTo>
                  <a:pt x="2330431" y="28633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89860" y="569743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4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4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089860" y="577752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6" y="119675"/>
                </a:lnTo>
                <a:lnTo>
                  <a:pt x="2474205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2" y="45634"/>
                </a:moveTo>
                <a:lnTo>
                  <a:pt x="2474205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089860" y="566250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3"/>
                </a:lnTo>
                <a:lnTo>
                  <a:pt x="1617573" y="189527"/>
                </a:lnTo>
                <a:lnTo>
                  <a:pt x="1528460" y="189527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60" y="189527"/>
                </a:lnTo>
                <a:lnTo>
                  <a:pt x="1617573" y="189527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70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89860" y="4129997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3" y="0"/>
                </a:moveTo>
                <a:lnTo>
                  <a:pt x="2483979" y="71246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234755" y="4103481"/>
            <a:ext cx="127000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VRS Providers’ Input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97921" y="4771824"/>
            <a:ext cx="1010285" cy="638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indent="-100330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1300" spc="-10">
                <a:solidFill>
                  <a:srgbClr val="5A7C3C"/>
                </a:solidFill>
                <a:latin typeface="Arial"/>
                <a:cs typeface="Arial"/>
              </a:rPr>
              <a:t>Teaming</a:t>
            </a:r>
            <a:endParaRPr sz="13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305"/>
              </a:spcBef>
            </a:pPr>
            <a:r>
              <a:rPr dirty="0" sz="1150" spc="15">
                <a:solidFill>
                  <a:srgbClr val="5A7C3C"/>
                </a:solidFill>
                <a:latin typeface="Arial"/>
                <a:cs typeface="Arial"/>
              </a:rPr>
              <a:t>–</a:t>
            </a:r>
            <a:r>
              <a:rPr dirty="0" sz="1150" spc="5">
                <a:solidFill>
                  <a:srgbClr val="5A7C3C"/>
                </a:solidFill>
                <a:latin typeface="Arial"/>
                <a:cs typeface="Arial"/>
              </a:rPr>
              <a:t>“possible”</a:t>
            </a:r>
            <a:endParaRPr sz="1150">
              <a:latin typeface="Arial"/>
              <a:cs typeface="Arial"/>
            </a:endParaRPr>
          </a:p>
          <a:p>
            <a:pPr marL="113030" indent="-100330">
              <a:lnSpc>
                <a:spcPct val="100000"/>
              </a:lnSpc>
              <a:spcBef>
                <a:spcPts val="285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1300" spc="-10">
                <a:solidFill>
                  <a:srgbClr val="5A7C3C"/>
                </a:solidFill>
                <a:latin typeface="Arial"/>
                <a:cs typeface="Arial"/>
              </a:rPr>
              <a:t>Transferring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209940" y="4397292"/>
            <a:ext cx="974602" cy="12354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091938" y="402543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01683" y="667511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01683" y="8188070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2" y="0"/>
                </a:moveTo>
                <a:lnTo>
                  <a:pt x="2258712" y="67522"/>
                </a:lnTo>
                <a:lnTo>
                  <a:pt x="2134444" y="69849"/>
                </a:lnTo>
                <a:lnTo>
                  <a:pt x="1973407" y="239819"/>
                </a:lnTo>
                <a:lnTo>
                  <a:pt x="0" y="239819"/>
                </a:lnTo>
                <a:lnTo>
                  <a:pt x="0" y="284057"/>
                </a:lnTo>
                <a:lnTo>
                  <a:pt x="1974802" y="284057"/>
                </a:lnTo>
                <a:lnTo>
                  <a:pt x="2152595" y="132250"/>
                </a:lnTo>
                <a:lnTo>
                  <a:pt x="2383017" y="132250"/>
                </a:lnTo>
                <a:lnTo>
                  <a:pt x="2416027" y="112692"/>
                </a:lnTo>
                <a:lnTo>
                  <a:pt x="2264762" y="0"/>
                </a:lnTo>
                <a:close/>
              </a:path>
              <a:path w="2416175" h="284479">
                <a:moveTo>
                  <a:pt x="2383017" y="132250"/>
                </a:moveTo>
                <a:lnTo>
                  <a:pt x="2152595" y="132250"/>
                </a:lnTo>
                <a:lnTo>
                  <a:pt x="2254058" y="149014"/>
                </a:lnTo>
                <a:lnTo>
                  <a:pt x="2249404" y="211413"/>
                </a:lnTo>
                <a:lnTo>
                  <a:pt x="2383017" y="132250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01683" y="8379925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5"/>
                </a:lnTo>
                <a:lnTo>
                  <a:pt x="2321846" y="28632"/>
                </a:lnTo>
                <a:lnTo>
                  <a:pt x="2330431" y="28632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4" y="37743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01683" y="8349191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3" y="94748"/>
                </a:lnTo>
                <a:lnTo>
                  <a:pt x="2173902" y="9085"/>
                </a:lnTo>
                <a:close/>
              </a:path>
              <a:path w="2435860" h="122554">
                <a:moveTo>
                  <a:pt x="2355059" y="0"/>
                </a:moveTo>
                <a:lnTo>
                  <a:pt x="2371637" y="18171"/>
                </a:lnTo>
                <a:lnTo>
                  <a:pt x="2294673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4">
                <a:moveTo>
                  <a:pt x="2432858" y="70087"/>
                </a:moveTo>
                <a:lnTo>
                  <a:pt x="2414262" y="70087"/>
                </a:lnTo>
                <a:lnTo>
                  <a:pt x="2432021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01683" y="842928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5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5" y="119675"/>
                </a:lnTo>
                <a:lnTo>
                  <a:pt x="2474204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5">
                <a:moveTo>
                  <a:pt x="2506562" y="45634"/>
                </a:moveTo>
                <a:lnTo>
                  <a:pt x="2474204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01683" y="8314266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3"/>
                </a:lnTo>
                <a:lnTo>
                  <a:pt x="1617577" y="189525"/>
                </a:lnTo>
                <a:lnTo>
                  <a:pt x="1528458" y="189525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28"/>
                </a:lnTo>
                <a:lnTo>
                  <a:pt x="1528458" y="189525"/>
                </a:lnTo>
                <a:lnTo>
                  <a:pt x="1617577" y="189525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68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01683" y="678175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59">
                <a:moveTo>
                  <a:pt x="2362733" y="184404"/>
                </a:moveTo>
                <a:lnTo>
                  <a:pt x="2070215" y="184404"/>
                </a:lnTo>
                <a:lnTo>
                  <a:pt x="2289896" y="213276"/>
                </a:lnTo>
                <a:lnTo>
                  <a:pt x="2362733" y="184404"/>
                </a:lnTo>
                <a:close/>
              </a:path>
              <a:path w="2609850" h="213359">
                <a:moveTo>
                  <a:pt x="2076731" y="151806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4"/>
                </a:lnTo>
                <a:lnTo>
                  <a:pt x="2362733" y="184404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6"/>
                </a:lnTo>
                <a:close/>
              </a:path>
              <a:path w="2609850" h="213359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59">
                <a:moveTo>
                  <a:pt x="2438832" y="0"/>
                </a:moveTo>
                <a:lnTo>
                  <a:pt x="2483978" y="71247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149834" y="6768280"/>
            <a:ext cx="127000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VRS Providers’ Input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15792" y="7053780"/>
            <a:ext cx="1467485" cy="1287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marR="5080" indent="-100330">
              <a:lnSpc>
                <a:spcPct val="100000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Where 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o calls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originat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e 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r terminate?</a:t>
            </a:r>
            <a:endParaRPr sz="105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254"/>
              </a:spcBef>
            </a:pPr>
            <a:r>
              <a:rPr dirty="0" sz="1050" spc="70">
                <a:solidFill>
                  <a:srgbClr val="5A7C3C"/>
                </a:solidFill>
                <a:latin typeface="Arial"/>
                <a:cs typeface="Arial"/>
              </a:rPr>
              <a:t>–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Mexico</a:t>
            </a:r>
            <a:endParaRPr sz="105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265"/>
              </a:spcBef>
            </a:pPr>
            <a:r>
              <a:rPr dirty="0" sz="1050" spc="70">
                <a:solidFill>
                  <a:srgbClr val="5A7C3C"/>
                </a:solidFill>
                <a:latin typeface="Arial"/>
                <a:cs typeface="Arial"/>
              </a:rPr>
              <a:t>–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Colombia</a:t>
            </a:r>
            <a:endParaRPr sz="105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265"/>
              </a:spcBef>
            </a:pPr>
            <a:r>
              <a:rPr dirty="0" sz="1050" spc="70">
                <a:solidFill>
                  <a:srgbClr val="5A7C3C"/>
                </a:solidFill>
                <a:latin typeface="Arial"/>
                <a:cs typeface="Arial"/>
              </a:rPr>
              <a:t>–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Puerto 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Rico</a:t>
            </a:r>
            <a:endParaRPr sz="105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265"/>
              </a:spcBef>
            </a:pPr>
            <a:r>
              <a:rPr dirty="0" sz="1050" spc="70">
                <a:solidFill>
                  <a:srgbClr val="5A7C3C"/>
                </a:solidFill>
                <a:latin typeface="Arial"/>
                <a:cs typeface="Arial"/>
              </a:rPr>
              <a:t>–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Cuba</a:t>
            </a:r>
            <a:endParaRPr sz="105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265"/>
              </a:spcBef>
            </a:pPr>
            <a:r>
              <a:rPr dirty="0" sz="1050" spc="70">
                <a:solidFill>
                  <a:srgbClr val="5A7C3C"/>
                </a:solidFill>
                <a:latin typeface="Arial"/>
                <a:cs typeface="Arial"/>
              </a:rPr>
              <a:t>–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Cost</a:t>
            </a:r>
            <a:r>
              <a:rPr dirty="0" sz="1050">
                <a:solidFill>
                  <a:srgbClr val="5A7C3C"/>
                </a:solidFill>
                <a:latin typeface="Arial"/>
                <a:cs typeface="Arial"/>
              </a:rPr>
              <a:t>a </a:t>
            </a:r>
            <a:r>
              <a:rPr dirty="0" sz="1050" spc="-5">
                <a:solidFill>
                  <a:srgbClr val="5A7C3C"/>
                </a:solidFill>
                <a:latin typeface="Arial"/>
                <a:cs typeface="Arial"/>
              </a:rPr>
              <a:t>Rica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598938" y="7069918"/>
            <a:ext cx="1084153" cy="108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03761" y="667719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089860" y="6675119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089860" y="8188070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79">
                <a:moveTo>
                  <a:pt x="2264763" y="0"/>
                </a:moveTo>
                <a:lnTo>
                  <a:pt x="2258712" y="67522"/>
                </a:lnTo>
                <a:lnTo>
                  <a:pt x="2134444" y="69849"/>
                </a:lnTo>
                <a:lnTo>
                  <a:pt x="1973407" y="239819"/>
                </a:lnTo>
                <a:lnTo>
                  <a:pt x="0" y="239819"/>
                </a:lnTo>
                <a:lnTo>
                  <a:pt x="0" y="284057"/>
                </a:lnTo>
                <a:lnTo>
                  <a:pt x="1974803" y="284057"/>
                </a:lnTo>
                <a:lnTo>
                  <a:pt x="2152595" y="132250"/>
                </a:lnTo>
                <a:lnTo>
                  <a:pt x="2383017" y="132250"/>
                </a:lnTo>
                <a:lnTo>
                  <a:pt x="2416027" y="112692"/>
                </a:lnTo>
                <a:lnTo>
                  <a:pt x="2264763" y="0"/>
                </a:lnTo>
                <a:close/>
              </a:path>
              <a:path w="2416175" h="284479">
                <a:moveTo>
                  <a:pt x="2383017" y="132250"/>
                </a:moveTo>
                <a:lnTo>
                  <a:pt x="2152595" y="132250"/>
                </a:lnTo>
                <a:lnTo>
                  <a:pt x="2254058" y="149014"/>
                </a:lnTo>
                <a:lnTo>
                  <a:pt x="2249404" y="211413"/>
                </a:lnTo>
                <a:lnTo>
                  <a:pt x="2383017" y="132250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089860" y="8379925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9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8"/>
                </a:lnTo>
                <a:lnTo>
                  <a:pt x="2270935" y="50758"/>
                </a:lnTo>
                <a:lnTo>
                  <a:pt x="2322177" y="28995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1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5" y="37743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089860" y="8349191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4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4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4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089860" y="842928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5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5"/>
                </a:lnTo>
                <a:lnTo>
                  <a:pt x="2147476" y="119675"/>
                </a:lnTo>
                <a:lnTo>
                  <a:pt x="2474205" y="45634"/>
                </a:lnTo>
                <a:lnTo>
                  <a:pt x="2506562" y="45634"/>
                </a:lnTo>
                <a:lnTo>
                  <a:pt x="2551465" y="13503"/>
                </a:lnTo>
                <a:lnTo>
                  <a:pt x="2463966" y="0"/>
                </a:lnTo>
                <a:close/>
              </a:path>
              <a:path w="2552065" h="120015">
                <a:moveTo>
                  <a:pt x="2506562" y="45634"/>
                </a:moveTo>
                <a:lnTo>
                  <a:pt x="2474205" y="45634"/>
                </a:lnTo>
                <a:lnTo>
                  <a:pt x="2477928" y="66123"/>
                </a:lnTo>
                <a:lnTo>
                  <a:pt x="2506562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089860" y="8314266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3"/>
                </a:lnTo>
                <a:lnTo>
                  <a:pt x="1617577" y="189525"/>
                </a:lnTo>
                <a:lnTo>
                  <a:pt x="1528460" y="189525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28"/>
                </a:lnTo>
                <a:lnTo>
                  <a:pt x="1528460" y="189525"/>
                </a:lnTo>
                <a:lnTo>
                  <a:pt x="1617577" y="189525"/>
                </a:lnTo>
                <a:lnTo>
                  <a:pt x="1769550" y="133645"/>
                </a:lnTo>
                <a:lnTo>
                  <a:pt x="1794174" y="133645"/>
                </a:lnTo>
                <a:lnTo>
                  <a:pt x="1812370" y="25146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5"/>
                </a:moveTo>
                <a:lnTo>
                  <a:pt x="1769550" y="133645"/>
                </a:lnTo>
                <a:lnTo>
                  <a:pt x="1789098" y="163915"/>
                </a:lnTo>
                <a:lnTo>
                  <a:pt x="1794174" y="133645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089860" y="678175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59">
                <a:moveTo>
                  <a:pt x="2362733" y="184404"/>
                </a:moveTo>
                <a:lnTo>
                  <a:pt x="2070215" y="184404"/>
                </a:lnTo>
                <a:lnTo>
                  <a:pt x="2289896" y="213276"/>
                </a:lnTo>
                <a:lnTo>
                  <a:pt x="2362733" y="184404"/>
                </a:lnTo>
                <a:close/>
              </a:path>
              <a:path w="2609850" h="213359">
                <a:moveTo>
                  <a:pt x="2076731" y="151806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4"/>
                </a:lnTo>
                <a:lnTo>
                  <a:pt x="2362733" y="184404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6"/>
                </a:lnTo>
                <a:close/>
              </a:path>
              <a:path w="2609850" h="213359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59">
                <a:moveTo>
                  <a:pt x="2438833" y="0"/>
                </a:moveTo>
                <a:lnTo>
                  <a:pt x="2483979" y="71247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4238013" y="6768280"/>
            <a:ext cx="2191385" cy="1502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VRS Providers’ Input</a:t>
            </a:r>
            <a:endParaRPr sz="1050">
              <a:latin typeface="Arial"/>
              <a:cs typeface="Arial"/>
            </a:endParaRPr>
          </a:p>
          <a:p>
            <a:pPr marL="113030" indent="-100330">
              <a:lnSpc>
                <a:spcPct val="100000"/>
              </a:lnSpc>
              <a:spcBef>
                <a:spcPts val="680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Additional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comments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r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concerns</a:t>
            </a:r>
            <a:endParaRPr sz="900">
              <a:latin typeface="Arial"/>
              <a:cs typeface="Arial"/>
            </a:endParaRPr>
          </a:p>
          <a:p>
            <a:pPr lvl="1" marL="113030" indent="31750">
              <a:lnSpc>
                <a:spcPct val="100000"/>
              </a:lnSpc>
              <a:spcBef>
                <a:spcPts val="259"/>
              </a:spcBef>
              <a:buClr>
                <a:srgbClr val="5A7C3C"/>
              </a:buClr>
              <a:buFont typeface="Arial"/>
              <a:buChar char="-"/>
              <a:tabLst>
                <a:tab pos="218440" algn="l"/>
              </a:tabLst>
            </a:pP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This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field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A7C3C"/>
                </a:solidFill>
                <a:latin typeface="Arial"/>
                <a:cs typeface="Arial"/>
              </a:rPr>
              <a:t>i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growing</a:t>
            </a:r>
            <a:endParaRPr sz="900">
              <a:latin typeface="Arial"/>
              <a:cs typeface="Arial"/>
            </a:endParaRPr>
          </a:p>
          <a:p>
            <a:pPr lvl="1" marL="113030" marR="402590" indent="31750">
              <a:lnSpc>
                <a:spcPct val="106800"/>
              </a:lnSpc>
              <a:spcBef>
                <a:spcPts val="195"/>
              </a:spcBef>
              <a:buClr>
                <a:srgbClr val="5A7C3C"/>
              </a:buClr>
              <a:buFont typeface="Arial"/>
              <a:buChar char="-"/>
              <a:tabLst>
                <a:tab pos="218440" algn="l"/>
              </a:tabLst>
            </a:pP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Nee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for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RID’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support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this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 specialization</a:t>
            </a:r>
            <a:endParaRPr sz="900">
              <a:latin typeface="Arial"/>
              <a:cs typeface="Arial"/>
            </a:endParaRPr>
          </a:p>
          <a:p>
            <a:pPr lvl="1" marL="113030" marR="137795" indent="31750">
              <a:lnSpc>
                <a:spcPct val="104099"/>
              </a:lnSpc>
              <a:spcBef>
                <a:spcPts val="215"/>
              </a:spcBef>
              <a:buClr>
                <a:srgbClr val="5A7C3C"/>
              </a:buClr>
              <a:buFont typeface="Arial"/>
              <a:buChar char="-"/>
              <a:tabLst>
                <a:tab pos="218440" algn="l"/>
              </a:tabLst>
            </a:pP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Deman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exceed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supply,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Hispanic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community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underserved</a:t>
            </a:r>
            <a:endParaRPr sz="900">
              <a:latin typeface="Arial"/>
              <a:cs typeface="Arial"/>
            </a:endParaRPr>
          </a:p>
          <a:p>
            <a:pPr lvl="1" marL="113030" marR="5080" indent="31750">
              <a:lnSpc>
                <a:spcPct val="106800"/>
              </a:lnSpc>
              <a:spcBef>
                <a:spcPts val="185"/>
              </a:spcBef>
              <a:buClr>
                <a:srgbClr val="5A7C3C"/>
              </a:buClr>
              <a:buFont typeface="Arial"/>
              <a:buChar char="-"/>
              <a:tabLst>
                <a:tab pos="218440" algn="l"/>
              </a:tabLst>
            </a:pP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Nee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certification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exam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an</a:t>
            </a:r>
            <a:r>
              <a:rPr dirty="0" sz="900" spc="20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training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opportunitie</a:t>
            </a:r>
            <a:r>
              <a:rPr dirty="0" sz="900" spc="15">
                <a:solidFill>
                  <a:srgbClr val="5A7C3C"/>
                </a:solidFill>
                <a:latin typeface="Arial"/>
                <a:cs typeface="Arial"/>
              </a:rPr>
              <a:t>s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for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trilingual</a:t>
            </a:r>
            <a:r>
              <a:rPr dirty="0" sz="9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900" spc="10">
                <a:solidFill>
                  <a:srgbClr val="5A7C3C"/>
                </a:solidFill>
                <a:latin typeface="Arial"/>
                <a:cs typeface="Arial"/>
              </a:rPr>
              <a:t>interpreters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091938" y="6677198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601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535940" y="9021461"/>
            <a:ext cx="3135630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 sz="1200" spc="-15">
                <a:latin typeface="Arial"/>
                <a:cs typeface="Arial"/>
              </a:rPr>
              <a:t>DQP</a:t>
            </a:r>
            <a:r>
              <a:rPr dirty="0" sz="1200" spc="-5">
                <a:latin typeface="Arial"/>
                <a:cs typeface="Arial"/>
              </a:rPr>
              <a:t>: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  <a:hlinkClick r:id="rId6"/>
              </a:rPr>
              <a:t>davidqp@mail.utexas.edu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dirty="0" sz="1200">
                <a:latin typeface="Arial"/>
                <a:cs typeface="Arial"/>
              </a:rPr>
              <a:t>KCC:</a:t>
            </a:r>
            <a:r>
              <a:rPr dirty="0" sz="1200" spc="-5">
                <a:latin typeface="Arial"/>
                <a:cs typeface="Arial"/>
                <a:hlinkClick r:id="rId7"/>
              </a:rPr>
              <a:t> atyourfingertipsinterpreting@yahoo.com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 spc="-25">
                <a:latin typeface="Arial"/>
                <a:cs typeface="Arial"/>
              </a:rPr>
              <a:t>R</a:t>
            </a:r>
            <a:r>
              <a:rPr dirty="0" sz="1200" spc="-145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: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  <a:hlinkClick r:id="rId8"/>
              </a:rPr>
              <a:t>rafael.trevino@me.com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9128"/>
            <a:ext cx="287845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dirty="0" sz="1200" spc="-5">
                <a:latin typeface="Arial"/>
                <a:cs typeface="Arial"/>
              </a:rPr>
              <a:t>Nationa</a:t>
            </a:r>
            <a:r>
              <a:rPr dirty="0" sz="1200">
                <a:latin typeface="Arial"/>
                <a:cs typeface="Arial"/>
              </a:rPr>
              <a:t>l Symposium</a:t>
            </a:r>
            <a:r>
              <a:rPr dirty="0" sz="1200" spc="-5">
                <a:latin typeface="Arial"/>
                <a:cs typeface="Arial"/>
              </a:rPr>
              <a:t> o</a:t>
            </a:r>
            <a:r>
              <a:rPr dirty="0" sz="1200">
                <a:latin typeface="Arial"/>
                <a:cs typeface="Arial"/>
              </a:rPr>
              <a:t>n </a:t>
            </a:r>
            <a:r>
              <a:rPr dirty="0" sz="1200" spc="-35">
                <a:latin typeface="Arial"/>
                <a:cs typeface="Arial"/>
              </a:rPr>
              <a:t>V</a:t>
            </a:r>
            <a:r>
              <a:rPr dirty="0" sz="1200" spc="-5">
                <a:latin typeface="Arial"/>
                <a:cs typeface="Arial"/>
              </a:rPr>
              <a:t>ide</a:t>
            </a:r>
            <a:r>
              <a:rPr dirty="0" sz="1200">
                <a:latin typeface="Arial"/>
                <a:cs typeface="Arial"/>
              </a:rPr>
              <a:t>o Interpreting</a:t>
            </a:r>
            <a:r>
              <a:rPr dirty="0" sz="1200">
                <a:latin typeface="Arial"/>
                <a:cs typeface="Arial"/>
              </a:rPr>
              <a:t> Gallaudet</a:t>
            </a:r>
            <a:r>
              <a:rPr dirty="0" sz="1200" spc="-5">
                <a:latin typeface="Arial"/>
                <a:cs typeface="Arial"/>
              </a:rPr>
              <a:t> University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1074" y="519128"/>
            <a:ext cx="948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May</a:t>
            </a:r>
            <a:r>
              <a:rPr dirty="0" sz="1200" spc="-5">
                <a:latin typeface="Arial"/>
                <a:cs typeface="Arial"/>
              </a:rPr>
              <a:t> 24</a:t>
            </a:r>
            <a:r>
              <a:rPr dirty="0" sz="1200">
                <a:latin typeface="Arial"/>
                <a:cs typeface="Arial"/>
              </a:rPr>
              <a:t>, </a:t>
            </a:r>
            <a:r>
              <a:rPr dirty="0" sz="1200" spc="-5">
                <a:latin typeface="Arial"/>
                <a:cs typeface="Arial"/>
              </a:rPr>
              <a:t>2010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1683" y="1371601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1683" y="288455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80">
                <a:moveTo>
                  <a:pt x="2264763" y="0"/>
                </a:moveTo>
                <a:lnTo>
                  <a:pt x="2258713" y="67520"/>
                </a:lnTo>
                <a:lnTo>
                  <a:pt x="2134444" y="69850"/>
                </a:lnTo>
                <a:lnTo>
                  <a:pt x="1973406" y="239817"/>
                </a:lnTo>
                <a:lnTo>
                  <a:pt x="0" y="239817"/>
                </a:lnTo>
                <a:lnTo>
                  <a:pt x="0" y="284057"/>
                </a:lnTo>
                <a:lnTo>
                  <a:pt x="1974802" y="284057"/>
                </a:lnTo>
                <a:lnTo>
                  <a:pt x="2152596" y="132248"/>
                </a:lnTo>
                <a:lnTo>
                  <a:pt x="2383016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80">
                <a:moveTo>
                  <a:pt x="2383016" y="132248"/>
                </a:moveTo>
                <a:lnTo>
                  <a:pt x="2152596" y="132248"/>
                </a:lnTo>
                <a:lnTo>
                  <a:pt x="2254059" y="149012"/>
                </a:lnTo>
                <a:lnTo>
                  <a:pt x="2249404" y="211411"/>
                </a:lnTo>
                <a:lnTo>
                  <a:pt x="2383016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1683" y="3076407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7"/>
                </a:lnTo>
                <a:lnTo>
                  <a:pt x="2270934" y="41647"/>
                </a:lnTo>
                <a:lnTo>
                  <a:pt x="0" y="41647"/>
                </a:lnTo>
                <a:lnTo>
                  <a:pt x="0" y="50756"/>
                </a:lnTo>
                <a:lnTo>
                  <a:pt x="2270934" y="50756"/>
                </a:lnTo>
                <a:lnTo>
                  <a:pt x="2322177" y="28994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0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4"/>
                </a:lnTo>
                <a:lnTo>
                  <a:pt x="2330135" y="37741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01683" y="304567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60" h="122555">
                <a:moveTo>
                  <a:pt x="2173901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6" y="32448"/>
                </a:lnTo>
                <a:lnTo>
                  <a:pt x="2295857" y="122005"/>
                </a:lnTo>
                <a:lnTo>
                  <a:pt x="2358019" y="94748"/>
                </a:lnTo>
                <a:lnTo>
                  <a:pt x="2294673" y="94748"/>
                </a:lnTo>
                <a:lnTo>
                  <a:pt x="2173901" y="9085"/>
                </a:lnTo>
                <a:close/>
              </a:path>
              <a:path w="2435860" h="122555">
                <a:moveTo>
                  <a:pt x="2355059" y="0"/>
                </a:moveTo>
                <a:lnTo>
                  <a:pt x="2371636" y="18171"/>
                </a:lnTo>
                <a:lnTo>
                  <a:pt x="2294673" y="94748"/>
                </a:lnTo>
                <a:lnTo>
                  <a:pt x="2358019" y="94748"/>
                </a:lnTo>
                <a:lnTo>
                  <a:pt x="2414261" y="70087"/>
                </a:lnTo>
                <a:lnTo>
                  <a:pt x="2432858" y="70087"/>
                </a:lnTo>
                <a:lnTo>
                  <a:pt x="2435575" y="2595"/>
                </a:lnTo>
                <a:lnTo>
                  <a:pt x="2355059" y="0"/>
                </a:lnTo>
                <a:close/>
              </a:path>
              <a:path w="2435860" h="122555">
                <a:moveTo>
                  <a:pt x="2432858" y="70087"/>
                </a:moveTo>
                <a:lnTo>
                  <a:pt x="2414261" y="70087"/>
                </a:lnTo>
                <a:lnTo>
                  <a:pt x="2432022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01683" y="312576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5" y="0"/>
                </a:moveTo>
                <a:lnTo>
                  <a:pt x="2468620" y="18161"/>
                </a:lnTo>
                <a:lnTo>
                  <a:pt x="2145148" y="100117"/>
                </a:lnTo>
                <a:lnTo>
                  <a:pt x="0" y="100117"/>
                </a:lnTo>
                <a:lnTo>
                  <a:pt x="0" y="119677"/>
                </a:lnTo>
                <a:lnTo>
                  <a:pt x="2147475" y="119677"/>
                </a:lnTo>
                <a:lnTo>
                  <a:pt x="2474204" y="45634"/>
                </a:lnTo>
                <a:lnTo>
                  <a:pt x="2506563" y="45634"/>
                </a:lnTo>
                <a:lnTo>
                  <a:pt x="2551465" y="13505"/>
                </a:lnTo>
                <a:lnTo>
                  <a:pt x="2463965" y="0"/>
                </a:lnTo>
                <a:close/>
              </a:path>
              <a:path w="2552065" h="120014">
                <a:moveTo>
                  <a:pt x="2506563" y="45634"/>
                </a:moveTo>
                <a:lnTo>
                  <a:pt x="2474204" y="45634"/>
                </a:lnTo>
                <a:lnTo>
                  <a:pt x="2477928" y="66125"/>
                </a:lnTo>
                <a:lnTo>
                  <a:pt x="2506563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1683" y="301074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4" y="222124"/>
                </a:lnTo>
                <a:lnTo>
                  <a:pt x="1617576" y="189527"/>
                </a:lnTo>
                <a:lnTo>
                  <a:pt x="1528458" y="189527"/>
                </a:lnTo>
                <a:lnTo>
                  <a:pt x="1436304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58" y="189527"/>
                </a:lnTo>
                <a:lnTo>
                  <a:pt x="1617576" y="189527"/>
                </a:lnTo>
                <a:lnTo>
                  <a:pt x="1769550" y="133647"/>
                </a:lnTo>
                <a:lnTo>
                  <a:pt x="1794174" y="133647"/>
                </a:lnTo>
                <a:lnTo>
                  <a:pt x="1812369" y="25147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7"/>
                </a:moveTo>
                <a:lnTo>
                  <a:pt x="1769550" y="133647"/>
                </a:lnTo>
                <a:lnTo>
                  <a:pt x="1789098" y="163915"/>
                </a:lnTo>
                <a:lnTo>
                  <a:pt x="1794174" y="133647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01683" y="147823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5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4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2" y="0"/>
                </a:moveTo>
                <a:lnTo>
                  <a:pt x="2483978" y="71247"/>
                </a:lnTo>
                <a:lnTo>
                  <a:pt x="2286638" y="181145"/>
                </a:lnTo>
                <a:lnTo>
                  <a:pt x="2370954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3" y="13039"/>
                </a:lnTo>
                <a:lnTo>
                  <a:pt x="2438832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49834" y="1464760"/>
            <a:ext cx="153098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Implications</a:t>
            </a:r>
            <a:r>
              <a:rPr dirty="0" sz="1050" spc="-5">
                <a:solidFill>
                  <a:srgbClr val="72A64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72A642"/>
                </a:solidFill>
                <a:latin typeface="Arial"/>
                <a:cs typeface="Arial"/>
              </a:rPr>
              <a:t>for the future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9834" y="1753921"/>
            <a:ext cx="1070610" cy="1307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marR="201930" indent="-100330">
              <a:lnSpc>
                <a:spcPct val="102899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Provide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more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training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opportunitie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for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interpreters</a:t>
            </a:r>
            <a:endParaRPr sz="800">
              <a:latin typeface="Arial"/>
              <a:cs typeface="Arial"/>
            </a:endParaRPr>
          </a:p>
          <a:p>
            <a:pPr marL="113030" marR="5080" indent="-100330">
              <a:lnSpc>
                <a:spcPct val="103200"/>
              </a:lnSpc>
              <a:spcBef>
                <a:spcPts val="175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Engage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i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dialogues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wit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h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stakeholders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abou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pre-call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synopses</a:t>
            </a:r>
            <a:endParaRPr sz="800">
              <a:latin typeface="Arial"/>
              <a:cs typeface="Arial"/>
            </a:endParaRPr>
          </a:p>
          <a:p>
            <a:pPr marL="113030" marR="45720" indent="-100330">
              <a:lnSpc>
                <a:spcPct val="101699"/>
              </a:lnSpc>
              <a:spcBef>
                <a:spcPts val="215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Provide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additional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support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durin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g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calls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16226" y="2018607"/>
            <a:ext cx="1084634" cy="664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03761" y="1373680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599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89860" y="1371601"/>
            <a:ext cx="2680970" cy="2011680"/>
          </a:xfrm>
          <a:custGeom>
            <a:avLst/>
            <a:gdLst/>
            <a:ahLst/>
            <a:cxnLst/>
            <a:rect l="l" t="t" r="r" b="b"/>
            <a:pathLst>
              <a:path w="2680970" h="2011679">
                <a:moveTo>
                  <a:pt x="0" y="2011679"/>
                </a:moveTo>
                <a:lnTo>
                  <a:pt x="2680854" y="2011679"/>
                </a:lnTo>
                <a:lnTo>
                  <a:pt x="2680854" y="0"/>
                </a:lnTo>
                <a:lnTo>
                  <a:pt x="0" y="0"/>
                </a:lnTo>
                <a:lnTo>
                  <a:pt x="0" y="2011679"/>
                </a:lnTo>
                <a:close/>
              </a:path>
            </a:pathLst>
          </a:custGeom>
          <a:solidFill>
            <a:srgbClr val="D5E7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89860" y="2884552"/>
            <a:ext cx="2416175" cy="284480"/>
          </a:xfrm>
          <a:custGeom>
            <a:avLst/>
            <a:gdLst/>
            <a:ahLst/>
            <a:cxnLst/>
            <a:rect l="l" t="t" r="r" b="b"/>
            <a:pathLst>
              <a:path w="2416175" h="284480">
                <a:moveTo>
                  <a:pt x="2264763" y="0"/>
                </a:moveTo>
                <a:lnTo>
                  <a:pt x="2258712" y="67520"/>
                </a:lnTo>
                <a:lnTo>
                  <a:pt x="2134444" y="69850"/>
                </a:lnTo>
                <a:lnTo>
                  <a:pt x="1973407" y="239817"/>
                </a:lnTo>
                <a:lnTo>
                  <a:pt x="0" y="239817"/>
                </a:lnTo>
                <a:lnTo>
                  <a:pt x="0" y="284057"/>
                </a:lnTo>
                <a:lnTo>
                  <a:pt x="1974803" y="284057"/>
                </a:lnTo>
                <a:lnTo>
                  <a:pt x="2152595" y="132248"/>
                </a:lnTo>
                <a:lnTo>
                  <a:pt x="2383017" y="132248"/>
                </a:lnTo>
                <a:lnTo>
                  <a:pt x="2416027" y="112690"/>
                </a:lnTo>
                <a:lnTo>
                  <a:pt x="2264763" y="0"/>
                </a:lnTo>
                <a:close/>
              </a:path>
              <a:path w="2416175" h="284480">
                <a:moveTo>
                  <a:pt x="2383017" y="132248"/>
                </a:moveTo>
                <a:lnTo>
                  <a:pt x="2152595" y="132248"/>
                </a:lnTo>
                <a:lnTo>
                  <a:pt x="2254058" y="149012"/>
                </a:lnTo>
                <a:lnTo>
                  <a:pt x="2249404" y="211411"/>
                </a:lnTo>
                <a:lnTo>
                  <a:pt x="2383017" y="132248"/>
                </a:lnTo>
                <a:close/>
              </a:path>
            </a:pathLst>
          </a:custGeom>
          <a:solidFill>
            <a:srgbClr val="F4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89860" y="3076407"/>
            <a:ext cx="2331720" cy="50800"/>
          </a:xfrm>
          <a:custGeom>
            <a:avLst/>
            <a:gdLst/>
            <a:ahLst/>
            <a:cxnLst/>
            <a:rect l="l" t="t" r="r" b="b"/>
            <a:pathLst>
              <a:path w="2331720" h="50800">
                <a:moveTo>
                  <a:pt x="2299351" y="0"/>
                </a:moveTo>
                <a:lnTo>
                  <a:pt x="2305270" y="7807"/>
                </a:lnTo>
                <a:lnTo>
                  <a:pt x="2270935" y="41647"/>
                </a:lnTo>
                <a:lnTo>
                  <a:pt x="0" y="41647"/>
                </a:lnTo>
                <a:lnTo>
                  <a:pt x="0" y="50756"/>
                </a:lnTo>
                <a:lnTo>
                  <a:pt x="2270935" y="50756"/>
                </a:lnTo>
                <a:lnTo>
                  <a:pt x="2322177" y="28995"/>
                </a:lnTo>
                <a:lnTo>
                  <a:pt x="2321847" y="28632"/>
                </a:lnTo>
                <a:lnTo>
                  <a:pt x="2330431" y="28632"/>
                </a:lnTo>
                <a:lnTo>
                  <a:pt x="2331319" y="1300"/>
                </a:lnTo>
                <a:lnTo>
                  <a:pt x="2299351" y="0"/>
                </a:lnTo>
                <a:close/>
              </a:path>
              <a:path w="2331720" h="50800">
                <a:moveTo>
                  <a:pt x="2330431" y="28632"/>
                </a:moveTo>
                <a:lnTo>
                  <a:pt x="2323031" y="28632"/>
                </a:lnTo>
                <a:lnTo>
                  <a:pt x="2322177" y="28995"/>
                </a:lnTo>
                <a:lnTo>
                  <a:pt x="2330135" y="37741"/>
                </a:lnTo>
                <a:lnTo>
                  <a:pt x="2330431" y="28632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89860" y="3045672"/>
            <a:ext cx="2435860" cy="122555"/>
          </a:xfrm>
          <a:custGeom>
            <a:avLst/>
            <a:gdLst/>
            <a:ahLst/>
            <a:cxnLst/>
            <a:rect l="l" t="t" r="r" b="b"/>
            <a:pathLst>
              <a:path w="2435859" h="122555">
                <a:moveTo>
                  <a:pt x="2173902" y="9085"/>
                </a:moveTo>
                <a:lnTo>
                  <a:pt x="0" y="9085"/>
                </a:lnTo>
                <a:lnTo>
                  <a:pt x="0" y="32448"/>
                </a:lnTo>
                <a:lnTo>
                  <a:pt x="2172717" y="32448"/>
                </a:lnTo>
                <a:lnTo>
                  <a:pt x="2295857" y="122005"/>
                </a:lnTo>
                <a:lnTo>
                  <a:pt x="2358020" y="94748"/>
                </a:lnTo>
                <a:lnTo>
                  <a:pt x="2294674" y="94748"/>
                </a:lnTo>
                <a:lnTo>
                  <a:pt x="2173902" y="9085"/>
                </a:lnTo>
                <a:close/>
              </a:path>
              <a:path w="2435859" h="122555">
                <a:moveTo>
                  <a:pt x="2355060" y="0"/>
                </a:moveTo>
                <a:lnTo>
                  <a:pt x="2371637" y="18171"/>
                </a:lnTo>
                <a:lnTo>
                  <a:pt x="2294674" y="94748"/>
                </a:lnTo>
                <a:lnTo>
                  <a:pt x="2358020" y="94748"/>
                </a:lnTo>
                <a:lnTo>
                  <a:pt x="2414262" y="70087"/>
                </a:lnTo>
                <a:lnTo>
                  <a:pt x="2432858" y="70087"/>
                </a:lnTo>
                <a:lnTo>
                  <a:pt x="2435574" y="2595"/>
                </a:lnTo>
                <a:lnTo>
                  <a:pt x="2355060" y="0"/>
                </a:lnTo>
                <a:close/>
              </a:path>
              <a:path w="2435859" h="122555">
                <a:moveTo>
                  <a:pt x="2432858" y="70087"/>
                </a:moveTo>
                <a:lnTo>
                  <a:pt x="2414262" y="70087"/>
                </a:lnTo>
                <a:lnTo>
                  <a:pt x="2432023" y="90854"/>
                </a:lnTo>
                <a:lnTo>
                  <a:pt x="2432858" y="70087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89860" y="3125767"/>
            <a:ext cx="2552065" cy="120014"/>
          </a:xfrm>
          <a:custGeom>
            <a:avLst/>
            <a:gdLst/>
            <a:ahLst/>
            <a:cxnLst/>
            <a:rect l="l" t="t" r="r" b="b"/>
            <a:pathLst>
              <a:path w="2552065" h="120014">
                <a:moveTo>
                  <a:pt x="2463966" y="0"/>
                </a:moveTo>
                <a:lnTo>
                  <a:pt x="2468619" y="18161"/>
                </a:lnTo>
                <a:lnTo>
                  <a:pt x="2145149" y="100117"/>
                </a:lnTo>
                <a:lnTo>
                  <a:pt x="0" y="100117"/>
                </a:lnTo>
                <a:lnTo>
                  <a:pt x="0" y="119677"/>
                </a:lnTo>
                <a:lnTo>
                  <a:pt x="2147476" y="119677"/>
                </a:lnTo>
                <a:lnTo>
                  <a:pt x="2474205" y="45634"/>
                </a:lnTo>
                <a:lnTo>
                  <a:pt x="2506563" y="45634"/>
                </a:lnTo>
                <a:lnTo>
                  <a:pt x="2551465" y="13505"/>
                </a:lnTo>
                <a:lnTo>
                  <a:pt x="2463966" y="0"/>
                </a:lnTo>
                <a:close/>
              </a:path>
              <a:path w="2552065" h="120014">
                <a:moveTo>
                  <a:pt x="2506563" y="45634"/>
                </a:moveTo>
                <a:lnTo>
                  <a:pt x="2474205" y="45634"/>
                </a:lnTo>
                <a:lnTo>
                  <a:pt x="2477928" y="66125"/>
                </a:lnTo>
                <a:lnTo>
                  <a:pt x="2506563" y="45634"/>
                </a:lnTo>
                <a:close/>
              </a:path>
            </a:pathLst>
          </a:custGeom>
          <a:solidFill>
            <a:srgbClr val="5A7C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89860" y="3010747"/>
            <a:ext cx="1812925" cy="222250"/>
          </a:xfrm>
          <a:custGeom>
            <a:avLst/>
            <a:gdLst/>
            <a:ahLst/>
            <a:cxnLst/>
            <a:rect l="l" t="t" r="r" b="b"/>
            <a:pathLst>
              <a:path w="1812925" h="222250">
                <a:moveTo>
                  <a:pt x="0" y="132023"/>
                </a:moveTo>
                <a:lnTo>
                  <a:pt x="0" y="159891"/>
                </a:lnTo>
                <a:lnTo>
                  <a:pt x="1433512" y="176488"/>
                </a:lnTo>
                <a:lnTo>
                  <a:pt x="1528925" y="222124"/>
                </a:lnTo>
                <a:lnTo>
                  <a:pt x="1617577" y="189527"/>
                </a:lnTo>
                <a:lnTo>
                  <a:pt x="1528460" y="189527"/>
                </a:lnTo>
                <a:lnTo>
                  <a:pt x="1436305" y="148082"/>
                </a:lnTo>
                <a:lnTo>
                  <a:pt x="0" y="132023"/>
                </a:lnTo>
                <a:close/>
              </a:path>
              <a:path w="1812925" h="222250">
                <a:moveTo>
                  <a:pt x="1686238" y="0"/>
                </a:moveTo>
                <a:lnTo>
                  <a:pt x="1716026" y="48430"/>
                </a:lnTo>
                <a:lnTo>
                  <a:pt x="1528460" y="189527"/>
                </a:lnTo>
                <a:lnTo>
                  <a:pt x="1617577" y="189527"/>
                </a:lnTo>
                <a:lnTo>
                  <a:pt x="1769550" y="133647"/>
                </a:lnTo>
                <a:lnTo>
                  <a:pt x="1794174" y="133647"/>
                </a:lnTo>
                <a:lnTo>
                  <a:pt x="1812370" y="25147"/>
                </a:lnTo>
                <a:lnTo>
                  <a:pt x="1686238" y="0"/>
                </a:lnTo>
                <a:close/>
              </a:path>
              <a:path w="1812925" h="222250">
                <a:moveTo>
                  <a:pt x="1794174" y="133647"/>
                </a:moveTo>
                <a:lnTo>
                  <a:pt x="1769550" y="133647"/>
                </a:lnTo>
                <a:lnTo>
                  <a:pt x="1789098" y="163915"/>
                </a:lnTo>
                <a:lnTo>
                  <a:pt x="1794174" y="133647"/>
                </a:lnTo>
                <a:close/>
              </a:path>
            </a:pathLst>
          </a:custGeom>
          <a:solidFill>
            <a:srgbClr val="8BBE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89860" y="1478238"/>
            <a:ext cx="2609850" cy="213360"/>
          </a:xfrm>
          <a:custGeom>
            <a:avLst/>
            <a:gdLst/>
            <a:ahLst/>
            <a:cxnLst/>
            <a:rect l="l" t="t" r="r" b="b"/>
            <a:pathLst>
              <a:path w="2609850" h="213360">
                <a:moveTo>
                  <a:pt x="2362733" y="184403"/>
                </a:moveTo>
                <a:lnTo>
                  <a:pt x="2070215" y="184403"/>
                </a:lnTo>
                <a:lnTo>
                  <a:pt x="2289896" y="213276"/>
                </a:lnTo>
                <a:lnTo>
                  <a:pt x="2362733" y="184403"/>
                </a:lnTo>
                <a:close/>
              </a:path>
              <a:path w="2609850" h="213360">
                <a:moveTo>
                  <a:pt x="2076731" y="151808"/>
                </a:moveTo>
                <a:lnTo>
                  <a:pt x="0" y="175091"/>
                </a:lnTo>
                <a:lnTo>
                  <a:pt x="0" y="211879"/>
                </a:lnTo>
                <a:lnTo>
                  <a:pt x="2070215" y="184403"/>
                </a:lnTo>
                <a:lnTo>
                  <a:pt x="2362733" y="184403"/>
                </a:lnTo>
                <a:lnTo>
                  <a:pt x="2370955" y="181145"/>
                </a:lnTo>
                <a:lnTo>
                  <a:pt x="2286638" y="181145"/>
                </a:lnTo>
                <a:lnTo>
                  <a:pt x="2076731" y="151808"/>
                </a:lnTo>
                <a:close/>
              </a:path>
              <a:path w="2609850" h="213360">
                <a:moveTo>
                  <a:pt x="2578415" y="126196"/>
                </a:moveTo>
                <a:lnTo>
                  <a:pt x="2509578" y="126196"/>
                </a:lnTo>
                <a:lnTo>
                  <a:pt x="2557981" y="200237"/>
                </a:lnTo>
                <a:lnTo>
                  <a:pt x="2578415" y="126196"/>
                </a:lnTo>
                <a:close/>
              </a:path>
              <a:path w="2609850" h="213360">
                <a:moveTo>
                  <a:pt x="2438833" y="0"/>
                </a:moveTo>
                <a:lnTo>
                  <a:pt x="2483979" y="71247"/>
                </a:lnTo>
                <a:lnTo>
                  <a:pt x="2286638" y="181145"/>
                </a:lnTo>
                <a:lnTo>
                  <a:pt x="2370955" y="181145"/>
                </a:lnTo>
                <a:lnTo>
                  <a:pt x="2509578" y="126196"/>
                </a:lnTo>
                <a:lnTo>
                  <a:pt x="2578415" y="126196"/>
                </a:lnTo>
                <a:lnTo>
                  <a:pt x="2609644" y="13039"/>
                </a:lnTo>
                <a:lnTo>
                  <a:pt x="2438833" y="0"/>
                </a:lnTo>
                <a:close/>
              </a:path>
            </a:pathLst>
          </a:custGeom>
          <a:solidFill>
            <a:srgbClr val="A3D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238013" y="1705025"/>
            <a:ext cx="2171700" cy="1259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3030" marR="5080" indent="-100330">
              <a:lnSpc>
                <a:spcPct val="102400"/>
              </a:lnSpc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800" spc="10">
                <a:solidFill>
                  <a:srgbClr val="5A7C3C"/>
                </a:solidFill>
                <a:latin typeface="Arial"/>
                <a:cs typeface="Arial"/>
              </a:rPr>
              <a:t>We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woul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lik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to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thank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the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interpreters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,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5A7C3C"/>
                </a:solidFill>
                <a:latin typeface="Arial"/>
                <a:cs typeface="Arial"/>
              </a:rPr>
              <a:t>VRS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agencies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,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an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Dea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f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consumers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who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participate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A7C3C"/>
                </a:solidFill>
                <a:latin typeface="Arial"/>
                <a:cs typeface="Arial"/>
              </a:rPr>
              <a:t>i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n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this</a:t>
            </a:r>
            <a:r>
              <a:rPr dirty="0" sz="8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A7C3C"/>
                </a:solidFill>
                <a:latin typeface="Arial"/>
                <a:cs typeface="Arial"/>
              </a:rPr>
              <a:t>research</a:t>
            </a:r>
            <a:endParaRPr sz="800">
              <a:latin typeface="Arial"/>
              <a:cs typeface="Arial"/>
            </a:endParaRPr>
          </a:p>
          <a:p>
            <a:pPr marL="113030" marR="8890" indent="-100330">
              <a:lnSpc>
                <a:spcPct val="100400"/>
              </a:lnSpc>
              <a:spcBef>
                <a:spcPts val="185"/>
              </a:spcBef>
              <a:buClr>
                <a:srgbClr val="5A7C3C"/>
              </a:buClr>
              <a:buFont typeface="Arial"/>
              <a:buChar char="•"/>
              <a:tabLst>
                <a:tab pos="113664" algn="l"/>
              </a:tabLst>
            </a:pP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For a more thorough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 accoun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t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f Trilingual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VRS, see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 Quinto-Pozos,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 D.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,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Casanov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a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d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e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Canales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, K., &amp;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 Treviñ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,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. (2010). Trilingual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video relay service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interpretin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g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i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n the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Unite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d States.   In </a:t>
            </a:r>
            <a:r>
              <a:rPr dirty="0" sz="700" i="1">
                <a:solidFill>
                  <a:srgbClr val="5A7C3C"/>
                </a:solidFill>
                <a:latin typeface="Arial"/>
                <a:cs typeface="Arial"/>
              </a:rPr>
              <a:t>Studies </a:t>
            </a:r>
            <a:r>
              <a:rPr dirty="0" sz="700" spc="-5" i="1">
                <a:solidFill>
                  <a:srgbClr val="5A7C3C"/>
                </a:solidFill>
                <a:latin typeface="Arial"/>
                <a:cs typeface="Arial"/>
              </a:rPr>
              <a:t>in</a:t>
            </a:r>
            <a:r>
              <a:rPr dirty="0" sz="700" spc="-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A7C3C"/>
                </a:solidFill>
                <a:latin typeface="Arial"/>
                <a:cs typeface="Arial"/>
              </a:rPr>
              <a:t>Interpretation</a:t>
            </a:r>
            <a:r>
              <a:rPr dirty="0" sz="700" spc="-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A7C3C"/>
                </a:solidFill>
                <a:latin typeface="Arial"/>
                <a:cs typeface="Arial"/>
              </a:rPr>
              <a:t>Series, Volume </a:t>
            </a:r>
            <a:r>
              <a:rPr dirty="0" sz="700" spc="-5" i="1">
                <a:solidFill>
                  <a:srgbClr val="5A7C3C"/>
                </a:solidFill>
                <a:latin typeface="Arial"/>
                <a:cs typeface="Arial"/>
              </a:rPr>
              <a:t>5</a:t>
            </a:r>
            <a:r>
              <a:rPr dirty="0" sz="700" i="1">
                <a:solidFill>
                  <a:srgbClr val="5A7C3C"/>
                </a:solidFill>
                <a:latin typeface="Arial"/>
                <a:cs typeface="Arial"/>
              </a:rPr>
              <a:t>: Signed </a:t>
            </a:r>
            <a:r>
              <a:rPr dirty="0" sz="700" spc="-5" i="1">
                <a:solidFill>
                  <a:srgbClr val="5A7C3C"/>
                </a:solidFill>
                <a:latin typeface="Arial"/>
                <a:cs typeface="Arial"/>
              </a:rPr>
              <a:t>Language</a:t>
            </a:r>
            <a:r>
              <a:rPr dirty="0" sz="700" spc="-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A7C3C"/>
                </a:solidFill>
                <a:latin typeface="Arial"/>
                <a:cs typeface="Arial"/>
              </a:rPr>
              <a:t>Interpreting</a:t>
            </a:r>
            <a:r>
              <a:rPr dirty="0" sz="700" spc="-5" i="1">
                <a:solidFill>
                  <a:srgbClr val="5A7C3C"/>
                </a:solidFill>
                <a:latin typeface="Arial"/>
                <a:cs typeface="Arial"/>
              </a:rPr>
              <a:t> i</a:t>
            </a:r>
            <a:r>
              <a:rPr dirty="0" sz="700" i="1">
                <a:solidFill>
                  <a:srgbClr val="5A7C3C"/>
                </a:solidFill>
                <a:latin typeface="Arial"/>
                <a:cs typeface="Arial"/>
              </a:rPr>
              <a:t>n Multilingual </a:t>
            </a:r>
            <a:r>
              <a:rPr dirty="0" sz="700" spc="-5" i="1">
                <a:solidFill>
                  <a:srgbClr val="5A7C3C"/>
                </a:solidFill>
                <a:latin typeface="Arial"/>
                <a:cs typeface="Arial"/>
              </a:rPr>
              <a:t>o</a:t>
            </a:r>
            <a:r>
              <a:rPr dirty="0" sz="700" i="1">
                <a:solidFill>
                  <a:srgbClr val="5A7C3C"/>
                </a:solidFill>
                <a:latin typeface="Arial"/>
                <a:cs typeface="Arial"/>
              </a:rPr>
              <a:t>r Multiethnic </a:t>
            </a:r>
            <a:r>
              <a:rPr dirty="0" sz="700" spc="-5" i="1">
                <a:solidFill>
                  <a:srgbClr val="5A7C3C"/>
                </a:solidFill>
                <a:latin typeface="Arial"/>
                <a:cs typeface="Arial"/>
              </a:rPr>
              <a:t>Contexts.</a:t>
            </a:r>
            <a:r>
              <a:rPr dirty="0" sz="700" spc="-5" i="1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Eds.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. McKee &amp; J.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Davis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. Washington,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 DC: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Gallaudet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 Universit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y Press,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pp</a:t>
            </a:r>
            <a:r>
              <a:rPr dirty="0" sz="700">
                <a:solidFill>
                  <a:srgbClr val="5A7C3C"/>
                </a:solidFill>
                <a:latin typeface="Arial"/>
                <a:cs typeface="Arial"/>
              </a:rPr>
              <a:t>. </a:t>
            </a:r>
            <a:r>
              <a:rPr dirty="0" sz="700" spc="-5">
                <a:solidFill>
                  <a:srgbClr val="5A7C3C"/>
                </a:solidFill>
                <a:latin typeface="Arial"/>
                <a:cs typeface="Arial"/>
              </a:rPr>
              <a:t>28-54.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91938" y="1373680"/>
            <a:ext cx="2679065" cy="2009775"/>
          </a:xfrm>
          <a:custGeom>
            <a:avLst/>
            <a:gdLst/>
            <a:ahLst/>
            <a:cxnLst/>
            <a:rect l="l" t="t" r="r" b="b"/>
            <a:pathLst>
              <a:path w="2679065" h="2009775">
                <a:moveTo>
                  <a:pt x="0" y="0"/>
                </a:moveTo>
                <a:lnTo>
                  <a:pt x="2678776" y="0"/>
                </a:lnTo>
              </a:path>
              <a:path w="2679065" h="2009775">
                <a:moveTo>
                  <a:pt x="0" y="2009599"/>
                </a:moveTo>
                <a:lnTo>
                  <a:pt x="0" y="0"/>
                </a:lnTo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35940" y="9021461"/>
            <a:ext cx="3135630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 sz="1200" spc="-15">
                <a:latin typeface="Arial"/>
                <a:cs typeface="Arial"/>
              </a:rPr>
              <a:t>DQP</a:t>
            </a:r>
            <a:r>
              <a:rPr dirty="0" sz="1200" spc="-5">
                <a:latin typeface="Arial"/>
                <a:cs typeface="Arial"/>
              </a:rPr>
              <a:t>: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  <a:hlinkClick r:id="rId3"/>
              </a:rPr>
              <a:t>davidqp@mail.utexas.edu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dirty="0" sz="1200">
                <a:latin typeface="Arial"/>
                <a:cs typeface="Arial"/>
              </a:rPr>
              <a:t>KCC:</a:t>
            </a:r>
            <a:r>
              <a:rPr dirty="0" sz="1200" spc="-5">
                <a:latin typeface="Arial"/>
                <a:cs typeface="Arial"/>
                <a:hlinkClick r:id="rId4"/>
              </a:rPr>
              <a:t> atyourfingertipsinterpreting@yahoo.com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 spc="-25">
                <a:latin typeface="Arial"/>
                <a:cs typeface="Arial"/>
              </a:rPr>
              <a:t>R</a:t>
            </a:r>
            <a:r>
              <a:rPr dirty="0" sz="1200" spc="-145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: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  <a:hlinkClick r:id="rId5"/>
              </a:rPr>
              <a:t>rafael.trevino@me.com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Quinto-Pozos Texas MacBook Pro</dc:creator>
  <dc:title>DQP, KCC, &amp; RF TrilingVRS final.ppt</dc:title>
  <dcterms:created xsi:type="dcterms:W3CDTF">2017-07-21T14:32:09Z</dcterms:created>
  <dcterms:modified xsi:type="dcterms:W3CDTF">2017-07-21T14:32:09Z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2010-05-26T00:00:00Z</vt:filetime>
  </property>
  <property fmtid="{D5CDD505-2E9C-101B-9397-08002B2CF9AE}" pid="3" name="LastSaved">
    <vt:filetime>2017-07-21T00:00:00Z</vt:filetime>
  </property>
</Properties>
</file>