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75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5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69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3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3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2303780"/>
          </a:xfrm>
          <a:custGeom>
            <a:avLst/>
            <a:gdLst/>
            <a:ahLst/>
            <a:cxnLst/>
            <a:rect l="l" t="t" r="r" b="b"/>
            <a:pathLst>
              <a:path w="20104100" h="2303780">
                <a:moveTo>
                  <a:pt x="0" y="0"/>
                </a:moveTo>
                <a:lnTo>
                  <a:pt x="20104100" y="0"/>
                </a:lnTo>
                <a:lnTo>
                  <a:pt x="20104100" y="2303594"/>
                </a:lnTo>
                <a:lnTo>
                  <a:pt x="0" y="2303594"/>
                </a:lnTo>
                <a:lnTo>
                  <a:pt x="0" y="0"/>
                </a:lnTo>
              </a:path>
            </a:pathLst>
          </a:custGeom>
          <a:solidFill>
            <a:srgbClr val="5E6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20587" y="397453"/>
            <a:ext cx="10662925" cy="106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89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2"/>
            <a:ext cx="6433311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2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2" y="14025562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3825" marR="5080" indent="800735">
              <a:lnSpc>
                <a:spcPts val="4350"/>
              </a:lnSpc>
            </a:pPr>
            <a:r>
              <a:rPr dirty="0"/>
              <a:t>Interpret</a:t>
            </a:r>
            <a:r>
              <a:rPr spc="-5" dirty="0"/>
              <a:t>i</a:t>
            </a:r>
            <a:r>
              <a:rPr dirty="0"/>
              <a:t>ng</a:t>
            </a:r>
            <a:r>
              <a:rPr spc="5" dirty="0"/>
              <a:t> </a:t>
            </a:r>
            <a:r>
              <a:rPr dirty="0"/>
              <a:t>De</a:t>
            </a:r>
            <a:r>
              <a:rPr spc="-5" dirty="0"/>
              <a:t>f</a:t>
            </a:r>
            <a:r>
              <a:rPr dirty="0"/>
              <a:t>oc</a:t>
            </a:r>
            <a:r>
              <a:rPr spc="-5" dirty="0"/>
              <a:t>u</a:t>
            </a:r>
            <a:r>
              <a:rPr dirty="0"/>
              <a:t>sed</a:t>
            </a:r>
            <a:r>
              <a:rPr spc="5" dirty="0"/>
              <a:t> </a:t>
            </a:r>
            <a:r>
              <a:rPr spc="-5" dirty="0"/>
              <a:t>Ag</a:t>
            </a:r>
            <a:r>
              <a:rPr dirty="0"/>
              <a:t>ent</a:t>
            </a:r>
            <a:r>
              <a:rPr spc="5" dirty="0"/>
              <a:t> </a:t>
            </a:r>
            <a:r>
              <a:rPr dirty="0"/>
              <a:t>Con</a:t>
            </a:r>
            <a:r>
              <a:rPr spc="-5" dirty="0"/>
              <a:t>s</a:t>
            </a:r>
            <a:r>
              <a:rPr dirty="0"/>
              <a:t>t</a:t>
            </a:r>
            <a:r>
              <a:rPr spc="-5" dirty="0"/>
              <a:t>r</a:t>
            </a:r>
            <a:r>
              <a:rPr dirty="0"/>
              <a:t>uals </a:t>
            </a:r>
            <a:r>
              <a:rPr spc="-5" dirty="0"/>
              <a:t>f</a:t>
            </a:r>
            <a:r>
              <a:rPr dirty="0"/>
              <a:t>rom</a:t>
            </a:r>
            <a:r>
              <a:rPr spc="5" dirty="0"/>
              <a:t> </a:t>
            </a:r>
            <a:r>
              <a:rPr dirty="0"/>
              <a:t>spoken</a:t>
            </a:r>
            <a:r>
              <a:rPr spc="5" dirty="0"/>
              <a:t> </a:t>
            </a:r>
            <a:r>
              <a:rPr dirty="0"/>
              <a:t>En</a:t>
            </a:r>
            <a:r>
              <a:rPr spc="-5" dirty="0"/>
              <a:t>g</a:t>
            </a:r>
            <a:r>
              <a:rPr dirty="0"/>
              <a:t>l</a:t>
            </a:r>
            <a:r>
              <a:rPr spc="-5" dirty="0"/>
              <a:t>i</a:t>
            </a:r>
            <a:r>
              <a:rPr dirty="0"/>
              <a:t>sh</a:t>
            </a:r>
            <a:r>
              <a:rPr spc="5" dirty="0"/>
              <a:t> </a:t>
            </a:r>
            <a:r>
              <a:rPr dirty="0"/>
              <a:t>to</a:t>
            </a:r>
            <a:r>
              <a:rPr spc="5" dirty="0"/>
              <a:t> </a:t>
            </a:r>
            <a:r>
              <a:rPr spc="-5" dirty="0"/>
              <a:t>Am</a:t>
            </a:r>
            <a:r>
              <a:rPr dirty="0"/>
              <a:t>er</a:t>
            </a:r>
            <a:r>
              <a:rPr spc="-5" dirty="0"/>
              <a:t>i</a:t>
            </a:r>
            <a:r>
              <a:rPr dirty="0"/>
              <a:t>can</a:t>
            </a:r>
            <a:r>
              <a:rPr spc="5" dirty="0"/>
              <a:t> </a:t>
            </a:r>
            <a:r>
              <a:rPr dirty="0"/>
              <a:t>S</a:t>
            </a:r>
            <a:r>
              <a:rPr spc="-5" dirty="0"/>
              <a:t>ig</a:t>
            </a:r>
            <a:r>
              <a:rPr dirty="0"/>
              <a:t>n</a:t>
            </a:r>
            <a:r>
              <a:rPr spc="5" dirty="0"/>
              <a:t> </a:t>
            </a:r>
            <a:r>
              <a:rPr dirty="0"/>
              <a:t>Lan</a:t>
            </a:r>
            <a:r>
              <a:rPr spc="-5" dirty="0"/>
              <a:t>gu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11012" y="1597566"/>
            <a:ext cx="4016375" cy="233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By Sheila Jackson, INT 492.01, Spring 2016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08251" y="2831804"/>
            <a:ext cx="6282690" cy="419100"/>
          </a:xfrm>
          <a:custGeom>
            <a:avLst/>
            <a:gdLst/>
            <a:ahLst/>
            <a:cxnLst/>
            <a:rect l="l" t="t" r="r" b="b"/>
            <a:pathLst>
              <a:path w="6282690" h="419100">
                <a:moveTo>
                  <a:pt x="6212725" y="0"/>
                </a:moveTo>
                <a:lnTo>
                  <a:pt x="0" y="0"/>
                </a:lnTo>
                <a:lnTo>
                  <a:pt x="0" y="418835"/>
                </a:lnTo>
                <a:lnTo>
                  <a:pt x="6282531" y="418835"/>
                </a:lnTo>
                <a:lnTo>
                  <a:pt x="6281627" y="58539"/>
                </a:lnTo>
                <a:lnTo>
                  <a:pt x="6263179" y="21562"/>
                </a:lnTo>
                <a:lnTo>
                  <a:pt x="6227192" y="1500"/>
                </a:lnTo>
                <a:lnTo>
                  <a:pt x="6212725" y="0"/>
                </a:lnTo>
                <a:close/>
              </a:path>
            </a:pathLst>
          </a:custGeom>
          <a:solidFill>
            <a:srgbClr val="929F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14481" y="5253289"/>
            <a:ext cx="6282690" cy="419100"/>
          </a:xfrm>
          <a:custGeom>
            <a:avLst/>
            <a:gdLst/>
            <a:ahLst/>
            <a:cxnLst/>
            <a:rect l="l" t="t" r="r" b="b"/>
            <a:pathLst>
              <a:path w="6282690" h="419100">
                <a:moveTo>
                  <a:pt x="6212725" y="0"/>
                </a:moveTo>
                <a:lnTo>
                  <a:pt x="0" y="0"/>
                </a:lnTo>
                <a:lnTo>
                  <a:pt x="0" y="418835"/>
                </a:lnTo>
                <a:lnTo>
                  <a:pt x="6282531" y="418835"/>
                </a:lnTo>
                <a:lnTo>
                  <a:pt x="6281627" y="58541"/>
                </a:lnTo>
                <a:lnTo>
                  <a:pt x="6263177" y="21564"/>
                </a:lnTo>
                <a:lnTo>
                  <a:pt x="6227190" y="1500"/>
                </a:lnTo>
                <a:lnTo>
                  <a:pt x="6212725" y="0"/>
                </a:lnTo>
                <a:close/>
              </a:path>
            </a:pathLst>
          </a:custGeom>
          <a:solidFill>
            <a:srgbClr val="8D5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536138" y="6109354"/>
            <a:ext cx="6282690" cy="419100"/>
          </a:xfrm>
          <a:custGeom>
            <a:avLst/>
            <a:gdLst/>
            <a:ahLst/>
            <a:cxnLst/>
            <a:rect l="l" t="t" r="r" b="b"/>
            <a:pathLst>
              <a:path w="6282690" h="419100">
                <a:moveTo>
                  <a:pt x="6212725" y="0"/>
                </a:moveTo>
                <a:lnTo>
                  <a:pt x="0" y="0"/>
                </a:lnTo>
                <a:lnTo>
                  <a:pt x="0" y="418835"/>
                </a:lnTo>
                <a:lnTo>
                  <a:pt x="6282531" y="418835"/>
                </a:lnTo>
                <a:lnTo>
                  <a:pt x="6281626" y="58541"/>
                </a:lnTo>
                <a:lnTo>
                  <a:pt x="6263178" y="21563"/>
                </a:lnTo>
                <a:lnTo>
                  <a:pt x="6227191" y="1500"/>
                </a:lnTo>
                <a:lnTo>
                  <a:pt x="6212725" y="0"/>
                </a:lnTo>
                <a:close/>
              </a:path>
            </a:pathLst>
          </a:custGeom>
          <a:solidFill>
            <a:srgbClr val="4D2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690972" y="6897462"/>
            <a:ext cx="5821680" cy="885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1499"/>
              </a:lnSpc>
              <a:buClr>
                <a:srgbClr val="3C231F"/>
              </a:buClr>
              <a:buFont typeface="Arial"/>
              <a:buChar char="•"/>
              <a:tabLst>
                <a:tab pos="222250" algn="l"/>
              </a:tabLst>
            </a:pPr>
            <a:r>
              <a:rPr sz="2000" b="1" dirty="0">
                <a:solidFill>
                  <a:srgbClr val="292934"/>
                </a:solidFill>
                <a:latin typeface="Calibri"/>
                <a:cs typeface="Calibri"/>
              </a:rPr>
              <a:t>Intended </a:t>
            </a:r>
            <a:r>
              <a:rPr sz="2000" b="1" spc="-5" dirty="0">
                <a:solidFill>
                  <a:srgbClr val="292934"/>
                </a:solidFill>
                <a:latin typeface="Calibri"/>
                <a:cs typeface="Calibri"/>
              </a:rPr>
              <a:t>Subtl</a:t>
            </a:r>
            <a:r>
              <a:rPr sz="2000" b="1" dirty="0">
                <a:solidFill>
                  <a:srgbClr val="292934"/>
                </a:solidFill>
                <a:latin typeface="Calibri"/>
                <a:cs typeface="Calibri"/>
              </a:rPr>
              <a:t>e</a:t>
            </a:r>
            <a:r>
              <a:rPr lang="en-US" sz="2000" b="1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2000" b="1" dirty="0">
                <a:solidFill>
                  <a:srgbClr val="292934"/>
                </a:solidFill>
                <a:latin typeface="Calibri"/>
                <a:cs typeface="Calibri"/>
              </a:rPr>
              <a:t>e</a:t>
            </a:r>
            <a:r>
              <a:rPr sz="2000" b="1" spc="-5" dirty="0">
                <a:solidFill>
                  <a:srgbClr val="292934"/>
                </a:solidFill>
                <a:latin typeface="Calibri"/>
                <a:cs typeface="Calibri"/>
              </a:rPr>
              <a:t>s</a:t>
            </a:r>
            <a:r>
              <a:rPr sz="2000" b="1" dirty="0">
                <a:solidFill>
                  <a:srgbClr val="292934"/>
                </a:solidFill>
                <a:latin typeface="Calibri"/>
                <a:cs typeface="Calibri"/>
              </a:rPr>
              <a:t>: 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While interpreters o</a:t>
            </a:r>
            <a:r>
              <a:rPr lang="en-US" sz="1850" spc="250" dirty="0">
                <a:solidFill>
                  <a:srgbClr val="292934"/>
                </a:solidFill>
                <a:latin typeface="Calibri"/>
                <a:cs typeface="Calibri"/>
              </a:rPr>
              <a:t>ft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en search for meaning in source language, intended subtle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es can be lost if the speaker’s construal is overlooked.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690972" y="8130299"/>
            <a:ext cx="5878195" cy="87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1600"/>
              </a:lnSpc>
              <a:buClr>
                <a:srgbClr val="3C231F"/>
              </a:buClr>
              <a:buFont typeface="Arial"/>
              <a:buChar char="•"/>
              <a:tabLst>
                <a:tab pos="222250" algn="l"/>
              </a:tabLst>
            </a:pP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Cultural Media</a:t>
            </a:r>
            <a:r>
              <a:rPr sz="1850" b="1" spc="-180" dirty="0">
                <a:solidFill>
                  <a:srgbClr val="292934"/>
                </a:solidFill>
                <a:latin typeface="Calibri"/>
                <a:cs typeface="Calibri"/>
              </a:rPr>
              <a:t>Q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on: 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While hearing people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may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assume inform</a:t>
            </a:r>
            <a:r>
              <a:rPr sz="1850" spc="-55" dirty="0">
                <a:solidFill>
                  <a:srgbClr val="292934"/>
                </a:solidFill>
                <a:latin typeface="Calibri"/>
                <a:cs typeface="Calibri"/>
              </a:rPr>
              <a:t>a</a:t>
            </a:r>
            <a:r>
              <a:rPr lang="en-US" sz="1850" spc="-5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on from a passive construal, the assump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ons are based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oﬀ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of prior experience and cultural knowledge.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690972" y="9346086"/>
            <a:ext cx="5633085" cy="87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1600"/>
              </a:lnSpc>
              <a:buClr>
                <a:srgbClr val="3C231F"/>
              </a:buClr>
              <a:buFont typeface="Arial"/>
              <a:buChar char="•"/>
              <a:tabLst>
                <a:tab pos="222250" algn="l"/>
              </a:tabLst>
            </a:pP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K-12 Inter</a:t>
            </a:r>
            <a:r>
              <a:rPr lang="en-US" sz="1850" b="1" spc="5" dirty="0">
                <a:solidFill>
                  <a:srgbClr val="292934"/>
                </a:solidFill>
                <a:latin typeface="Calibri"/>
                <a:cs typeface="Calibri"/>
              </a:rPr>
              <a:t>preting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:</a:t>
            </a:r>
            <a:r>
              <a:rPr sz="1850" b="1" spc="-5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Teachers purposefully construe u</a:t>
            </a:r>
            <a:r>
              <a:rPr lang="en-US" sz="1850" spc="229" dirty="0">
                <a:solidFill>
                  <a:srgbClr val="292934"/>
                </a:solidFill>
                <a:latin typeface="Calibri"/>
                <a:cs typeface="Calibri"/>
              </a:rPr>
              <a:t>tt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erances with defocused agents as a strategy to teach cri</a:t>
            </a:r>
            <a:r>
              <a:rPr sz="1850" spc="-120" dirty="0">
                <a:solidFill>
                  <a:srgbClr val="292934"/>
                </a:solidFill>
                <a:latin typeface="Calibri"/>
                <a:cs typeface="Calibri"/>
              </a:rPr>
              <a:t>H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cal thinking skills and other skills.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690972" y="10567689"/>
            <a:ext cx="5885180" cy="862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615" marR="5080" indent="-208915">
              <a:lnSpc>
                <a:spcPct val="101400"/>
              </a:lnSpc>
              <a:buClr>
                <a:srgbClr val="3C231F"/>
              </a:buClr>
              <a:buFont typeface="Arial"/>
              <a:buChar char="•"/>
              <a:tabLst>
                <a:tab pos="222250" algn="l"/>
              </a:tabLst>
            </a:pP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Legal and Medical S</a:t>
            </a:r>
            <a:r>
              <a:rPr lang="en-US" sz="1850" b="1" spc="5" dirty="0">
                <a:solidFill>
                  <a:srgbClr val="292934"/>
                </a:solidFill>
                <a:latin typeface="Calibri"/>
                <a:cs typeface="Calibri"/>
              </a:rPr>
              <a:t>igns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: 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Allow for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eﬀ</a:t>
            </a:r>
            <a:r>
              <a:rPr sz="1850" spc="-30" dirty="0">
                <a:solidFill>
                  <a:srgbClr val="292934"/>
                </a:solidFill>
                <a:latin typeface="Calibri"/>
                <a:cs typeface="Calibri"/>
              </a:rPr>
              <a:t>ec</a:t>
            </a:r>
            <a:r>
              <a:rPr lang="en-US" sz="1850" spc="-3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ve interpre</a:t>
            </a:r>
            <a:r>
              <a:rPr sz="1850" spc="-35" dirty="0">
                <a:solidFill>
                  <a:srgbClr val="292934"/>
                </a:solidFill>
                <a:latin typeface="Calibri"/>
                <a:cs typeface="Calibri"/>
              </a:rPr>
              <a:t>ta</a:t>
            </a:r>
            <a:r>
              <a:rPr lang="en-US" sz="1850" spc="-5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ons of implicit language in legal and medical </a:t>
            </a:r>
            <a:r>
              <a:rPr lang="en-US" sz="1850" spc="5" dirty="0">
                <a:solidFill>
                  <a:srgbClr val="292934"/>
                </a:solidFill>
                <a:latin typeface="Calibri"/>
                <a:cs typeface="Calibri"/>
              </a:rPr>
              <a:t>settings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, and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may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improve the overall interpre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ng process and interpre</a:t>
            </a:r>
            <a:r>
              <a:rPr sz="1850" spc="-35" dirty="0">
                <a:solidFill>
                  <a:srgbClr val="292934"/>
                </a:solidFill>
                <a:latin typeface="Calibri"/>
                <a:cs typeface="Calibri"/>
              </a:rPr>
              <a:t>ta</a:t>
            </a:r>
            <a:r>
              <a:rPr lang="en-US" sz="1850" spc="-5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on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69315" y="6522225"/>
            <a:ext cx="3341370" cy="159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7515" indent="-424815">
              <a:lnSpc>
                <a:spcPct val="100000"/>
              </a:lnSpc>
              <a:buClr>
                <a:srgbClr val="79463D"/>
              </a:buClr>
              <a:buFont typeface="Calibri"/>
              <a:buAutoNum type="arabicPeriod"/>
              <a:tabLst>
                <a:tab pos="431800" algn="l"/>
              </a:tabLst>
            </a:pP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Inser</a:t>
            </a:r>
            <a:r>
              <a:rPr sz="1850" spc="-120" dirty="0">
                <a:solidFill>
                  <a:srgbClr val="292934"/>
                </a:solidFill>
                <a:latin typeface="Calibri"/>
                <a:cs typeface="Calibri"/>
              </a:rPr>
              <a:t>H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on of an overt agent</a:t>
            </a:r>
            <a:endParaRPr sz="1850" dirty="0">
              <a:latin typeface="Calibri"/>
              <a:cs typeface="Calibri"/>
            </a:endParaRPr>
          </a:p>
          <a:p>
            <a:pPr marL="437515" marR="5080" indent="-424815">
              <a:lnSpc>
                <a:spcPct val="101600"/>
              </a:lnSpc>
              <a:spcBef>
                <a:spcPts val="585"/>
              </a:spcBef>
              <a:buClr>
                <a:srgbClr val="79463D"/>
              </a:buClr>
              <a:buFont typeface="Calibri"/>
              <a:buAutoNum type="arabicPeriod"/>
              <a:tabLst>
                <a:tab pos="431800" algn="l"/>
              </a:tabLst>
            </a:pP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Assuming the role of an agent through constructed ac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on and constructed dialogue</a:t>
            </a:r>
            <a:endParaRPr sz="1850" dirty="0">
              <a:latin typeface="Calibri"/>
              <a:cs typeface="Calibri"/>
            </a:endParaRPr>
          </a:p>
          <a:p>
            <a:pPr marL="431165" indent="-418465">
              <a:lnSpc>
                <a:spcPct val="100000"/>
              </a:lnSpc>
              <a:spcBef>
                <a:spcPts val="595"/>
              </a:spcBef>
              <a:buClr>
                <a:srgbClr val="79463D"/>
              </a:buClr>
              <a:buFont typeface="Calibri"/>
              <a:buAutoNum type="arabicPeriod"/>
              <a:tabLst>
                <a:tab pos="431800" algn="l"/>
              </a:tabLst>
            </a:pPr>
            <a:r>
              <a:rPr sz="1850" dirty="0">
                <a:solidFill>
                  <a:srgbClr val="292934"/>
                </a:solidFill>
                <a:latin typeface="Calibri"/>
                <a:cs typeface="Calibri"/>
              </a:rPr>
              <a:t>Omission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0064" y="8307635"/>
            <a:ext cx="6282690" cy="419100"/>
          </a:xfrm>
          <a:custGeom>
            <a:avLst/>
            <a:gdLst/>
            <a:ahLst/>
            <a:cxnLst/>
            <a:rect l="l" t="t" r="r" b="b"/>
            <a:pathLst>
              <a:path w="6282690" h="419100">
                <a:moveTo>
                  <a:pt x="6212720" y="0"/>
                </a:moveTo>
                <a:lnTo>
                  <a:pt x="0" y="0"/>
                </a:lnTo>
                <a:lnTo>
                  <a:pt x="0" y="418835"/>
                </a:lnTo>
                <a:lnTo>
                  <a:pt x="6282531" y="418835"/>
                </a:lnTo>
                <a:lnTo>
                  <a:pt x="6281626" y="58535"/>
                </a:lnTo>
                <a:lnTo>
                  <a:pt x="6263175" y="21560"/>
                </a:lnTo>
                <a:lnTo>
                  <a:pt x="6227186" y="1500"/>
                </a:lnTo>
                <a:lnTo>
                  <a:pt x="6212720" y="0"/>
                </a:lnTo>
                <a:close/>
              </a:path>
            </a:pathLst>
          </a:custGeom>
          <a:solidFill>
            <a:srgbClr val="5E6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9248" y="8361078"/>
            <a:ext cx="6127750" cy="565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795">
              <a:lnSpc>
                <a:spcPct val="100000"/>
              </a:lnSpc>
            </a:pP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RE</a:t>
            </a:r>
            <a:r>
              <a:rPr sz="2750" spc="-25" dirty="0">
                <a:solidFill>
                  <a:srgbClr val="FFFFFF"/>
                </a:solidFill>
                <a:latin typeface="Cambria"/>
                <a:cs typeface="Cambria"/>
              </a:rPr>
              <a:t>FEREN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CES</a:t>
            </a:r>
            <a:endParaRPr sz="2750" dirty="0">
              <a:latin typeface="Cambria"/>
              <a:cs typeface="Cambria"/>
            </a:endParaRPr>
          </a:p>
          <a:p>
            <a:pPr marL="169545" marR="60325" indent="-156845">
              <a:lnSpc>
                <a:spcPts val="1970"/>
              </a:lnSpc>
              <a:spcBef>
                <a:spcPts val="819"/>
              </a:spcBef>
              <a:buClr>
                <a:srgbClr val="292934"/>
              </a:buClr>
              <a:buFont typeface="Arial"/>
              <a:buChar char="•"/>
              <a:tabLst>
                <a:tab pos="170180" algn="l"/>
              </a:tabLst>
            </a:pP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Evans, V., </a:t>
            </a:r>
            <a:r>
              <a:rPr sz="1650" spc="10" dirty="0">
                <a:solidFill>
                  <a:srgbClr val="292934"/>
                </a:solidFill>
                <a:latin typeface="Calibri"/>
                <a:cs typeface="Calibri"/>
              </a:rPr>
              <a:t>&amp;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 Green, M. (2006). Cogni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ve Linguis</a:t>
            </a:r>
            <a:r>
              <a:rPr lang="en-US" sz="1650" spc="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cs: An introduc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on. Edinburgh University Press Ltd. (54-105).</a:t>
            </a:r>
            <a:endParaRPr sz="1650" dirty="0">
              <a:latin typeface="Calibri"/>
              <a:cs typeface="Calibri"/>
            </a:endParaRPr>
          </a:p>
          <a:p>
            <a:pPr marL="169545" marR="101600" indent="-156845">
              <a:lnSpc>
                <a:spcPts val="2020"/>
              </a:lnSpc>
              <a:spcBef>
                <a:spcPts val="5"/>
              </a:spcBef>
              <a:buClr>
                <a:srgbClr val="292934"/>
              </a:buClr>
              <a:buFont typeface="Arial"/>
              <a:buChar char="•"/>
              <a:tabLst>
                <a:tab pos="170180" algn="l"/>
                <a:tab pos="5387975" algn="l"/>
              </a:tabLst>
            </a:pP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Janzen, T., O’Dea, B., </a:t>
            </a:r>
            <a:r>
              <a:rPr sz="1650" spc="10" dirty="0">
                <a:solidFill>
                  <a:srgbClr val="292934"/>
                </a:solidFill>
                <a:latin typeface="Calibri"/>
                <a:cs typeface="Calibri"/>
              </a:rPr>
              <a:t>&amp;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 Shaﬀer, B. (2001). The construal of</a:t>
            </a:r>
            <a:r>
              <a:rPr sz="1650" dirty="0">
                <a:solidFill>
                  <a:srgbClr val="292934"/>
                </a:solidFill>
                <a:latin typeface="Calibri"/>
                <a:cs typeface="Calibri"/>
              </a:rPr>
              <a:t>	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events: Passives in American Sign Language. Sign Language Studies. 1(3), 281-310.</a:t>
            </a:r>
            <a:endParaRPr sz="1650" dirty="0">
              <a:latin typeface="Calibri"/>
              <a:cs typeface="Calibri"/>
            </a:endParaRPr>
          </a:p>
          <a:p>
            <a:pPr marL="169545" marR="433070" indent="-156845">
              <a:lnSpc>
                <a:spcPts val="1970"/>
              </a:lnSpc>
              <a:spcBef>
                <a:spcPts val="35"/>
              </a:spcBef>
              <a:buClr>
                <a:srgbClr val="292934"/>
              </a:buClr>
              <a:buFont typeface="Arial"/>
              <a:buChar char="•"/>
              <a:tabLst>
                <a:tab pos="170180" algn="l"/>
              </a:tabLst>
            </a:pP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Langacke</a:t>
            </a:r>
            <a:r>
              <a:rPr sz="1650" dirty="0">
                <a:solidFill>
                  <a:srgbClr val="292934"/>
                </a:solidFill>
                <a:latin typeface="Calibri"/>
                <a:cs typeface="Calibri"/>
              </a:rPr>
              <a:t>r,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 R. (2006). Dimensions of defocusing. Voice and gramm</a:t>
            </a:r>
            <a:r>
              <a:rPr sz="1650" spc="-50" dirty="0">
                <a:solidFill>
                  <a:srgbClr val="292934"/>
                </a:solidFill>
                <a:latin typeface="Calibri"/>
                <a:cs typeface="Calibri"/>
              </a:rPr>
              <a:t>a</a:t>
            </a:r>
            <a:r>
              <a:rPr lang="en-US" sz="1650" spc="-5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cal rel</a:t>
            </a:r>
            <a:r>
              <a:rPr sz="1650" spc="-50" dirty="0">
                <a:solidFill>
                  <a:srgbClr val="292934"/>
                </a:solidFill>
                <a:latin typeface="Calibri"/>
                <a:cs typeface="Calibri"/>
              </a:rPr>
              <a:t>a</a:t>
            </a:r>
            <a:r>
              <a:rPr lang="en-US" sz="1650" spc="-5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ons. In T. Tasaku (Ed.),</a:t>
            </a:r>
            <a:r>
              <a:rPr sz="1650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650" spc="10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In honor of Masayoshi</a:t>
            </a:r>
            <a:endParaRPr sz="1650" dirty="0">
              <a:latin typeface="Calibri"/>
              <a:cs typeface="Calibri"/>
            </a:endParaRPr>
          </a:p>
          <a:p>
            <a:pPr marL="169545" marR="709930">
              <a:lnSpc>
                <a:spcPts val="2020"/>
              </a:lnSpc>
              <a:spcBef>
                <a:spcPts val="5"/>
              </a:spcBef>
            </a:pP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Shibatani (115-137). Philadelphia: John Benjamins Publishing Company.</a:t>
            </a:r>
            <a:endParaRPr sz="1650" dirty="0">
              <a:latin typeface="Calibri"/>
              <a:cs typeface="Calibri"/>
            </a:endParaRPr>
          </a:p>
          <a:p>
            <a:pPr marL="169545" marR="208915" indent="-156845">
              <a:lnSpc>
                <a:spcPts val="1970"/>
              </a:lnSpc>
              <a:spcBef>
                <a:spcPts val="35"/>
              </a:spcBef>
              <a:buClr>
                <a:srgbClr val="292934"/>
              </a:buClr>
              <a:buFont typeface="Arial"/>
              <a:buChar char="•"/>
              <a:tabLst>
                <a:tab pos="170180" algn="l"/>
              </a:tabLst>
            </a:pP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Sign Enhancers (Producer), Interpre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ng prac</a:t>
            </a:r>
            <a:r>
              <a:rPr sz="1650" spc="-105" dirty="0">
                <a:solidFill>
                  <a:srgbClr val="292934"/>
                </a:solidFill>
                <a:latin typeface="Calibri"/>
                <a:cs typeface="Calibri"/>
              </a:rPr>
              <a:t>H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ce: Specialized interpre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ng. (1992]2009) [Educ</a:t>
            </a:r>
            <a:r>
              <a:rPr sz="1650" spc="-50" dirty="0">
                <a:solidFill>
                  <a:srgbClr val="292934"/>
                </a:solidFill>
                <a:latin typeface="Calibri"/>
                <a:cs typeface="Calibri"/>
              </a:rPr>
              <a:t>aH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onal DVD]. San Diego:</a:t>
            </a:r>
            <a:r>
              <a:rPr sz="1650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650" spc="10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American</a:t>
            </a:r>
            <a:endParaRPr sz="1650" dirty="0">
              <a:latin typeface="Calibri"/>
              <a:cs typeface="Calibri"/>
            </a:endParaRPr>
          </a:p>
          <a:p>
            <a:pPr marL="169545">
              <a:lnSpc>
                <a:spcPts val="1950"/>
              </a:lnSpc>
            </a:pP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Sign Language Produc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ons, Inc.</a:t>
            </a:r>
            <a:endParaRPr sz="1650" dirty="0">
              <a:latin typeface="Calibri"/>
              <a:cs typeface="Calibri"/>
            </a:endParaRPr>
          </a:p>
          <a:p>
            <a:pPr marL="169545" marR="42545" indent="-156845">
              <a:lnSpc>
                <a:spcPct val="101800"/>
              </a:lnSpc>
              <a:buClr>
                <a:srgbClr val="292934"/>
              </a:buClr>
              <a:buFont typeface="Arial"/>
              <a:buChar char="•"/>
              <a:tabLst>
                <a:tab pos="170180" algn="l"/>
              </a:tabLst>
            </a:pP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Valli, C., Lucas, C., </a:t>
            </a:r>
            <a:r>
              <a:rPr sz="1650" spc="10" dirty="0">
                <a:solidFill>
                  <a:srgbClr val="292934"/>
                </a:solidFill>
                <a:latin typeface="Calibri"/>
                <a:cs typeface="Calibri"/>
              </a:rPr>
              <a:t>&amp;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 Mulrooney, K. </a:t>
            </a:r>
            <a:r>
              <a:rPr sz="1650" dirty="0">
                <a:solidFill>
                  <a:srgbClr val="292934"/>
                </a:solidFill>
                <a:latin typeface="Calibri"/>
                <a:cs typeface="Calibri"/>
              </a:rPr>
              <a:t>J.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 (2005). Linguis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cs: of American Sign Language an introduc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on (4th ed.). Washington, DC: Gallaudet University Press.</a:t>
            </a:r>
            <a:endParaRPr sz="1650" dirty="0">
              <a:latin typeface="Calibri"/>
              <a:cs typeface="Calibri"/>
            </a:endParaRPr>
          </a:p>
          <a:p>
            <a:pPr marL="169545" marR="5080" indent="-156845">
              <a:lnSpc>
                <a:spcPts val="2020"/>
              </a:lnSpc>
              <a:spcBef>
                <a:spcPts val="20"/>
              </a:spcBef>
              <a:buClr>
                <a:srgbClr val="292934"/>
              </a:buClr>
              <a:buFont typeface="Arial"/>
              <a:buChar char="•"/>
              <a:tabLst>
                <a:tab pos="170180" algn="l"/>
              </a:tabLst>
            </a:pP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Villanueva, M. N. (2010). Non-agent focused construc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ons in American Sign Language: A cogni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ve linguis</a:t>
            </a:r>
            <a:r>
              <a:rPr lang="en-US" sz="1650" spc="-10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c analysis. (Unpublished doctoral disser</a:t>
            </a:r>
            <a:r>
              <a:rPr sz="1650" spc="-30" dirty="0">
                <a:solidFill>
                  <a:srgbClr val="292934"/>
                </a:solidFill>
                <a:latin typeface="Calibri"/>
                <a:cs typeface="Calibri"/>
              </a:rPr>
              <a:t>ta</a:t>
            </a:r>
            <a:r>
              <a:rPr lang="en-US" sz="1650" spc="-5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on).</a:t>
            </a:r>
            <a:endParaRPr sz="1650" dirty="0">
              <a:latin typeface="Calibri"/>
              <a:cs typeface="Calibri"/>
            </a:endParaRPr>
          </a:p>
          <a:p>
            <a:pPr marL="169545" marR="263525" indent="-156845">
              <a:lnSpc>
                <a:spcPts val="2020"/>
              </a:lnSpc>
              <a:buClr>
                <a:srgbClr val="292934"/>
              </a:buClr>
              <a:buFont typeface="Arial"/>
              <a:buChar char="•"/>
              <a:tabLst>
                <a:tab pos="170180" algn="l"/>
              </a:tabLst>
            </a:pPr>
            <a:r>
              <a:rPr sz="1650" spc="5" dirty="0">
                <a:solidFill>
                  <a:srgbClr val="292934"/>
                </a:solidFill>
                <a:latin typeface="Calibri"/>
                <a:cs typeface="Calibri"/>
              </a:rPr>
              <a:t>Villanueva, M. N. (2012). Defocused agent expression in American Sign Language [PowerPoint slides].</a:t>
            </a:r>
            <a:endParaRPr sz="165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536138" y="2831804"/>
            <a:ext cx="6282690" cy="419100"/>
          </a:xfrm>
          <a:custGeom>
            <a:avLst/>
            <a:gdLst/>
            <a:ahLst/>
            <a:cxnLst/>
            <a:rect l="l" t="t" r="r" b="b"/>
            <a:pathLst>
              <a:path w="6282690" h="419100">
                <a:moveTo>
                  <a:pt x="6212725" y="0"/>
                </a:moveTo>
                <a:lnTo>
                  <a:pt x="0" y="0"/>
                </a:lnTo>
                <a:lnTo>
                  <a:pt x="0" y="418835"/>
                </a:lnTo>
                <a:lnTo>
                  <a:pt x="6282531" y="418835"/>
                </a:lnTo>
                <a:lnTo>
                  <a:pt x="6281627" y="58539"/>
                </a:lnTo>
                <a:lnTo>
                  <a:pt x="6263179" y="21562"/>
                </a:lnTo>
                <a:lnTo>
                  <a:pt x="6227192" y="1500"/>
                </a:lnTo>
                <a:lnTo>
                  <a:pt x="6212725" y="0"/>
                </a:lnTo>
                <a:close/>
              </a:path>
            </a:pathLst>
          </a:custGeom>
          <a:solidFill>
            <a:srgbClr val="8573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36138" y="11872828"/>
            <a:ext cx="6282690" cy="419100"/>
          </a:xfrm>
          <a:custGeom>
            <a:avLst/>
            <a:gdLst/>
            <a:ahLst/>
            <a:cxnLst/>
            <a:rect l="l" t="t" r="r" b="b"/>
            <a:pathLst>
              <a:path w="6282690" h="419100">
                <a:moveTo>
                  <a:pt x="6212725" y="0"/>
                </a:moveTo>
                <a:lnTo>
                  <a:pt x="0" y="0"/>
                </a:lnTo>
                <a:lnTo>
                  <a:pt x="0" y="418835"/>
                </a:lnTo>
                <a:lnTo>
                  <a:pt x="6282531" y="418835"/>
                </a:lnTo>
                <a:lnTo>
                  <a:pt x="6281627" y="58541"/>
                </a:lnTo>
                <a:lnTo>
                  <a:pt x="6263179" y="21563"/>
                </a:lnTo>
                <a:lnTo>
                  <a:pt x="6227191" y="1500"/>
                </a:lnTo>
                <a:lnTo>
                  <a:pt x="6212725" y="0"/>
                </a:lnTo>
                <a:close/>
              </a:path>
            </a:pathLst>
          </a:custGeom>
          <a:solidFill>
            <a:srgbClr val="7E8F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565322" y="11926270"/>
            <a:ext cx="6217920" cy="1756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795">
              <a:lnSpc>
                <a:spcPct val="100000"/>
              </a:lnSpc>
            </a:pP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RECOMMEND</a:t>
            </a:r>
            <a:r>
              <a:rPr sz="2750" spc="-2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sz="2750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ONS</a:t>
            </a:r>
            <a:endParaRPr sz="2750" dirty="0">
              <a:latin typeface="Cambria"/>
              <a:cs typeface="Cambria"/>
            </a:endParaRPr>
          </a:p>
          <a:p>
            <a:pPr marL="274320" marR="5080" indent="-261620">
              <a:lnSpc>
                <a:spcPct val="101099"/>
              </a:lnSpc>
              <a:spcBef>
                <a:spcPts val="1525"/>
              </a:spcBef>
              <a:buClr>
                <a:srgbClr val="93A299"/>
              </a:buClr>
              <a:buFont typeface="Arial"/>
              <a:buChar char="•"/>
              <a:tabLst>
                <a:tab pos="274955" algn="l"/>
              </a:tabLst>
            </a:pP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Fellow researchers are encouraged to support or cri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que this research using en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rely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new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recordings with samples </a:t>
            </a:r>
            <a:r>
              <a:rPr sz="1850" spc="5">
                <a:solidFill>
                  <a:srgbClr val="292934"/>
                </a:solidFill>
                <a:latin typeface="Calibri"/>
                <a:cs typeface="Calibri"/>
              </a:rPr>
              <a:t>from mul</a:t>
            </a:r>
            <a:r>
              <a:rPr lang="en-US" sz="1850" spc="-120">
                <a:solidFill>
                  <a:srgbClr val="292934"/>
                </a:solidFill>
                <a:latin typeface="Calibri"/>
                <a:cs typeface="Calibri"/>
              </a:rPr>
              <a:t>t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i</a:t>
            </a:r>
            <a:r>
              <a:rPr sz="1850" spc="5">
                <a:solidFill>
                  <a:srgbClr val="292934"/>
                </a:solidFill>
                <a:latin typeface="Calibri"/>
                <a:cs typeface="Calibri"/>
              </a:rPr>
              <a:t>ple 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interpreters spanning a range of ages and training backgrounds.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50064" y="2831804"/>
            <a:ext cx="6282690" cy="419100"/>
          </a:xfrm>
          <a:custGeom>
            <a:avLst/>
            <a:gdLst/>
            <a:ahLst/>
            <a:cxnLst/>
            <a:rect l="l" t="t" r="r" b="b"/>
            <a:pathLst>
              <a:path w="6282690" h="419100">
                <a:moveTo>
                  <a:pt x="6212720" y="0"/>
                </a:moveTo>
                <a:lnTo>
                  <a:pt x="0" y="0"/>
                </a:lnTo>
                <a:lnTo>
                  <a:pt x="0" y="418835"/>
                </a:lnTo>
                <a:lnTo>
                  <a:pt x="6282531" y="418835"/>
                </a:lnTo>
                <a:lnTo>
                  <a:pt x="6281626" y="58535"/>
                </a:lnTo>
                <a:lnTo>
                  <a:pt x="6263175" y="21560"/>
                </a:lnTo>
                <a:lnTo>
                  <a:pt x="6227186" y="1500"/>
                </a:lnTo>
                <a:lnTo>
                  <a:pt x="6212720" y="0"/>
                </a:lnTo>
                <a:close/>
              </a:path>
            </a:pathLst>
          </a:custGeom>
          <a:solidFill>
            <a:srgbClr val="8235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04898" y="2885246"/>
            <a:ext cx="5862320" cy="5315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15" dirty="0">
                <a:solidFill>
                  <a:srgbClr val="FFFFFF"/>
                </a:solidFill>
                <a:latin typeface="Cambria"/>
                <a:cs typeface="Cambria"/>
              </a:rPr>
              <a:t>LI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TER</a:t>
            </a:r>
            <a:r>
              <a:rPr sz="2750" spc="-2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sz="2750" spc="-25" dirty="0">
                <a:solidFill>
                  <a:srgbClr val="FFFFFF"/>
                </a:solidFill>
                <a:latin typeface="Cambria"/>
                <a:cs typeface="Cambria"/>
              </a:rPr>
              <a:t>U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RE</a:t>
            </a:r>
            <a:r>
              <a:rPr sz="27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REV</a:t>
            </a:r>
            <a:r>
              <a:rPr sz="2750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sz="2750" spc="-25" dirty="0">
                <a:solidFill>
                  <a:srgbClr val="FFFFFF"/>
                </a:solidFill>
                <a:latin typeface="Cambria"/>
                <a:cs typeface="Cambria"/>
              </a:rPr>
              <a:t>EW</a:t>
            </a:r>
            <a:endParaRPr sz="2750" dirty="0">
              <a:latin typeface="Cambria"/>
              <a:cs typeface="Cambria"/>
            </a:endParaRPr>
          </a:p>
          <a:p>
            <a:pPr marL="221615" marR="197485" indent="-208915" algn="just">
              <a:lnSpc>
                <a:spcPct val="101099"/>
              </a:lnSpc>
              <a:spcBef>
                <a:spcPts val="2315"/>
              </a:spcBef>
              <a:buClr>
                <a:srgbClr val="6E2619"/>
              </a:buClr>
              <a:buFont typeface="Arial"/>
              <a:buChar char="•"/>
              <a:tabLst>
                <a:tab pos="222250" algn="l"/>
              </a:tabLst>
            </a:pPr>
            <a:r>
              <a:rPr sz="1850" b="1" spc="10" dirty="0">
                <a:solidFill>
                  <a:srgbClr val="292934"/>
                </a:solidFill>
                <a:latin typeface="Calibri"/>
                <a:cs typeface="Calibri"/>
              </a:rPr>
              <a:t>V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a</a:t>
            </a:r>
            <a:r>
              <a:rPr sz="1850" b="1" spc="-5" dirty="0">
                <a:solidFill>
                  <a:srgbClr val="292934"/>
                </a:solidFill>
                <a:latin typeface="Calibri"/>
                <a:cs typeface="Calibri"/>
              </a:rPr>
              <a:t>ll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i,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C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.,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Lucas,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C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.,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b="1" spc="10" dirty="0">
                <a:solidFill>
                  <a:srgbClr val="292934"/>
                </a:solidFill>
                <a:latin typeface="Calibri"/>
                <a:cs typeface="Calibri"/>
              </a:rPr>
              <a:t>&amp;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Mulrooney, K. 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J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. (2005)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Basic word order for ASL sentences are</a:t>
            </a:r>
            <a:r>
              <a:rPr sz="1850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 SVO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and SV.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CA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and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CD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are narr</a:t>
            </a:r>
            <a:r>
              <a:rPr sz="1850" spc="-55" dirty="0">
                <a:solidFill>
                  <a:srgbClr val="292934"/>
                </a:solidFill>
                <a:latin typeface="Calibri"/>
                <a:cs typeface="Calibri"/>
              </a:rPr>
              <a:t>a</a:t>
            </a:r>
            <a:r>
              <a:rPr lang="en-US" sz="1850" spc="-5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ves or performances in language use.</a:t>
            </a:r>
            <a:endParaRPr sz="1850" dirty="0">
              <a:latin typeface="Calibri"/>
              <a:cs typeface="Calibri"/>
            </a:endParaRPr>
          </a:p>
          <a:p>
            <a:pPr marL="221615" marR="5080" indent="-208915">
              <a:lnSpc>
                <a:spcPct val="102099"/>
              </a:lnSpc>
              <a:spcBef>
                <a:spcPts val="1075"/>
              </a:spcBef>
              <a:buClr>
                <a:srgbClr val="6E2619"/>
              </a:buClr>
              <a:buFont typeface="Arial"/>
              <a:buChar char="•"/>
              <a:tabLst>
                <a:tab pos="222250" algn="l"/>
              </a:tabLst>
            </a:pP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Evans, V., </a:t>
            </a:r>
            <a:r>
              <a:rPr sz="1850" b="1" spc="10" dirty="0">
                <a:solidFill>
                  <a:srgbClr val="292934"/>
                </a:solidFill>
                <a:latin typeface="Calibri"/>
                <a:cs typeface="Calibri"/>
              </a:rPr>
              <a:t>&amp;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Green, </a:t>
            </a:r>
            <a:r>
              <a:rPr sz="1850" b="1" spc="10" dirty="0">
                <a:solidFill>
                  <a:srgbClr val="292934"/>
                </a:solidFill>
                <a:latin typeface="Calibri"/>
                <a:cs typeface="Calibri"/>
              </a:rPr>
              <a:t>M.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(2006) 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Passive construc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on moves focus from agent to the p</a:t>
            </a:r>
            <a:r>
              <a:rPr sz="1850" spc="-55" dirty="0">
                <a:solidFill>
                  <a:srgbClr val="292934"/>
                </a:solidFill>
                <a:latin typeface="Calibri"/>
                <a:cs typeface="Calibri"/>
              </a:rPr>
              <a:t>a</a:t>
            </a:r>
            <a:r>
              <a:rPr lang="en-US" sz="1850" spc="-5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ent by leaving the agent out en</a:t>
            </a:r>
            <a:r>
              <a:rPr sz="1850" spc="-120" dirty="0">
                <a:solidFill>
                  <a:srgbClr val="292934"/>
                </a:solidFill>
                <a:latin typeface="Calibri"/>
                <a:cs typeface="Calibri"/>
              </a:rPr>
              <a:t>H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rely.</a:t>
            </a:r>
            <a:endParaRPr sz="1850" dirty="0">
              <a:latin typeface="Calibri"/>
              <a:cs typeface="Calibri"/>
            </a:endParaRPr>
          </a:p>
          <a:p>
            <a:pPr marL="221615" marR="133350" indent="-208915">
              <a:lnSpc>
                <a:spcPct val="101099"/>
              </a:lnSpc>
              <a:spcBef>
                <a:spcPts val="1100"/>
              </a:spcBef>
              <a:buClr>
                <a:srgbClr val="6E2619"/>
              </a:buClr>
              <a:buFont typeface="Arial"/>
              <a:buChar char="•"/>
              <a:tabLst>
                <a:tab pos="222250" algn="l"/>
              </a:tabLst>
            </a:pP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Langacke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r,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R. (2006) 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Defocused agents can be construed by describing a par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cipant, loc</a:t>
            </a:r>
            <a:r>
              <a:rPr sz="1850" spc="-55" dirty="0">
                <a:solidFill>
                  <a:srgbClr val="292934"/>
                </a:solidFill>
                <a:latin typeface="Calibri"/>
                <a:cs typeface="Calibri"/>
              </a:rPr>
              <a:t>aH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on, or noun with less speciﬁcity.</a:t>
            </a:r>
            <a:endParaRPr sz="1850" dirty="0">
              <a:latin typeface="Calibri"/>
              <a:cs typeface="Calibri"/>
            </a:endParaRPr>
          </a:p>
          <a:p>
            <a:pPr marL="221615" marR="162560" indent="-208915">
              <a:lnSpc>
                <a:spcPct val="102099"/>
              </a:lnSpc>
              <a:spcBef>
                <a:spcPts val="1075"/>
              </a:spcBef>
              <a:buClr>
                <a:srgbClr val="6E2619"/>
              </a:buClr>
              <a:buFont typeface="Arial"/>
              <a:buChar char="•"/>
              <a:tabLst>
                <a:tab pos="222250" algn="l"/>
              </a:tabLst>
            </a:pP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Ja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nzen,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T.,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O’Dea,</a:t>
            </a:r>
            <a:r>
              <a:rPr sz="1850" b="1" spc="10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B.,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b="1" spc="10" dirty="0">
                <a:solidFill>
                  <a:srgbClr val="292934"/>
                </a:solidFill>
                <a:latin typeface="Calibri"/>
                <a:cs typeface="Calibri"/>
              </a:rPr>
              <a:t>&amp;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Sha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ﬀer,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B. 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(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2001) 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Defocusing an agent is possible by assuming the subject from a prior statement or using a less obvious agent like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SOMEONE.</a:t>
            </a:r>
            <a:endParaRPr sz="1850" dirty="0">
              <a:latin typeface="Calibri"/>
              <a:cs typeface="Calibri"/>
            </a:endParaRPr>
          </a:p>
          <a:p>
            <a:pPr marL="221615" marR="685800" indent="-208915">
              <a:lnSpc>
                <a:spcPct val="101099"/>
              </a:lnSpc>
              <a:spcBef>
                <a:spcPts val="1100"/>
              </a:spcBef>
              <a:buClr>
                <a:srgbClr val="6E2619"/>
              </a:buClr>
              <a:buFont typeface="Arial"/>
              <a:buChar char="•"/>
              <a:tabLst>
                <a:tab pos="222250" algn="l"/>
              </a:tabLst>
            </a:pP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Villanueva, </a:t>
            </a:r>
            <a:r>
              <a:rPr sz="1850" b="1" spc="10" dirty="0">
                <a:solidFill>
                  <a:srgbClr val="292934"/>
                </a:solidFill>
                <a:latin typeface="Calibri"/>
                <a:cs typeface="Calibri"/>
              </a:rPr>
              <a:t>M.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 N. (2010)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N</a:t>
            </a:r>
            <a:r>
              <a:rPr sz="1850" spc="-55" dirty="0">
                <a:solidFill>
                  <a:srgbClr val="292934"/>
                </a:solidFill>
                <a:latin typeface="Calibri"/>
                <a:cs typeface="Calibri"/>
              </a:rPr>
              <a:t>aH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ve ASL users construe defocused agents.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163085" y="2885246"/>
            <a:ext cx="5902325" cy="2136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ME</a:t>
            </a:r>
            <a:r>
              <a:rPr sz="2750" spc="-25" dirty="0">
                <a:solidFill>
                  <a:srgbClr val="FFFFFF"/>
                </a:solidFill>
                <a:latin typeface="Cambria"/>
                <a:cs typeface="Cambria"/>
              </a:rPr>
              <a:t>TH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sz="2750" spc="-2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2750" spc="-15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endParaRPr sz="2750" dirty="0">
              <a:latin typeface="Cambria"/>
              <a:cs typeface="Cambria"/>
            </a:endParaRPr>
          </a:p>
          <a:p>
            <a:pPr marL="221615" marR="163195" indent="-208915">
              <a:lnSpc>
                <a:spcPct val="101099"/>
              </a:lnSpc>
              <a:spcBef>
                <a:spcPts val="965"/>
              </a:spcBef>
              <a:buClr>
                <a:srgbClr val="808DA0"/>
              </a:buClr>
              <a:buFont typeface="Arial"/>
              <a:buChar char="•"/>
              <a:tabLst>
                <a:tab pos="222250" algn="l"/>
              </a:tabLst>
            </a:pP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Collected ﬁve spoken, passive construc</a:t>
            </a:r>
            <a:r>
              <a:rPr lang="en-US" sz="1850" spc="-120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ons from </a:t>
            </a:r>
            <a:r>
              <a:rPr sz="1800" spc="5" dirty="0">
                <a:solidFill>
                  <a:srgbClr val="292934"/>
                </a:solidFill>
                <a:latin typeface="Calibri"/>
                <a:cs typeface="Calibri"/>
              </a:rPr>
              <a:t>spo</a:t>
            </a:r>
            <a:r>
              <a:rPr sz="1800" dirty="0">
                <a:solidFill>
                  <a:srgbClr val="292934"/>
                </a:solidFill>
                <a:latin typeface="Calibri"/>
                <a:cs typeface="Calibri"/>
              </a:rPr>
              <a:t>ke</a:t>
            </a:r>
            <a:r>
              <a:rPr sz="1800" spc="5" dirty="0">
                <a:solidFill>
                  <a:srgbClr val="292934"/>
                </a:solidFill>
                <a:latin typeface="Calibri"/>
                <a:cs typeface="Calibri"/>
              </a:rPr>
              <a:t>n English lecture called </a:t>
            </a:r>
            <a:r>
              <a:rPr sz="1800" i="1" spc="5" dirty="0">
                <a:solidFill>
                  <a:srgbClr val="363744"/>
                </a:solidFill>
                <a:latin typeface="Calibri"/>
                <a:cs typeface="Calibri"/>
              </a:rPr>
              <a:t>Living Fully</a:t>
            </a:r>
            <a:r>
              <a:rPr sz="1800" i="1" dirty="0">
                <a:solidFill>
                  <a:srgbClr val="363744"/>
                </a:solidFill>
                <a:latin typeface="Calibri"/>
                <a:cs typeface="Calibri"/>
              </a:rPr>
              <a:t> </a:t>
            </a:r>
            <a:r>
              <a:rPr sz="1800" i="1" spc="15" dirty="0">
                <a:solidFill>
                  <a:srgbClr val="363744"/>
                </a:solidFill>
                <a:latin typeface="Calibri"/>
                <a:cs typeface="Calibri"/>
              </a:rPr>
              <a:t> </a:t>
            </a:r>
            <a:r>
              <a:rPr sz="1800" i="1" spc="5" dirty="0">
                <a:solidFill>
                  <a:srgbClr val="363744"/>
                </a:solidFill>
                <a:latin typeface="Calibri"/>
                <a:cs typeface="Calibri"/>
              </a:rPr>
              <a:t>on the </a:t>
            </a:r>
            <a:r>
              <a:rPr sz="1800" i="1" spc="10" dirty="0">
                <a:solidFill>
                  <a:srgbClr val="363744"/>
                </a:solidFill>
                <a:latin typeface="Calibri"/>
                <a:cs typeface="Calibri"/>
              </a:rPr>
              <a:t>DVD</a:t>
            </a:r>
            <a:r>
              <a:rPr sz="1800" i="1" spc="5" dirty="0">
                <a:solidFill>
                  <a:srgbClr val="363744"/>
                </a:solidFill>
                <a:latin typeface="Calibri"/>
                <a:cs typeface="Calibri"/>
              </a:rPr>
              <a:t> e</a:t>
            </a:r>
            <a:r>
              <a:rPr sz="1800" i="1" dirty="0">
                <a:solidFill>
                  <a:srgbClr val="363744"/>
                </a:solidFill>
                <a:latin typeface="Calibri"/>
                <a:cs typeface="Calibri"/>
              </a:rPr>
              <a:t>n</a:t>
            </a:r>
            <a:r>
              <a:rPr sz="1800" spc="5" dirty="0">
                <a:solidFill>
                  <a:srgbClr val="292934"/>
                </a:solidFill>
                <a:latin typeface="Calibri"/>
                <a:cs typeface="Calibri"/>
              </a:rPr>
              <a:t>t</a:t>
            </a:r>
            <a:r>
              <a:rPr lang="en-US" sz="1800" spc="5" dirty="0">
                <a:solidFill>
                  <a:srgbClr val="292934"/>
                </a:solidFill>
                <a:latin typeface="Calibri"/>
                <a:cs typeface="Calibri"/>
              </a:rPr>
              <a:t>itl</a:t>
            </a:r>
            <a:r>
              <a:rPr sz="1800" spc="5" dirty="0">
                <a:solidFill>
                  <a:srgbClr val="292934"/>
                </a:solidFill>
                <a:latin typeface="Calibri"/>
                <a:cs typeface="Calibri"/>
              </a:rPr>
              <a:t>ed</a:t>
            </a:r>
            <a:r>
              <a:rPr sz="1800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292934"/>
                </a:solidFill>
                <a:latin typeface="Calibri"/>
                <a:cs typeface="Calibri"/>
              </a:rPr>
              <a:t>Interpre</a:t>
            </a:r>
            <a:r>
              <a:rPr lang="en-US" sz="2000" i="1" spc="100" dirty="0">
                <a:solidFill>
                  <a:srgbClr val="292934"/>
                </a:solidFill>
                <a:latin typeface="Calibri"/>
                <a:cs typeface="Calibri"/>
              </a:rPr>
              <a:t>tin</a:t>
            </a:r>
            <a:r>
              <a:rPr sz="2000" i="1" dirty="0">
                <a:solidFill>
                  <a:srgbClr val="292934"/>
                </a:solidFill>
                <a:latin typeface="Calibri"/>
                <a:cs typeface="Calibri"/>
              </a:rPr>
              <a:t>g Pra</a:t>
            </a:r>
            <a:r>
              <a:rPr sz="2000" i="1" spc="55" dirty="0">
                <a:solidFill>
                  <a:srgbClr val="292934"/>
                </a:solidFill>
                <a:latin typeface="Calibri"/>
                <a:cs typeface="Calibri"/>
              </a:rPr>
              <a:t>c</a:t>
            </a:r>
            <a:r>
              <a:rPr lang="en-US" sz="2000" i="1" spc="55" dirty="0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2000" i="1" dirty="0">
                <a:solidFill>
                  <a:srgbClr val="292934"/>
                </a:solidFill>
                <a:latin typeface="Calibri"/>
                <a:cs typeface="Calibri"/>
              </a:rPr>
              <a:t>ce DVD by Sign Enhancers</a:t>
            </a:r>
            <a:endParaRPr sz="2000" dirty="0">
              <a:latin typeface="Calibri"/>
              <a:cs typeface="Calibri"/>
            </a:endParaRPr>
          </a:p>
          <a:p>
            <a:pPr marL="221615" marR="5080" indent="-208915">
              <a:lnSpc>
                <a:spcPct val="101099"/>
              </a:lnSpc>
              <a:spcBef>
                <a:spcPts val="1115"/>
              </a:spcBef>
              <a:buClr>
                <a:srgbClr val="808DA0"/>
              </a:buClr>
              <a:buFont typeface="Arial"/>
              <a:buChar char="•"/>
              <a:tabLst>
                <a:tab pos="222250" algn="l"/>
              </a:tabLst>
            </a:pP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Analyze the strategies used by one interpreter to interpret the spoken English passives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69315" y="5306732"/>
            <a:ext cx="2869565" cy="112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RESUL</a:t>
            </a:r>
            <a:r>
              <a:rPr sz="2750" spc="-15" dirty="0">
                <a:solidFill>
                  <a:srgbClr val="FFFFFF"/>
                </a:solidFill>
                <a:latin typeface="Cambria"/>
                <a:cs typeface="Cambria"/>
              </a:rPr>
              <a:t>TS</a:t>
            </a:r>
            <a:endParaRPr sz="2750">
              <a:latin typeface="Cambria"/>
              <a:cs typeface="Cambria"/>
            </a:endParaRPr>
          </a:p>
          <a:p>
            <a:pPr marL="12700" marR="5080">
              <a:lnSpc>
                <a:spcPct val="101099"/>
              </a:lnSpc>
              <a:spcBef>
                <a:spcPts val="1320"/>
              </a:spcBef>
            </a:pP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T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hre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e strateg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ie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s used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 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by one interpre</a:t>
            </a:r>
            <a:r>
              <a:rPr sz="1850" b="1" dirty="0">
                <a:solidFill>
                  <a:srgbClr val="292934"/>
                </a:solidFill>
                <a:latin typeface="Calibri"/>
                <a:cs typeface="Calibri"/>
              </a:rPr>
              <a:t>t</a:t>
            </a:r>
            <a:r>
              <a:rPr sz="1850" b="1" spc="5" dirty="0">
                <a:solidFill>
                  <a:srgbClr val="292934"/>
                </a:solidFill>
                <a:latin typeface="Calibri"/>
                <a:cs typeface="Calibri"/>
              </a:rPr>
              <a:t>er: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690972" y="6162797"/>
            <a:ext cx="222250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CO</a:t>
            </a:r>
            <a:r>
              <a:rPr sz="2750" spc="-25" dirty="0">
                <a:solidFill>
                  <a:srgbClr val="FFFFFF"/>
                </a:solidFill>
                <a:latin typeface="Cambria"/>
                <a:cs typeface="Cambria"/>
              </a:rPr>
              <a:t>NCLU</a:t>
            </a:r>
            <a:r>
              <a:rPr sz="2750" spc="-15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sz="2750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sz="2750" spc="-25" dirty="0">
                <a:solidFill>
                  <a:srgbClr val="FFFFFF"/>
                </a:solidFill>
                <a:latin typeface="Cambria"/>
                <a:cs typeface="Cambria"/>
              </a:rPr>
              <a:t>NS</a:t>
            </a:r>
            <a:endParaRPr sz="275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690972" y="2885246"/>
            <a:ext cx="5925820" cy="301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15" dirty="0">
                <a:solidFill>
                  <a:srgbClr val="FFFFFF"/>
                </a:solidFill>
                <a:latin typeface="Cambria"/>
                <a:cs typeface="Cambria"/>
              </a:rPr>
              <a:t>DISCUSSI</a:t>
            </a:r>
            <a:r>
              <a:rPr sz="2750" spc="-20" dirty="0">
                <a:solidFill>
                  <a:srgbClr val="FFFFFF"/>
                </a:solidFill>
                <a:latin typeface="Cambria"/>
                <a:cs typeface="Cambria"/>
              </a:rPr>
              <a:t>ON</a:t>
            </a:r>
            <a:endParaRPr sz="2750" dirty="0">
              <a:latin typeface="Cambria"/>
              <a:cs typeface="Cambria"/>
            </a:endParaRPr>
          </a:p>
          <a:p>
            <a:pPr marL="221615" marR="347980" indent="-208915">
              <a:lnSpc>
                <a:spcPct val="101099"/>
              </a:lnSpc>
              <a:spcBef>
                <a:spcPts val="2315"/>
              </a:spcBef>
              <a:buClr>
                <a:srgbClr val="726056"/>
              </a:buClr>
              <a:buFont typeface="Arial"/>
              <a:buChar char="•"/>
              <a:tabLst>
                <a:tab pos="222250" algn="l"/>
              </a:tabLst>
            </a:pP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Interpreter inserted an agent or </a:t>
            </a:r>
            <a:r>
              <a:rPr sz="1850" spc="5" dirty="0" err="1">
                <a:solidFill>
                  <a:srgbClr val="292934"/>
                </a:solidFill>
                <a:latin typeface="Calibri"/>
                <a:cs typeface="Calibri"/>
              </a:rPr>
              <a:t>omi</a:t>
            </a:r>
            <a:r>
              <a:rPr lang="en-US" sz="1850" spc="229" dirty="0" err="1">
                <a:solidFill>
                  <a:srgbClr val="292934"/>
                </a:solidFill>
                <a:latin typeface="Calibri"/>
                <a:cs typeface="Calibri"/>
              </a:rPr>
              <a:t>ti</a:t>
            </a:r>
            <a:r>
              <a:rPr sz="1850" spc="5" dirty="0" err="1">
                <a:solidFill>
                  <a:srgbClr val="292934"/>
                </a:solidFill>
                <a:latin typeface="Calibri"/>
                <a:cs typeface="Calibri"/>
              </a:rPr>
              <a:t>ed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the defocused agent clause all together.</a:t>
            </a:r>
            <a:endParaRPr sz="1850" dirty="0">
              <a:latin typeface="Calibri"/>
              <a:cs typeface="Calibri"/>
            </a:endParaRPr>
          </a:p>
          <a:p>
            <a:pPr marL="221615" marR="396875" indent="-208915">
              <a:lnSpc>
                <a:spcPct val="101099"/>
              </a:lnSpc>
              <a:spcBef>
                <a:spcPts val="1100"/>
              </a:spcBef>
              <a:buClr>
                <a:srgbClr val="726056"/>
              </a:buClr>
              <a:buFont typeface="Arial"/>
              <a:buChar char="•"/>
              <a:tabLst>
                <a:tab pos="222250" algn="l"/>
              </a:tabLst>
            </a:pP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No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instance where the interpreter construed the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same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passive as the original speaker.</a:t>
            </a:r>
            <a:endParaRPr sz="1850" dirty="0">
              <a:latin typeface="Calibri"/>
              <a:cs typeface="Calibri"/>
            </a:endParaRPr>
          </a:p>
          <a:p>
            <a:pPr marL="221615" marR="5080" indent="-208915">
              <a:lnSpc>
                <a:spcPct val="102099"/>
              </a:lnSpc>
              <a:spcBef>
                <a:spcPts val="1075"/>
              </a:spcBef>
              <a:buClr>
                <a:srgbClr val="726056"/>
              </a:buClr>
              <a:buFont typeface="Arial"/>
              <a:buChar char="•"/>
              <a:tabLst>
                <a:tab pos="222250" algn="l"/>
              </a:tabLst>
            </a:pP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This analysis shows that interpreters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may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not naturally use or acquire ASL structures which defocus agents and it is something that </a:t>
            </a:r>
            <a:r>
              <a:rPr sz="1850" spc="10" dirty="0">
                <a:solidFill>
                  <a:srgbClr val="292934"/>
                </a:solidFill>
                <a:latin typeface="Calibri"/>
                <a:cs typeface="Calibri"/>
              </a:rPr>
              <a:t>may</a:t>
            </a:r>
            <a:r>
              <a:rPr sz="1850" spc="5" dirty="0">
                <a:solidFill>
                  <a:srgbClr val="292934"/>
                </a:solidFill>
                <a:latin typeface="Calibri"/>
                <a:cs typeface="Calibri"/>
              </a:rPr>
              <a:t> need to be taught.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585111" y="5900535"/>
            <a:ext cx="2705671" cy="2107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511846"/>
              </p:ext>
            </p:extLst>
          </p:nvPr>
        </p:nvGraphicFramePr>
        <p:xfrm>
          <a:off x="7011572" y="8233379"/>
          <a:ext cx="6282530" cy="56577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952">
                <a:tc gridSpan="2">
                  <a:txBody>
                    <a:bodyPr/>
                    <a:lstStyle/>
                    <a:p>
                      <a:pPr marL="1732914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Inser</a:t>
                      </a:r>
                      <a:r>
                        <a:rPr sz="22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Q</a:t>
                      </a: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22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22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Overt Agent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817">
                      <a:solidFill>
                        <a:srgbClr val="79463D"/>
                      </a:solidFill>
                      <a:prstDash val="solid"/>
                    </a:lnL>
                    <a:lnR w="5817">
                      <a:solidFill>
                        <a:srgbClr val="79463D"/>
                      </a:solidFill>
                      <a:prstDash val="solid"/>
                    </a:lnR>
                    <a:lnT w="5817">
                      <a:solidFill>
                        <a:srgbClr val="79463D"/>
                      </a:solidFill>
                      <a:prstDash val="solid"/>
                    </a:lnT>
                    <a:lnB w="5817">
                      <a:solidFill>
                        <a:srgbClr val="79463D"/>
                      </a:solidFill>
                      <a:prstDash val="solid"/>
                    </a:lnB>
                    <a:solidFill>
                      <a:srgbClr val="CA99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001">
                <a:tc>
                  <a:txBody>
                    <a:bodyPr/>
                    <a:lstStyle/>
                    <a:p>
                      <a:pPr marL="38735" marR="292100">
                        <a:lnSpc>
                          <a:spcPct val="101800"/>
                        </a:lnSpc>
                      </a:pP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Three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had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been brought</a:t>
                      </a:r>
                      <a:r>
                        <a:rPr sz="1800" b="1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into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principal’s oﬃce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told,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“You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three teachers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best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three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in the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whole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school.”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817">
                      <a:solidFill>
                        <a:srgbClr val="79463D"/>
                      </a:solidFill>
                      <a:prstDash val="solid"/>
                    </a:lnL>
                    <a:lnR w="5817">
                      <a:solidFill>
                        <a:srgbClr val="79463D"/>
                      </a:solidFill>
                      <a:prstDash val="solid"/>
                    </a:lnR>
                    <a:lnT w="5817">
                      <a:solidFill>
                        <a:srgbClr val="79463D"/>
                      </a:solidFill>
                      <a:prstDash val="solid"/>
                    </a:lnT>
                    <a:lnB w="5817">
                      <a:solidFill>
                        <a:srgbClr val="79463D"/>
                      </a:solidFill>
                      <a:prstDash val="solid"/>
                    </a:lnB>
                    <a:solidFill>
                      <a:srgbClr val="CA998E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62560">
                        <a:lnSpc>
                          <a:spcPct val="101800"/>
                        </a:lnSpc>
                      </a:pP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PRINCIPAL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SUMMONED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3 TEACHER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G(c’mon)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800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+++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PRINCIPLE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STATEMENT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WHAT IX</a:t>
                      </a:r>
                      <a:r>
                        <a:rPr sz="1800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teacher)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BEST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MOST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OUR SCHOOL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817">
                      <a:solidFill>
                        <a:srgbClr val="79463D"/>
                      </a:solidFill>
                      <a:prstDash val="solid"/>
                    </a:lnL>
                    <a:lnR w="5817">
                      <a:solidFill>
                        <a:srgbClr val="79463D"/>
                      </a:solidFill>
                      <a:prstDash val="solid"/>
                    </a:lnR>
                    <a:lnT w="5817">
                      <a:solidFill>
                        <a:srgbClr val="79463D"/>
                      </a:solidFill>
                      <a:prstDash val="solid"/>
                    </a:lnT>
                    <a:lnB w="5817">
                      <a:solidFill>
                        <a:srgbClr val="79463D"/>
                      </a:solidFill>
                      <a:prstDash val="solid"/>
                    </a:lnB>
                    <a:solidFill>
                      <a:srgbClr val="CA99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386">
                <a:tc gridSpan="2">
                  <a:txBody>
                    <a:bodyPr/>
                    <a:lstStyle/>
                    <a:p>
                      <a:pPr marL="619125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Constructed</a:t>
                      </a:r>
                      <a:r>
                        <a:rPr sz="22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Ac</a:t>
                      </a:r>
                      <a:r>
                        <a:rPr lang="en-US" sz="22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ti</a:t>
                      </a: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22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&amp; Constructed</a:t>
                      </a:r>
                      <a:r>
                        <a:rPr sz="22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Dialogue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817">
                      <a:solidFill>
                        <a:srgbClr val="79463D"/>
                      </a:solidFill>
                      <a:prstDash val="solid"/>
                    </a:lnL>
                    <a:lnR w="5817">
                      <a:solidFill>
                        <a:srgbClr val="79463D"/>
                      </a:solidFill>
                      <a:prstDash val="solid"/>
                    </a:lnR>
                    <a:lnT w="5817">
                      <a:solidFill>
                        <a:srgbClr val="79463D"/>
                      </a:solidFill>
                      <a:prstDash val="solid"/>
                    </a:lnT>
                    <a:lnB w="5817">
                      <a:solidFill>
                        <a:srgbClr val="79463D"/>
                      </a:solidFill>
                      <a:prstDash val="solid"/>
                    </a:lnB>
                    <a:solidFill>
                      <a:srgbClr val="929FB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8001">
                <a:tc>
                  <a:txBody>
                    <a:bodyPr/>
                    <a:lstStyle/>
                    <a:p>
                      <a:pPr marL="38735" marR="234315">
                        <a:lnSpc>
                          <a:spcPct val="101800"/>
                        </a:lnSpc>
                      </a:pP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teachers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were</a:t>
                      </a:r>
                      <a:r>
                        <a:rPr sz="1800" b="1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asked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, “Don’t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tell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students or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parents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about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this.”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817">
                      <a:solidFill>
                        <a:srgbClr val="79463D"/>
                      </a:solidFill>
                      <a:prstDash val="solid"/>
                    </a:lnL>
                    <a:lnR w="5817">
                      <a:solidFill>
                        <a:srgbClr val="79463D"/>
                      </a:solidFill>
                      <a:prstDash val="solid"/>
                    </a:lnR>
                    <a:lnT w="5817">
                      <a:solidFill>
                        <a:srgbClr val="79463D"/>
                      </a:solidFill>
                      <a:prstDash val="solid"/>
                    </a:lnT>
                    <a:lnB w="5817">
                      <a:solidFill>
                        <a:srgbClr val="79463D"/>
                      </a:solidFill>
                      <a:prstDash val="solid"/>
                    </a:lnB>
                    <a:solidFill>
                      <a:srgbClr val="929FB0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34290">
                        <a:lnSpc>
                          <a:spcPct val="101800"/>
                        </a:lnSpc>
                      </a:pP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G(stop)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BUT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IX</a:t>
                      </a:r>
                      <a:r>
                        <a:rPr sz="1800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teachers)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MUST CONFIDENTIAL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ANNOUNCE TEACHER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NOT ANNOUNCE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PARENTS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NOT ANNOUNCE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STUDENT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#OK?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817">
                      <a:solidFill>
                        <a:srgbClr val="79463D"/>
                      </a:solidFill>
                      <a:prstDash val="solid"/>
                    </a:lnL>
                    <a:lnR w="5817">
                      <a:solidFill>
                        <a:srgbClr val="79463D"/>
                      </a:solidFill>
                      <a:prstDash val="solid"/>
                    </a:lnR>
                    <a:lnT w="5817">
                      <a:solidFill>
                        <a:srgbClr val="79463D"/>
                      </a:solidFill>
                      <a:prstDash val="solid"/>
                    </a:lnT>
                    <a:lnB w="5817">
                      <a:solidFill>
                        <a:srgbClr val="79463D"/>
                      </a:solidFill>
                      <a:prstDash val="solid"/>
                    </a:lnB>
                    <a:solidFill>
                      <a:srgbClr val="929F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386"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sz="22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ss</a:t>
                      </a:r>
                      <a:r>
                        <a:rPr sz="22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io</a:t>
                      </a:r>
                      <a:r>
                        <a:rPr sz="22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817">
                      <a:solidFill>
                        <a:srgbClr val="79463D"/>
                      </a:solidFill>
                      <a:prstDash val="solid"/>
                    </a:lnL>
                    <a:lnR w="5817">
                      <a:solidFill>
                        <a:srgbClr val="79463D"/>
                      </a:solidFill>
                      <a:prstDash val="solid"/>
                    </a:lnR>
                    <a:lnT w="5817">
                      <a:solidFill>
                        <a:srgbClr val="79463D"/>
                      </a:solidFill>
                      <a:prstDash val="solid"/>
                    </a:lnT>
                    <a:lnB w="5817">
                      <a:solidFill>
                        <a:srgbClr val="79463D"/>
                      </a:solidFill>
                      <a:prstDash val="solid"/>
                    </a:lnB>
                    <a:solidFill>
                      <a:srgbClr val="F5F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8001">
                <a:tc>
                  <a:txBody>
                    <a:bodyPr/>
                    <a:lstStyle/>
                    <a:p>
                      <a:pPr marL="38735" marR="170180">
                        <a:lnSpc>
                          <a:spcPct val="101800"/>
                        </a:lnSpc>
                      </a:pP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end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year,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sz="1800" b="1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was f</a:t>
                      </a:r>
                      <a:r>
                        <a:rPr sz="1800" b="1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oun</a:t>
                      </a:r>
                      <a:r>
                        <a:rPr sz="1800" b="1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these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students tested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signiﬁcantly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higher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than all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students.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817">
                      <a:solidFill>
                        <a:srgbClr val="79463D"/>
                      </a:solidFill>
                      <a:prstDash val="solid"/>
                    </a:lnL>
                    <a:lnR w="5817">
                      <a:solidFill>
                        <a:srgbClr val="79463D"/>
                      </a:solidFill>
                      <a:prstDash val="solid"/>
                    </a:lnR>
                    <a:lnT w="5817">
                      <a:solidFill>
                        <a:srgbClr val="79463D"/>
                      </a:solidFill>
                      <a:prstDash val="solid"/>
                    </a:lnT>
                    <a:lnB w="5817">
                      <a:solidFill>
                        <a:srgbClr val="79463D"/>
                      </a:solidFill>
                      <a:prstDash val="solid"/>
                    </a:lnB>
                    <a:solidFill>
                      <a:srgbClr val="F5F4E3"/>
                    </a:solidFill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TIME-MOVES-ON</a:t>
                      </a:r>
                      <a:r>
                        <a:rPr sz="1800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++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ONE-YEAR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38735" marR="150495">
                        <a:lnSpc>
                          <a:spcPct val="101800"/>
                        </a:lnSpc>
                      </a:pP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PASS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IX</a:t>
                      </a:r>
                      <a:r>
                        <a:rPr sz="1800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student)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STUDENT WHAT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MOVE-UP-IN-RANKINGS DID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GOOD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IX</a:t>
                      </a:r>
                      <a:r>
                        <a:rPr sz="1800" spc="-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student)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SCORES BEST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800" spc="5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292934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817">
                      <a:solidFill>
                        <a:srgbClr val="79463D"/>
                      </a:solidFill>
                      <a:prstDash val="solid"/>
                    </a:lnL>
                    <a:lnR w="5817">
                      <a:solidFill>
                        <a:srgbClr val="79463D"/>
                      </a:solidFill>
                      <a:prstDash val="solid"/>
                    </a:lnR>
                    <a:lnT w="5817">
                      <a:solidFill>
                        <a:srgbClr val="79463D"/>
                      </a:solidFill>
                      <a:prstDash val="solid"/>
                    </a:lnT>
                    <a:lnB w="5817">
                      <a:solidFill>
                        <a:srgbClr val="79463D"/>
                      </a:solidFill>
                      <a:prstDash val="solid"/>
                    </a:lnB>
                    <a:solidFill>
                      <a:srgbClr val="F5F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661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Interpreting Defocused Agent Construals from spoken English to American Sign 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Interpreting Defocused Agent Construals from spoken English to American Sign Language</dc:title>
  <cp:lastModifiedBy>Tony</cp:lastModifiedBy>
  <cp:revision>1</cp:revision>
  <dcterms:created xsi:type="dcterms:W3CDTF">2017-07-20T20:11:20Z</dcterms:created>
  <dcterms:modified xsi:type="dcterms:W3CDTF">2017-07-21T00:22:57Z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2016-06-11T00:00:00Z</vt:filetime>
  </property>
  <property fmtid="{D5CDD505-2E9C-101B-9397-08002B2CF9AE}" pid="3" name="LastSaved">
    <vt:filetime>2017-07-21T00:00:00Z</vt:filetime>
  </property>
</Properties>
</file>