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5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69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606999"/>
            <a:ext cx="20104100" cy="12052300"/>
          </a:xfrm>
          <a:custGeom>
            <a:avLst/>
            <a:gdLst/>
            <a:ahLst/>
            <a:cxnLst/>
            <a:rect l="l" t="t" r="r" b="b"/>
            <a:pathLst>
              <a:path w="20104100" h="12052300">
                <a:moveTo>
                  <a:pt x="0" y="12052239"/>
                </a:moveTo>
                <a:lnTo>
                  <a:pt x="20104100" y="12052239"/>
                </a:lnTo>
                <a:lnTo>
                  <a:pt x="20104100" y="0"/>
                </a:lnTo>
                <a:lnTo>
                  <a:pt x="0" y="0"/>
                </a:lnTo>
                <a:lnTo>
                  <a:pt x="0" y="12052239"/>
                </a:lnTo>
                <a:close/>
              </a:path>
            </a:pathLst>
          </a:custGeom>
          <a:solidFill>
            <a:srgbClr val="CCC6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101738" y="0"/>
            <a:ext cx="2540" cy="1780539"/>
          </a:xfrm>
          <a:custGeom>
            <a:avLst/>
            <a:gdLst/>
            <a:ahLst/>
            <a:cxnLst/>
            <a:rect l="l" t="t" r="r" b="b"/>
            <a:pathLst>
              <a:path w="2540" h="1780539">
                <a:moveTo>
                  <a:pt x="0" y="1780050"/>
                </a:moveTo>
                <a:lnTo>
                  <a:pt x="2355" y="1780050"/>
                </a:lnTo>
                <a:lnTo>
                  <a:pt x="2355" y="0"/>
                </a:lnTo>
                <a:lnTo>
                  <a:pt x="0" y="0"/>
                </a:lnTo>
                <a:lnTo>
                  <a:pt x="0" y="1780050"/>
                </a:lnTo>
                <a:close/>
              </a:path>
            </a:pathLst>
          </a:custGeom>
          <a:solidFill>
            <a:srgbClr val="E5E2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0102917" y="1772924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0" y="7125"/>
                </a:moveTo>
                <a:lnTo>
                  <a:pt x="0" y="0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0102917" y="2499924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69">
                <a:moveTo>
                  <a:pt x="0" y="26177"/>
                </a:moveTo>
                <a:lnTo>
                  <a:pt x="0" y="0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4126" y="6778152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0"/>
                </a:moveTo>
                <a:lnTo>
                  <a:pt x="209417" y="0"/>
                </a:lnTo>
                <a:lnTo>
                  <a:pt x="209417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518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14126" y="10673322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0"/>
                </a:moveTo>
                <a:lnTo>
                  <a:pt x="209417" y="0"/>
                </a:lnTo>
                <a:lnTo>
                  <a:pt x="209417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7E7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14659238"/>
            <a:ext cx="20104100" cy="419100"/>
          </a:xfrm>
          <a:custGeom>
            <a:avLst/>
            <a:gdLst/>
            <a:ahLst/>
            <a:cxnLst/>
            <a:rect l="l" t="t" r="r" b="b"/>
            <a:pathLst>
              <a:path w="20104100" h="419100">
                <a:moveTo>
                  <a:pt x="0" y="0"/>
                </a:moveTo>
                <a:lnTo>
                  <a:pt x="20104099" y="0"/>
                </a:lnTo>
                <a:lnTo>
                  <a:pt x="20104099" y="418835"/>
                </a:lnTo>
                <a:lnTo>
                  <a:pt x="0" y="418835"/>
                </a:lnTo>
                <a:lnTo>
                  <a:pt x="0" y="0"/>
                </a:lnTo>
              </a:path>
            </a:pathLst>
          </a:custGeom>
          <a:solidFill>
            <a:srgbClr val="E5E2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49"/>
            <a:ext cx="18093689" cy="2412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89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2"/>
            <a:ext cx="6433311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2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nterpretereducation.org/tim/video-series/interpreting-in-vocational-rehabilitation-settings/" TargetMode="External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83" y="14682717"/>
            <a:ext cx="166370" cy="447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300">
                <a:latin typeface="Arial"/>
                <a:cs typeface="Arial"/>
              </a:rPr>
              <a:t>`</a:t>
            </a:r>
            <a:endParaRPr sz="3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4659238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4096" y="0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54078" y="2827138"/>
            <a:ext cx="6001385" cy="17780"/>
          </a:xfrm>
          <a:custGeom>
            <a:avLst/>
            <a:gdLst/>
            <a:ahLst/>
            <a:cxnLst/>
            <a:rect l="l" t="t" r="r" b="b"/>
            <a:pathLst>
              <a:path w="6001384" h="17780">
                <a:moveTo>
                  <a:pt x="0" y="17550"/>
                </a:moveTo>
                <a:lnTo>
                  <a:pt x="6001347" y="17550"/>
                </a:lnTo>
                <a:lnTo>
                  <a:pt x="6001347" y="0"/>
                </a:lnTo>
                <a:lnTo>
                  <a:pt x="0" y="0"/>
                </a:lnTo>
                <a:lnTo>
                  <a:pt x="0" y="175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54078" y="3263524"/>
            <a:ext cx="6001385" cy="3089910"/>
          </a:xfrm>
          <a:custGeom>
            <a:avLst/>
            <a:gdLst/>
            <a:ahLst/>
            <a:cxnLst/>
            <a:rect l="l" t="t" r="r" b="b"/>
            <a:pathLst>
              <a:path w="6001384" h="3089910">
                <a:moveTo>
                  <a:pt x="0" y="3089609"/>
                </a:moveTo>
                <a:lnTo>
                  <a:pt x="6001347" y="3089609"/>
                </a:lnTo>
                <a:lnTo>
                  <a:pt x="6001347" y="0"/>
                </a:lnTo>
                <a:lnTo>
                  <a:pt x="0" y="0"/>
                </a:lnTo>
                <a:lnTo>
                  <a:pt x="0" y="30896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54078" y="6771969"/>
            <a:ext cx="6001385" cy="7657465"/>
          </a:xfrm>
          <a:custGeom>
            <a:avLst/>
            <a:gdLst/>
            <a:ahLst/>
            <a:cxnLst/>
            <a:rect l="l" t="t" r="r" b="b"/>
            <a:pathLst>
              <a:path w="6001384" h="7657465">
                <a:moveTo>
                  <a:pt x="0" y="7656910"/>
                </a:moveTo>
                <a:lnTo>
                  <a:pt x="6001347" y="7656910"/>
                </a:lnTo>
                <a:lnTo>
                  <a:pt x="6001347" y="0"/>
                </a:lnTo>
                <a:lnTo>
                  <a:pt x="0" y="0"/>
                </a:lnTo>
                <a:lnTo>
                  <a:pt x="0" y="765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1545" y="3212316"/>
            <a:ext cx="6001385" cy="11216640"/>
          </a:xfrm>
          <a:custGeom>
            <a:avLst/>
            <a:gdLst/>
            <a:ahLst/>
            <a:cxnLst/>
            <a:rect l="l" t="t" r="r" b="b"/>
            <a:pathLst>
              <a:path w="6001384" h="11216640">
                <a:moveTo>
                  <a:pt x="0" y="11216563"/>
                </a:moveTo>
                <a:lnTo>
                  <a:pt x="6001345" y="11216563"/>
                </a:lnTo>
                <a:lnTo>
                  <a:pt x="6001345" y="0"/>
                </a:lnTo>
                <a:lnTo>
                  <a:pt x="0" y="0"/>
                </a:lnTo>
                <a:lnTo>
                  <a:pt x="0" y="112165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126" y="2827138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0"/>
                </a:moveTo>
                <a:lnTo>
                  <a:pt x="209417" y="0"/>
                </a:lnTo>
                <a:lnTo>
                  <a:pt x="209417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2360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101738" y="1780050"/>
            <a:ext cx="2540" cy="733425"/>
          </a:xfrm>
          <a:custGeom>
            <a:avLst/>
            <a:gdLst/>
            <a:ahLst/>
            <a:cxnLst/>
            <a:rect l="l" t="t" r="r" b="b"/>
            <a:pathLst>
              <a:path w="2540" h="733425">
                <a:moveTo>
                  <a:pt x="0" y="732961"/>
                </a:moveTo>
                <a:lnTo>
                  <a:pt x="2361" y="732961"/>
                </a:lnTo>
                <a:lnTo>
                  <a:pt x="2361" y="0"/>
                </a:lnTo>
                <a:lnTo>
                  <a:pt x="0" y="0"/>
                </a:lnTo>
                <a:lnTo>
                  <a:pt x="0" y="732961"/>
                </a:lnTo>
                <a:close/>
              </a:path>
            </a:pathLst>
          </a:custGeom>
          <a:solidFill>
            <a:srgbClr val="F6F6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3544" y="2827139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3544" y="1067332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346889" y="2827138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0"/>
                </a:moveTo>
                <a:lnTo>
                  <a:pt x="209417" y="0"/>
                </a:lnTo>
                <a:lnTo>
                  <a:pt x="209417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2B76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556305" y="2827139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348284" y="10671926"/>
            <a:ext cx="209550" cy="419100"/>
          </a:xfrm>
          <a:custGeom>
            <a:avLst/>
            <a:gdLst/>
            <a:ahLst/>
            <a:cxnLst/>
            <a:rect l="l" t="t" r="r" b="b"/>
            <a:pathLst>
              <a:path w="209550" h="419100">
                <a:moveTo>
                  <a:pt x="0" y="0"/>
                </a:moveTo>
                <a:lnTo>
                  <a:pt x="209417" y="0"/>
                </a:lnTo>
                <a:lnTo>
                  <a:pt x="209417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9398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556305" y="10671926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3544" y="677815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0"/>
                </a:moveTo>
                <a:lnTo>
                  <a:pt x="0" y="418835"/>
                </a:lnTo>
              </a:path>
            </a:pathLst>
          </a:custGeom>
          <a:ln w="2617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0"/>
            <a:ext cx="20102195" cy="2607310"/>
          </a:xfrm>
          <a:custGeom>
            <a:avLst/>
            <a:gdLst/>
            <a:ahLst/>
            <a:cxnLst/>
            <a:rect l="l" t="t" r="r" b="b"/>
            <a:pathLst>
              <a:path w="20102195" h="2607310">
                <a:moveTo>
                  <a:pt x="2356" y="2607000"/>
                </a:moveTo>
                <a:lnTo>
                  <a:pt x="2356" y="0"/>
                </a:lnTo>
                <a:lnTo>
                  <a:pt x="20104094" y="0"/>
                </a:lnTo>
                <a:lnTo>
                  <a:pt x="20104094" y="2607000"/>
                </a:lnTo>
                <a:lnTo>
                  <a:pt x="2356" y="2607000"/>
                </a:lnTo>
              </a:path>
            </a:pathLst>
          </a:custGeom>
          <a:solidFill>
            <a:srgbClr val="DAEE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0027" y="2793480"/>
            <a:ext cx="5975350" cy="419100"/>
          </a:xfrm>
          <a:custGeom>
            <a:avLst/>
            <a:gdLst/>
            <a:ahLst/>
            <a:cxnLst/>
            <a:rect l="l" t="t" r="r" b="b"/>
            <a:pathLst>
              <a:path w="5975350" h="419100">
                <a:moveTo>
                  <a:pt x="0" y="0"/>
                </a:moveTo>
                <a:lnTo>
                  <a:pt x="5974893" y="0"/>
                </a:lnTo>
                <a:lnTo>
                  <a:pt x="5974893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3A95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92830" y="3331934"/>
            <a:ext cx="5556250" cy="3795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19685" indent="-208915">
              <a:lnSpc>
                <a:spcPct val="100699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My interest was sparked in this topic during my</a:t>
            </a:r>
            <a:r>
              <a:rPr dirty="0" sz="2000">
                <a:latin typeface="Arial"/>
                <a:cs typeface="Arial"/>
              </a:rPr>
              <a:t> senior internship because I worked with an</a:t>
            </a:r>
            <a:r>
              <a:rPr dirty="0" sz="2000">
                <a:latin typeface="Arial"/>
                <a:cs typeface="Arial"/>
              </a:rPr>
              <a:t> agency that holds many government contracts</a:t>
            </a:r>
            <a:r>
              <a:rPr dirty="0" sz="2000">
                <a:latin typeface="Arial"/>
                <a:cs typeface="Arial"/>
              </a:rPr>
              <a:t> which exposed me to many sta</a:t>
            </a:r>
            <a:r>
              <a:rPr dirty="0" sz="2000" spc="-4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f meetings and</a:t>
            </a:r>
            <a:r>
              <a:rPr dirty="0" sz="2000">
                <a:latin typeface="Arial"/>
                <a:cs typeface="Arial"/>
              </a:rPr>
              <a:t> other group setting scenarios.</a:t>
            </a:r>
            <a:endParaRPr sz="2000">
              <a:latin typeface="Arial"/>
              <a:cs typeface="Arial"/>
            </a:endParaRPr>
          </a:p>
          <a:p>
            <a:pPr marL="221615" marR="5080" indent="-208915">
              <a:lnSpc>
                <a:spcPct val="100499"/>
              </a:lnSpc>
              <a:spcBef>
                <a:spcPts val="56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Overlapping Dialogue occurs often in</a:t>
            </a:r>
            <a:r>
              <a:rPr dirty="0" sz="2000">
                <a:latin typeface="Arial"/>
                <a:cs typeface="Arial"/>
              </a:rPr>
              <a:t> interpreted interactions and creates a</a:t>
            </a:r>
            <a:r>
              <a:rPr dirty="0" sz="2000">
                <a:latin typeface="Arial"/>
                <a:cs typeface="Arial"/>
              </a:rPr>
              <a:t> challenging scenario in which interpreters must</a:t>
            </a:r>
            <a:r>
              <a:rPr dirty="0" sz="2000">
                <a:latin typeface="Arial"/>
                <a:cs typeface="Arial"/>
              </a:rPr>
              <a:t> make decisions and use strategies.</a:t>
            </a:r>
            <a:endParaRPr sz="2000">
              <a:latin typeface="Arial"/>
              <a:cs typeface="Arial"/>
            </a:endParaRPr>
          </a:p>
          <a:p>
            <a:pPr marL="221615" marR="75565" indent="-208915">
              <a:lnSpc>
                <a:spcPct val="100200"/>
              </a:lnSpc>
              <a:spcBef>
                <a:spcPts val="57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By observing video data, I hoped to find out</a:t>
            </a:r>
            <a:r>
              <a:rPr dirty="0" sz="2000">
                <a:latin typeface="Arial"/>
                <a:cs typeface="Arial"/>
              </a:rPr>
              <a:t> what types of strategies are available and how</a:t>
            </a:r>
            <a:r>
              <a:rPr dirty="0" sz="2000">
                <a:latin typeface="Arial"/>
                <a:cs typeface="Arial"/>
              </a:rPr>
              <a:t> many of each are used.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9055" y="7947151"/>
            <a:ext cx="5641975" cy="2567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190500" indent="-208915">
              <a:lnSpc>
                <a:spcPct val="100200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Dean &amp; Pollard “Demand-Control Schema” for</a:t>
            </a:r>
            <a:r>
              <a:rPr dirty="0" sz="2000">
                <a:latin typeface="Arial"/>
                <a:cs typeface="Arial"/>
              </a:rPr>
              <a:t> how interpreters identify and categorize</a:t>
            </a:r>
            <a:r>
              <a:rPr dirty="0" sz="2000">
                <a:latin typeface="Arial"/>
                <a:cs typeface="Arial"/>
              </a:rPr>
              <a:t> demands (2001).</a:t>
            </a:r>
            <a:endParaRPr sz="2000">
              <a:latin typeface="Arial"/>
              <a:cs typeface="Arial"/>
            </a:endParaRPr>
          </a:p>
          <a:p>
            <a:pPr marL="221615" marR="5080" indent="-208915">
              <a:lnSpc>
                <a:spcPct val="101200"/>
              </a:lnSpc>
              <a:spcBef>
                <a:spcPts val="54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Daniel Gile</a:t>
            </a:r>
            <a:r>
              <a:rPr dirty="0" sz="2000" spc="-40">
                <a:latin typeface="Arial"/>
                <a:cs typeface="Arial"/>
              </a:rPr>
              <a:t>’</a:t>
            </a:r>
            <a:r>
              <a:rPr dirty="0" sz="2000">
                <a:latin typeface="Arial"/>
                <a:cs typeface="Arial"/>
              </a:rPr>
              <a:t>s “E</a:t>
            </a:r>
            <a:r>
              <a:rPr dirty="0" sz="2000" spc="-4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fort Model” to identify the</a:t>
            </a:r>
            <a:r>
              <a:rPr dirty="0" sz="2000">
                <a:latin typeface="Arial"/>
                <a:cs typeface="Arial"/>
              </a:rPr>
              <a:t> cognitive process and how much mental energy</a:t>
            </a:r>
            <a:r>
              <a:rPr dirty="0" sz="2000">
                <a:latin typeface="Arial"/>
                <a:cs typeface="Arial"/>
              </a:rPr>
              <a:t> interpreting requires (1995).</a:t>
            </a:r>
            <a:endParaRPr sz="2000">
              <a:latin typeface="Arial"/>
              <a:cs typeface="Arial"/>
            </a:endParaRPr>
          </a:p>
          <a:p>
            <a:pPr marL="221615" marR="279400" indent="-208915">
              <a:lnSpc>
                <a:spcPct val="101200"/>
              </a:lnSpc>
              <a:spcBef>
                <a:spcPts val="50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Lorraine Leeson</a:t>
            </a:r>
            <a:r>
              <a:rPr dirty="0" sz="2000" spc="-40">
                <a:latin typeface="Arial"/>
                <a:cs typeface="Arial"/>
              </a:rPr>
              <a:t>’</a:t>
            </a:r>
            <a:r>
              <a:rPr dirty="0" sz="2000">
                <a:latin typeface="Arial"/>
                <a:cs typeface="Arial"/>
              </a:rPr>
              <a:t>s discussion about “strategic</a:t>
            </a:r>
            <a:r>
              <a:rPr dirty="0" sz="2000">
                <a:latin typeface="Arial"/>
                <a:cs typeface="Arial"/>
              </a:rPr>
              <a:t> omissions” and “paraphrasing” (2005).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4223" y="10882740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0"/>
                </a:moveTo>
                <a:lnTo>
                  <a:pt x="5976782" y="0"/>
                </a:lnTo>
                <a:lnTo>
                  <a:pt x="5976782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3A95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99057" y="10946662"/>
            <a:ext cx="296735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dirty="0" sz="2750" spc="-70" b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750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Collec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ion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2830" y="11514434"/>
            <a:ext cx="5523230" cy="270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indent="-208915">
              <a:lnSpc>
                <a:spcPct val="100000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 spc="-4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ideo source: one video from NCIEC website</a:t>
            </a:r>
            <a:endParaRPr sz="2000">
              <a:latin typeface="Arial"/>
              <a:cs typeface="Arial"/>
            </a:endParaRPr>
          </a:p>
          <a:p>
            <a:pPr marL="221615" indent="-208915">
              <a:lnSpc>
                <a:spcPct val="100000"/>
              </a:lnSpc>
              <a:spcBef>
                <a:spcPts val="53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Group setting “Interpreting a VR Sta</a:t>
            </a:r>
            <a:r>
              <a:rPr dirty="0" sz="2000" spc="-4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f Meeting”</a:t>
            </a:r>
            <a:endParaRPr sz="2000">
              <a:latin typeface="Arial"/>
              <a:cs typeface="Arial"/>
            </a:endParaRPr>
          </a:p>
          <a:p>
            <a:pPr marL="221615" indent="-208915">
              <a:lnSpc>
                <a:spcPct val="100000"/>
              </a:lnSpc>
              <a:spcBef>
                <a:spcPts val="57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 spc="-114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wo interpreters seen in the video.</a:t>
            </a:r>
            <a:endParaRPr sz="2000">
              <a:latin typeface="Arial"/>
              <a:cs typeface="Arial"/>
            </a:endParaRPr>
          </a:p>
          <a:p>
            <a:pPr marL="221615" marR="198755" indent="-208915">
              <a:lnSpc>
                <a:spcPct val="101200"/>
              </a:lnSpc>
              <a:spcBef>
                <a:spcPts val="54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When overlapping dialogue was present,</a:t>
            </a:r>
            <a:r>
              <a:rPr dirty="0" sz="2000">
                <a:latin typeface="Arial"/>
                <a:cs typeface="Arial"/>
              </a:rPr>
              <a:t> collected time codes, how many people were</a:t>
            </a:r>
            <a:r>
              <a:rPr dirty="0" sz="2000">
                <a:latin typeface="Arial"/>
                <a:cs typeface="Arial"/>
              </a:rPr>
              <a:t> talking, strategy used, and notes.</a:t>
            </a:r>
            <a:endParaRPr sz="2000">
              <a:latin typeface="Arial"/>
              <a:cs typeface="Arial"/>
            </a:endParaRPr>
          </a:p>
          <a:p>
            <a:pPr marL="221615" marR="688340" indent="-208915">
              <a:lnSpc>
                <a:spcPct val="101200"/>
              </a:lnSpc>
              <a:spcBef>
                <a:spcPts val="50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Strategy categories: omission, summar</a:t>
            </a:r>
            <a:r>
              <a:rPr dirty="0" sz="2000" spc="-15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>
                <a:latin typeface="Arial"/>
                <a:cs typeface="Arial"/>
              </a:rPr>
              <a:t> interpret all, or clarif</a:t>
            </a:r>
            <a:r>
              <a:rPr dirty="0" sz="2000" spc="-15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564316" y="6353133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0"/>
                </a:moveTo>
                <a:lnTo>
                  <a:pt x="5976781" y="0"/>
                </a:lnTo>
                <a:lnTo>
                  <a:pt x="5976781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8448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719150" y="6417056"/>
            <a:ext cx="217170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Limi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70" b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ions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564316" y="2844689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0"/>
                </a:moveTo>
                <a:lnTo>
                  <a:pt x="5976781" y="0"/>
                </a:lnTo>
                <a:lnTo>
                  <a:pt x="5976781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3A95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3719150" y="2908611"/>
            <a:ext cx="451548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Di</a:t>
            </a: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cu</a:t>
            </a: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ss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ion/Con</a:t>
            </a:r>
            <a:r>
              <a:rPr dirty="0" sz="2750" spc="-95" b="1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lusions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508938" y="11691790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0"/>
                </a:moveTo>
                <a:lnTo>
                  <a:pt x="5976781" y="0"/>
                </a:lnTo>
                <a:lnTo>
                  <a:pt x="5976781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8448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24628" y="341704"/>
            <a:ext cx="11388725" cy="2258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96215">
              <a:lnSpc>
                <a:spcPts val="3440"/>
              </a:lnSpc>
            </a:pP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n I</a:t>
            </a:r>
            <a:r>
              <a:rPr dirty="0" sz="3200" spc="-90" b="1">
                <a:solidFill>
                  <a:srgbClr val="256693"/>
                </a:solidFill>
                <a:latin typeface="Arial Black"/>
                <a:cs typeface="Arial Black"/>
              </a:rPr>
              <a:t>n</a:t>
            </a:r>
            <a:r>
              <a:rPr dirty="0" sz="3200" spc="-85" b="1">
                <a:solidFill>
                  <a:srgbClr val="256693"/>
                </a:solidFill>
                <a:latin typeface="Arial Black"/>
                <a:cs typeface="Arial Black"/>
              </a:rPr>
              <a:t>v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e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st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ig</a:t>
            </a:r>
            <a:r>
              <a:rPr dirty="0" sz="3200" spc="-55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ion of</a:t>
            </a:r>
            <a:r>
              <a:rPr dirty="0" sz="3200" spc="190" b="1">
                <a:solidFill>
                  <a:srgbClr val="256693"/>
                </a:solidFill>
                <a:latin typeface="Arial Black"/>
                <a:cs typeface="Arial Black"/>
              </a:rPr>
              <a:t> 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In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e</a:t>
            </a:r>
            <a:r>
              <a:rPr dirty="0" sz="3200" spc="130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p</a:t>
            </a:r>
            <a:r>
              <a:rPr dirty="0" sz="3200" spc="50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e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ing S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spc="50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spc="-55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spc="75" b="1">
                <a:solidFill>
                  <a:srgbClr val="256693"/>
                </a:solidFill>
                <a:latin typeface="Arial Black"/>
                <a:cs typeface="Arial Black"/>
              </a:rPr>
              <a:t>e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gies </a:t>
            </a:r>
            <a:r>
              <a:rPr dirty="0" sz="3200" spc="105" b="1">
                <a:solidFill>
                  <a:srgbClr val="256693"/>
                </a:solidFill>
                <a:latin typeface="Arial Black"/>
                <a:cs typeface="Arial Black"/>
              </a:rPr>
              <a:t>W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hen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 O</a:t>
            </a:r>
            <a:r>
              <a:rPr dirty="0" sz="3200" spc="-85" b="1">
                <a:solidFill>
                  <a:srgbClr val="256693"/>
                </a:solidFill>
                <a:latin typeface="Arial Black"/>
                <a:cs typeface="Arial Black"/>
              </a:rPr>
              <a:t>v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e</a:t>
            </a:r>
            <a:r>
              <a:rPr dirty="0" sz="3200" spc="105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l</a:t>
            </a:r>
            <a:r>
              <a:rPr dirty="0" sz="3200" spc="30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pping 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D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ialogue Occu</a:t>
            </a:r>
            <a:r>
              <a:rPr dirty="0" sz="3200" spc="80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s in 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t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he En</a:t>
            </a:r>
            <a:r>
              <a:rPr dirty="0" sz="3200" spc="30" b="1">
                <a:solidFill>
                  <a:srgbClr val="256693"/>
                </a:solidFill>
                <a:latin typeface="Arial Black"/>
                <a:cs typeface="Arial Black"/>
              </a:rPr>
              <a:t>g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li</a:t>
            </a:r>
            <a:r>
              <a:rPr dirty="0" sz="3200" spc="-5" b="1">
                <a:solidFill>
                  <a:srgbClr val="256693"/>
                </a:solidFill>
                <a:latin typeface="Arial Black"/>
                <a:cs typeface="Arial Black"/>
              </a:rPr>
              <a:t>s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h Sou</a:t>
            </a:r>
            <a:r>
              <a:rPr dirty="0" sz="3200" spc="50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3200" b="1">
                <a:solidFill>
                  <a:srgbClr val="256693"/>
                </a:solidFill>
                <a:latin typeface="Arial Black"/>
                <a:cs typeface="Arial Black"/>
              </a:rPr>
              <a:t>ce</a:t>
            </a:r>
            <a:endParaRPr sz="3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4158615" marR="4286885">
              <a:lnSpc>
                <a:spcPts val="2570"/>
              </a:lnSpc>
            </a:pP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By: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 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2350" spc="30" b="1">
                <a:solidFill>
                  <a:srgbClr val="256693"/>
                </a:solidFill>
                <a:latin typeface="Arial Black"/>
                <a:cs typeface="Arial Black"/>
              </a:rPr>
              <a:t>b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by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 </a:t>
            </a:r>
            <a:r>
              <a:rPr dirty="0" sz="2350" spc="-30" b="1">
                <a:solidFill>
                  <a:srgbClr val="256693"/>
                </a:solidFill>
                <a:latin typeface="Arial Black"/>
                <a:cs typeface="Arial Black"/>
              </a:rPr>
              <a:t>J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a</a:t>
            </a:r>
            <a:r>
              <a:rPr dirty="0" sz="2350" spc="-30" b="1">
                <a:solidFill>
                  <a:srgbClr val="256693"/>
                </a:solidFill>
                <a:latin typeface="Arial Black"/>
                <a:cs typeface="Arial Black"/>
              </a:rPr>
              <a:t>c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kson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 INT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 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492</a:t>
            </a:r>
            <a:endParaRPr sz="2350">
              <a:latin typeface="Arial Black"/>
              <a:cs typeface="Arial Black"/>
            </a:endParaRPr>
          </a:p>
          <a:p>
            <a:pPr algn="ctr" marR="127635">
              <a:lnSpc>
                <a:spcPts val="2520"/>
              </a:lnSpc>
            </a:pP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Sp</a:t>
            </a:r>
            <a:r>
              <a:rPr dirty="0" sz="2350" spc="5" b="1">
                <a:solidFill>
                  <a:srgbClr val="256693"/>
                </a:solidFill>
                <a:latin typeface="Arial Black"/>
                <a:cs typeface="Arial Black"/>
              </a:rPr>
              <a:t>r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ing</a:t>
            </a:r>
            <a:r>
              <a:rPr dirty="0" sz="2350" spc="10" b="1">
                <a:solidFill>
                  <a:srgbClr val="256693"/>
                </a:solidFill>
                <a:latin typeface="Arial Black"/>
                <a:cs typeface="Arial Black"/>
              </a:rPr>
              <a:t> </a:t>
            </a:r>
            <a:r>
              <a:rPr dirty="0" sz="2350" spc="15" b="1">
                <a:solidFill>
                  <a:srgbClr val="256693"/>
                </a:solidFill>
                <a:latin typeface="Arial Black"/>
                <a:cs typeface="Arial Black"/>
              </a:rPr>
              <a:t>2016</a:t>
            </a:r>
            <a:endParaRPr sz="235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4861" y="2857403"/>
            <a:ext cx="237744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15" b="1">
                <a:solidFill>
                  <a:srgbClr val="FFFFFF"/>
                </a:solidFill>
                <a:latin typeface="Arial Black"/>
                <a:cs typeface="Arial Black"/>
              </a:rPr>
              <a:t>In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25" b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oduc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ion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4223" y="7315460"/>
            <a:ext cx="5977255" cy="419100"/>
          </a:xfrm>
          <a:prstGeom prst="rect">
            <a:avLst/>
          </a:prstGeom>
          <a:solidFill>
            <a:srgbClr val="8448B0"/>
          </a:solidFill>
        </p:spPr>
        <p:txBody>
          <a:bodyPr wrap="square" lIns="0" tIns="0" rIns="0" bIns="0" rtlCol="0" vert="horz">
            <a:spAutoFit/>
          </a:bodyPr>
          <a:lstStyle/>
          <a:p>
            <a:pPr marL="167005">
              <a:lnSpc>
                <a:spcPct val="100000"/>
              </a:lnSpc>
            </a:pPr>
            <a:r>
              <a:rPr dirty="0" sz="2750" spc="-15" b="1">
                <a:solidFill>
                  <a:srgbClr val="FFFFFF"/>
                </a:solidFill>
                <a:latin typeface="Arial Black"/>
                <a:cs typeface="Arial Black"/>
              </a:rPr>
              <a:t>Lit</a:t>
            </a:r>
            <a:r>
              <a:rPr dirty="0" sz="2750" spc="-15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750" spc="-95" b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750" spc="-95" b="1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v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iew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663770" y="11755711"/>
            <a:ext cx="230505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95" b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dirty="0" sz="2750" spc="-65" b="1">
                <a:solidFill>
                  <a:srgbClr val="FFFFFF"/>
                </a:solidFill>
                <a:latin typeface="Arial Black"/>
                <a:cs typeface="Arial Black"/>
              </a:rPr>
              <a:t>f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dirty="0" sz="2750" spc="25" b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ence</a:t>
            </a: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dirty="0" sz="2750" spc="-10" b="1">
                <a:solidFill>
                  <a:srgbClr val="FFFFFF"/>
                </a:solidFill>
                <a:latin typeface="Arial Black"/>
                <a:cs typeface="Arial Black"/>
              </a:rPr>
              <a:t>:</a:t>
            </a:r>
            <a:endParaRPr sz="2750">
              <a:latin typeface="Arial Black"/>
              <a:cs typeface="Arial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733478" y="12205968"/>
            <a:ext cx="522605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Dean, R. &amp; Pollard, R. (2001). “Application of demand-control theory to sign language interpreting: implications for stress and interpreter training”. Journal of deaf studies and deaf education 6:1. University of Rocheste</a:t>
            </a:r>
            <a:r>
              <a:rPr dirty="0" sz="1000" spc="-60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733478" y="12816769"/>
            <a:ext cx="5180330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</a:pPr>
            <a:r>
              <a:rPr dirty="0" sz="1000">
                <a:latin typeface="Arial"/>
                <a:cs typeface="Arial"/>
              </a:rPr>
              <a:t>Gile, D. (1995). “The e</a:t>
            </a:r>
            <a:r>
              <a:rPr dirty="0" sz="1000" spc="-20">
                <a:latin typeface="Arial"/>
                <a:cs typeface="Arial"/>
              </a:rPr>
              <a:t>f</a:t>
            </a:r>
            <a:r>
              <a:rPr dirty="0" sz="1000">
                <a:latin typeface="Arial"/>
                <a:cs typeface="Arial"/>
              </a:rPr>
              <a:t>fort models in interpretation”. In Gile, </a:t>
            </a:r>
            <a:r>
              <a:rPr dirty="0" sz="1000" i="1">
                <a:latin typeface="Arial"/>
                <a:cs typeface="Arial"/>
              </a:rPr>
              <a:t>Basic concepts and models for interpreter and translator training </a:t>
            </a:r>
            <a:r>
              <a:rPr dirty="0" sz="1000">
                <a:latin typeface="Arial"/>
                <a:cs typeface="Arial"/>
              </a:rPr>
              <a:t>(pp. 159-190). John Benjamins Publishing Compan</a:t>
            </a:r>
            <a:r>
              <a:rPr dirty="0" sz="1000" spc="-75">
                <a:latin typeface="Arial"/>
                <a:cs typeface="Arial"/>
              </a:rPr>
              <a:t>y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733478" y="13276324"/>
            <a:ext cx="5306695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Leeson, L. (2005) “Making the e</a:t>
            </a:r>
            <a:r>
              <a:rPr dirty="0" sz="1000" spc="-20">
                <a:latin typeface="Arial"/>
                <a:cs typeface="Arial"/>
              </a:rPr>
              <a:t>f</a:t>
            </a:r>
            <a:r>
              <a:rPr dirty="0" sz="1000">
                <a:latin typeface="Arial"/>
                <a:cs typeface="Arial"/>
              </a:rPr>
              <a:t>fort in simultaneous interpreting”. 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T</a:t>
            </a:r>
            <a:r>
              <a:rPr dirty="0" sz="1000">
                <a:latin typeface="Arial"/>
                <a:cs typeface="Arial"/>
              </a:rPr>
              <a:t>erry Janzen (Ed.).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000" spc="-95" i="1">
                <a:latin typeface="Arial"/>
                <a:cs typeface="Arial"/>
              </a:rPr>
              <a:t>T</a:t>
            </a:r>
            <a:r>
              <a:rPr dirty="0" sz="1000" i="1">
                <a:latin typeface="Arial"/>
                <a:cs typeface="Arial"/>
              </a:rPr>
              <a:t>opics in signed language interpreting </a:t>
            </a:r>
            <a:r>
              <a:rPr dirty="0" sz="1000">
                <a:latin typeface="Arial"/>
                <a:cs typeface="Arial"/>
              </a:rPr>
              <a:t>(pp.51-68).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Amsterdam; Philadelphia: John Benjamins.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733478" y="13735879"/>
            <a:ext cx="5666740" cy="462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NCIEC. (n.d.). “A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VR sta</a:t>
            </a:r>
            <a:r>
              <a:rPr dirty="0" sz="1000" spc="-20">
                <a:latin typeface="Arial"/>
                <a:cs typeface="Arial"/>
              </a:rPr>
              <a:t>f</a:t>
            </a:r>
            <a:r>
              <a:rPr dirty="0" sz="1000">
                <a:latin typeface="Arial"/>
                <a:cs typeface="Arial"/>
              </a:rPr>
              <a:t>f meeting”. Retrieved from: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dirty="0" sz="1000" u="sng">
                <a:solidFill>
                  <a:srgbClr val="2F82BB"/>
                </a:solidFill>
                <a:latin typeface="Arial"/>
                <a:cs typeface="Arial"/>
                <a:hlinkClick r:id="rId2"/>
              </a:rPr>
              <a:t>http://ww</a:t>
            </a:r>
            <a:r>
              <a:rPr dirty="0" sz="1000" spc="-60" u="sng">
                <a:solidFill>
                  <a:srgbClr val="2F82BB"/>
                </a:solidFill>
                <a:latin typeface="Arial"/>
                <a:cs typeface="Arial"/>
                <a:hlinkClick r:id="rId2"/>
              </a:rPr>
              <a:t>w</a:t>
            </a:r>
            <a:r>
              <a:rPr dirty="0" sz="1000" u="sng">
                <a:solidFill>
                  <a:srgbClr val="2F82BB"/>
                </a:solidFill>
                <a:latin typeface="Arial"/>
                <a:cs typeface="Arial"/>
                <a:hlinkClick r:id="rId2"/>
              </a:rPr>
              <a:t>.interpretereducation.org/tim/video-series/interpreting-in-vocational</a:t>
            </a:r>
            <a:r>
              <a:rPr dirty="0" sz="1000" spc="-5" u="sng">
                <a:solidFill>
                  <a:srgbClr val="2F82BB"/>
                </a:solidFill>
                <a:latin typeface="Arial"/>
                <a:cs typeface="Arial"/>
                <a:hlinkClick r:id="rId2"/>
              </a:rPr>
              <a:t>-</a:t>
            </a:r>
            <a:r>
              <a:rPr dirty="0" sz="1000">
                <a:latin typeface="Arial"/>
                <a:cs typeface="Arial"/>
                <a:hlinkClick r:id="rId2"/>
              </a:rPr>
              <a:t>rehabilitation-settings/</a:t>
            </a:r>
            <a:r>
              <a:rPr dirty="0" sz="1000">
                <a:latin typeface="Arial"/>
                <a:cs typeface="Arial"/>
              </a:rPr>
              <a:t> a-vr-sta</a:t>
            </a:r>
            <a:r>
              <a:rPr dirty="0" sz="1000" spc="-20">
                <a:latin typeface="Arial"/>
                <a:cs typeface="Arial"/>
              </a:rPr>
              <a:t>f</a:t>
            </a:r>
            <a:r>
              <a:rPr dirty="0" sz="1000">
                <a:latin typeface="Arial"/>
                <a:cs typeface="Arial"/>
              </a:rPr>
              <a:t>f-meeting/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733478" y="3331934"/>
            <a:ext cx="5628005" cy="2875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744220" indent="-208915">
              <a:lnSpc>
                <a:spcPts val="2380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Overlapping dialogue is natural in human</a:t>
            </a:r>
            <a:r>
              <a:rPr dirty="0" sz="2000">
                <a:latin typeface="Arial"/>
                <a:cs typeface="Arial"/>
              </a:rPr>
              <a:t> language and occurs often.</a:t>
            </a:r>
            <a:endParaRPr sz="2000">
              <a:latin typeface="Arial"/>
              <a:cs typeface="Arial"/>
            </a:endParaRPr>
          </a:p>
          <a:p>
            <a:pPr marL="221615" marR="5080" indent="-208915">
              <a:lnSpc>
                <a:spcPct val="101200"/>
              </a:lnSpc>
              <a:spcBef>
                <a:spcPts val="47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The data collected using the source video show</a:t>
            </a:r>
            <a:r>
              <a:rPr dirty="0" sz="2000">
                <a:latin typeface="Arial"/>
                <a:cs typeface="Arial"/>
              </a:rPr>
              <a:t> that when overlapping dialogue occurs,</a:t>
            </a:r>
            <a:r>
              <a:rPr dirty="0" sz="2000">
                <a:latin typeface="Arial"/>
                <a:cs typeface="Arial"/>
              </a:rPr>
              <a:t> interpreters decide to use the “omission”</a:t>
            </a:r>
            <a:r>
              <a:rPr dirty="0" sz="2000">
                <a:latin typeface="Arial"/>
                <a:cs typeface="Arial"/>
              </a:rPr>
              <a:t> strategy more than the other strategies (71%).</a:t>
            </a:r>
            <a:endParaRPr sz="2000">
              <a:latin typeface="Arial"/>
              <a:cs typeface="Arial"/>
            </a:endParaRPr>
          </a:p>
          <a:p>
            <a:pPr marL="221615" marR="104139" indent="-208915">
              <a:lnSpc>
                <a:spcPct val="101200"/>
              </a:lnSpc>
              <a:spcBef>
                <a:spcPts val="50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The “omissions” were insignificant to the</a:t>
            </a:r>
            <a:r>
              <a:rPr dirty="0" sz="2000">
                <a:latin typeface="Arial"/>
                <a:cs typeface="Arial"/>
              </a:rPr>
              <a:t> message and meaning, but that only applies to</a:t>
            </a:r>
            <a:r>
              <a:rPr dirty="0" sz="2000">
                <a:latin typeface="Arial"/>
                <a:cs typeface="Arial"/>
              </a:rPr>
              <a:t> this video.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743477" y="7049796"/>
            <a:ext cx="5438140" cy="2026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indent="-208915">
              <a:lnSpc>
                <a:spcPct val="100000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 spc="-114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ery limited video data</a:t>
            </a:r>
            <a:endParaRPr sz="2000">
              <a:latin typeface="Arial"/>
              <a:cs typeface="Arial"/>
            </a:endParaRPr>
          </a:p>
          <a:p>
            <a:pPr marL="221615" marR="5080" indent="-208915">
              <a:lnSpc>
                <a:spcPct val="101200"/>
              </a:lnSpc>
              <a:spcBef>
                <a:spcPts val="50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No live sta</a:t>
            </a:r>
            <a:r>
              <a:rPr dirty="0" sz="2000" spc="-4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f meetings or other data that would</a:t>
            </a:r>
            <a:r>
              <a:rPr dirty="0" sz="2000">
                <a:latin typeface="Arial"/>
                <a:cs typeface="Arial"/>
              </a:rPr>
              <a:t> require IRB approval</a:t>
            </a:r>
            <a:endParaRPr sz="2000">
              <a:latin typeface="Arial"/>
              <a:cs typeface="Arial"/>
            </a:endParaRPr>
          </a:p>
          <a:p>
            <a:pPr marL="221615" indent="-208915">
              <a:lnSpc>
                <a:spcPct val="100000"/>
              </a:lnSpc>
              <a:spcBef>
                <a:spcPts val="57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Only two interpreters</a:t>
            </a:r>
            <a:endParaRPr sz="2000">
              <a:latin typeface="Arial"/>
              <a:cs typeface="Arial"/>
            </a:endParaRPr>
          </a:p>
          <a:p>
            <a:pPr marL="221615" marR="312420" indent="-208915">
              <a:lnSpc>
                <a:spcPct val="101200"/>
              </a:lnSpc>
              <a:spcBef>
                <a:spcPts val="54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Only 7 instances of overlapping dialogue to</a:t>
            </a:r>
            <a:r>
              <a:rPr dirty="0" sz="2000">
                <a:latin typeface="Arial"/>
                <a:cs typeface="Arial"/>
              </a:rPr>
              <a:t> analyze (small sampling)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743477" y="9923472"/>
            <a:ext cx="5713730" cy="1648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indent="-208915">
              <a:lnSpc>
                <a:spcPct val="100000"/>
              </a:lnSpc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More video data with group settings/interactions</a:t>
            </a:r>
            <a:endParaRPr sz="2000">
              <a:latin typeface="Arial"/>
              <a:cs typeface="Arial"/>
            </a:endParaRPr>
          </a:p>
          <a:p>
            <a:pPr marL="221615" indent="-208915">
              <a:lnSpc>
                <a:spcPct val="100000"/>
              </a:lnSpc>
              <a:spcBef>
                <a:spcPts val="575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More research about each of the strategies</a:t>
            </a:r>
            <a:endParaRPr sz="2000">
              <a:latin typeface="Arial"/>
              <a:cs typeface="Arial"/>
            </a:endParaRPr>
          </a:p>
          <a:p>
            <a:pPr marL="221615" marR="5080" indent="-208915">
              <a:lnSpc>
                <a:spcPct val="101200"/>
              </a:lnSpc>
              <a:spcBef>
                <a:spcPts val="500"/>
              </a:spcBef>
              <a:buClr>
                <a:srgbClr val="2F82BB"/>
              </a:buClr>
              <a:buFont typeface="Arial"/>
              <a:buChar char="•"/>
              <a:tabLst>
                <a:tab pos="222250" algn="l"/>
              </a:tabLst>
            </a:pPr>
            <a:r>
              <a:rPr dirty="0" sz="2000">
                <a:latin typeface="Arial"/>
                <a:cs typeface="Arial"/>
              </a:rPr>
              <a:t>Qualitative data from the interpreters about the</a:t>
            </a:r>
            <a:r>
              <a:rPr dirty="0" sz="2000">
                <a:latin typeface="Arial"/>
                <a:cs typeface="Arial"/>
              </a:rPr>
              <a:t> strategies they decided to use when overlapping</a:t>
            </a:r>
            <a:r>
              <a:rPr dirty="0" sz="2000">
                <a:latin typeface="Arial"/>
                <a:cs typeface="Arial"/>
              </a:rPr>
              <a:t> dialogue occurs and wh</a:t>
            </a:r>
            <a:r>
              <a:rPr dirty="0" sz="2000" spc="-15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3550180" y="9266310"/>
            <a:ext cx="5977255" cy="419100"/>
          </a:xfrm>
          <a:custGeom>
            <a:avLst/>
            <a:gdLst/>
            <a:ahLst/>
            <a:cxnLst/>
            <a:rect l="l" t="t" r="r" b="b"/>
            <a:pathLst>
              <a:path w="5977255" h="419100">
                <a:moveTo>
                  <a:pt x="0" y="0"/>
                </a:moveTo>
                <a:lnTo>
                  <a:pt x="5976781" y="0"/>
                </a:lnTo>
                <a:lnTo>
                  <a:pt x="5976781" y="418835"/>
                </a:lnTo>
                <a:lnTo>
                  <a:pt x="0" y="418835"/>
                </a:lnTo>
                <a:lnTo>
                  <a:pt x="0" y="0"/>
                </a:lnTo>
                <a:close/>
              </a:path>
            </a:pathLst>
          </a:custGeom>
          <a:solidFill>
            <a:srgbClr val="3A95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3705014" y="9330232"/>
            <a:ext cx="355981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50" spc="-95" b="1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dirty="0" sz="2750" spc="-25" b="1">
                <a:solidFill>
                  <a:srgbClr val="FFFFFF"/>
                </a:solidFill>
                <a:latin typeface="Arial Black"/>
                <a:cs typeface="Arial Black"/>
              </a:rPr>
              <a:t>ecommend</a:t>
            </a:r>
            <a:r>
              <a:rPr dirty="0" sz="2750" spc="-70" b="1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dirty="0" sz="2750" spc="-20" b="1">
                <a:solidFill>
                  <a:srgbClr val="FFFFFF"/>
                </a:solidFill>
                <a:latin typeface="Arial Black"/>
                <a:cs typeface="Arial Black"/>
              </a:rPr>
              <a:t>ions</a:t>
            </a:r>
            <a:endParaRPr sz="2750">
              <a:latin typeface="Arial Black"/>
              <a:cs typeface="Arial Black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837534" y="2827138"/>
          <a:ext cx="6207125" cy="1159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40"/>
                <a:gridCol w="1319010"/>
                <a:gridCol w="1138899"/>
                <a:gridCol w="1968205"/>
                <a:gridCol w="1577256"/>
              </a:tblGrid>
              <a:tr h="418835">
                <a:tc>
                  <a:txBody>
                    <a:bodyPr/>
                    <a:lstStyle/>
                    <a:p>
                      <a:pPr/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R w="26177">
                      <a:solidFill>
                        <a:srgbClr val="FFFFFF"/>
                      </a:solidFill>
                      <a:prstDash val="solid"/>
                    </a:lnR>
                    <a:solidFill>
                      <a:srgbClr val="B0AC3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0340">
                        <a:lnSpc>
                          <a:spcPts val="3275"/>
                        </a:lnSpc>
                      </a:pPr>
                      <a:r>
                        <a:rPr dirty="0" sz="2750" spc="-70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R</a:t>
                      </a:r>
                      <a:r>
                        <a:rPr dirty="0" sz="2750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e</a:t>
                      </a:r>
                      <a:r>
                        <a:rPr dirty="0" sz="2750" spc="-5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s</a:t>
                      </a:r>
                      <a:r>
                        <a:rPr dirty="0" sz="2750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ul</a:t>
                      </a:r>
                      <a:r>
                        <a:rPr dirty="0" sz="2750" spc="-5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ts</a:t>
                      </a:r>
                      <a:r>
                        <a:rPr dirty="0" sz="2750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/Ana</a:t>
                      </a:r>
                      <a:r>
                        <a:rPr dirty="0" sz="2750" spc="45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l</a:t>
                      </a:r>
                      <a:r>
                        <a:rPr dirty="0" sz="2750" spc="-5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ys</a:t>
                      </a:r>
                      <a:r>
                        <a:rPr dirty="0" sz="2750" b="1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is</a:t>
                      </a:r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26177">
                      <a:solidFill>
                        <a:srgbClr val="FFFFFF"/>
                      </a:solidFill>
                      <a:prstDash val="solid"/>
                    </a:lnL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8448B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42829">
                <a:tc rowSpan="5">
                  <a:txBody>
                    <a:bodyPr/>
                    <a:lstStyle/>
                    <a:p>
                      <a:pPr/>
                      <a:endParaRPr sz="275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650" b="1">
                          <a:latin typeface="Arial"/>
                          <a:cs typeface="Arial"/>
                        </a:rPr>
                        <a:t>Context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1170" marR="148590" indent="172085">
                        <a:lnSpc>
                          <a:spcPts val="1970"/>
                        </a:lnSpc>
                        <a:tabLst>
                          <a:tab pos="1383030" algn="l"/>
                          <a:tab pos="1402080" algn="l"/>
                        </a:tabLst>
                      </a:pPr>
                      <a:r>
                        <a:rPr dirty="0" sz="1650" b="1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		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Strategy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spc="-12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ype/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 People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Phrase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Omitted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spc="-12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		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(if</a:t>
                      </a:r>
                      <a:r>
                        <a:rPr dirty="0" sz="16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50" b="1">
                          <a:latin typeface="Arial"/>
                          <a:cs typeface="Arial"/>
                        </a:rPr>
                        <a:t>any)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6210" marR="388620">
                        <a:lnSpc>
                          <a:spcPts val="1970"/>
                        </a:lnSpc>
                      </a:pPr>
                      <a:r>
                        <a:rPr dirty="0" sz="1650" b="1">
                          <a:latin typeface="Arial"/>
                          <a:cs typeface="Arial"/>
                        </a:rPr>
                        <a:t>Additional Notes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583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Rapid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turn-taking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solidFill>
                      <a:srgbClr val="7AAC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solidFill>
                      <a:srgbClr val="7AA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827405">
                        <a:lnSpc>
                          <a:spcPct val="1008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Omission “Thank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you”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solidFill>
                      <a:srgbClr val="7AACCC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100965">
                        <a:lnSpc>
                          <a:spcPct val="106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Non-imperative utterance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dropped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5817">
                      <a:solidFill>
                        <a:srgbClr val="689CC0"/>
                      </a:solidFill>
                      <a:prstDash val="solid"/>
                    </a:lnT>
                    <a:solidFill>
                      <a:srgbClr val="7AACCC"/>
                    </a:solidFill>
                  </a:tcPr>
                </a:tc>
              </a:tr>
              <a:tr h="1534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2193925" algn="r"/>
                        </a:tabLst>
                      </a:pPr>
                      <a:r>
                        <a:rPr dirty="0" baseline="4444" sz="1875">
                          <a:latin typeface="Arial"/>
                          <a:cs typeface="Arial"/>
                        </a:rPr>
                        <a:t>Sidebar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conversation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 marR="916305">
                        <a:lnSpc>
                          <a:spcPct val="109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happening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right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interpreter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someone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else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addressing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room.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3525" marR="676910">
                        <a:lnSpc>
                          <a:spcPct val="1008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Omission “That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Pretty”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209550">
                        <a:lnSpc>
                          <a:spcPct val="1092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Non-imperative and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unrelated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what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being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addressed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class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197732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2266315" algn="r"/>
                        </a:tabLst>
                      </a:pPr>
                      <a:r>
                        <a:rPr dirty="0" baseline="4444" sz="1875" spc="-7">
                          <a:latin typeface="Arial"/>
                          <a:cs typeface="Arial"/>
                        </a:rPr>
                        <a:t>Highlightin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g</a:t>
                      </a:r>
                      <a:r>
                        <a:rPr dirty="0" baseline="4444" sz="1875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4-5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specific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as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 marR="979805">
                        <a:lnSpc>
                          <a:spcPct val="109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winner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award,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are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made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employee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multiple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people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around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time.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3525" marR="492759">
                        <a:lnSpc>
                          <a:spcPct val="1018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Omission “Thank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you”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x2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Other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(inaudible)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164465">
                        <a:lnSpc>
                          <a:spcPct val="108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audible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and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pertinent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info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is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interpreted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accuratel</a:t>
                      </a:r>
                      <a:r>
                        <a:rPr dirty="0" sz="1250" spc="-1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</a:tr>
              <a:tr h="26417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57150">
                        <a:lnSpc>
                          <a:spcPct val="108400"/>
                        </a:lnSpc>
                      </a:pPr>
                      <a:r>
                        <a:rPr dirty="0" sz="1250" spc="-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rying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connect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with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someone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via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video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conferencin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3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g.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Summary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25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AGAIN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146050" marR="46990">
                        <a:lnSpc>
                          <a:spcPts val="1650"/>
                        </a:lnSpc>
                        <a:spcBef>
                          <a:spcPts val="3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interpreted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“I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can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try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see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can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get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him”.</a:t>
                      </a:r>
                      <a:r>
                        <a:rPr dirty="0" sz="12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bit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of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delay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interpretation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(from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English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produced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time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ASL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interpretation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made).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390125">
                <a:tc>
                  <a:txBody>
                    <a:bodyPr/>
                    <a:lstStyle/>
                    <a:p>
                      <a:pPr/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6177">
                      <a:solidFill>
                        <a:srgbClr val="FFFFFF"/>
                      </a:solidFill>
                      <a:prstDash val="solid"/>
                    </a:lnR>
                    <a:solidFill>
                      <a:srgbClr val="2B769E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2193925" algn="r"/>
                        </a:tabLst>
                      </a:pPr>
                      <a:r>
                        <a:rPr dirty="0" baseline="4444" sz="1875">
                          <a:latin typeface="Arial"/>
                          <a:cs typeface="Arial"/>
                        </a:rPr>
                        <a:t>Main</a:t>
                      </a:r>
                      <a:r>
                        <a:rPr dirty="0" baseline="4444" sz="1875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presenter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speaking,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man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next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 marR="910590">
                        <a:lnSpc>
                          <a:spcPct val="109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her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adding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comment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rea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firming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what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saying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Interpret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all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dirty="0" sz="1250" spc="-5">
                          <a:latin typeface="Arial"/>
                          <a:cs typeface="Arial"/>
                        </a:rPr>
                        <a:t>None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</a:tr>
              <a:tr h="701240">
                <a:tc rowSpan="3">
                  <a:txBody>
                    <a:bodyPr/>
                    <a:lstStyle/>
                    <a:p>
                      <a:pPr/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7AACCC"/>
                    </a:solidFill>
                  </a:tcPr>
                </a:tc>
              </a:tr>
              <a:tr h="13128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2193925" algn="r"/>
                        </a:tabLst>
                      </a:pPr>
                      <a:r>
                        <a:rPr dirty="0" baseline="4444" sz="1875">
                          <a:latin typeface="Arial"/>
                          <a:cs typeface="Arial"/>
                        </a:rPr>
                        <a:t>Participant</a:t>
                      </a:r>
                      <a:r>
                        <a:rPr dirty="0" baseline="4444" sz="1875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asks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2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question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 marR="897890">
                        <a:lnSpc>
                          <a:spcPct val="109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presente</a:t>
                      </a:r>
                      <a:r>
                        <a:rPr dirty="0" sz="1250" spc="-7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presenter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gives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brief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response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of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question.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Omission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“Not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necessarily”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dirty="0" sz="1250" spc="-5">
                          <a:latin typeface="Arial"/>
                          <a:cs typeface="Arial"/>
                        </a:rPr>
                        <a:t>None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13169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CCC6C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2266315" algn="r"/>
                        </a:tabLst>
                      </a:pPr>
                      <a:r>
                        <a:rPr dirty="0" baseline="4444" sz="1875" spc="-217">
                          <a:latin typeface="Arial"/>
                          <a:cs typeface="Arial"/>
                        </a:rPr>
                        <a:t>T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alking</a:t>
                      </a:r>
                      <a:r>
                        <a:rPr dirty="0" baseline="4444" sz="1875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about</a:t>
                      </a:r>
                      <a:r>
                        <a:rPr dirty="0" baseline="4444" sz="1875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4444" sz="187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4-5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clarification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57150" marR="925830">
                        <a:lnSpc>
                          <a:spcPct val="1099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specific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“form”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used,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lots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people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interjecting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form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is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7AAC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2299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Omission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(all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except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main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presente</a:t>
                      </a:r>
                      <a:r>
                        <a:rPr dirty="0" sz="1250" spc="4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50" spc="-25"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utterances)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7AACCC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74295">
                        <a:lnSpc>
                          <a:spcPct val="109200"/>
                        </a:lnSpc>
                      </a:pPr>
                      <a:r>
                        <a:rPr dirty="0" sz="1250">
                          <a:latin typeface="Arial"/>
                          <a:cs typeface="Arial"/>
                        </a:rPr>
                        <a:t>Interpreter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doesn’t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show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other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ideas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were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being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suggested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 (form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48,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form</a:t>
                      </a:r>
                      <a:r>
                        <a:rPr dirty="0" sz="12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>
                          <a:latin typeface="Arial"/>
                          <a:cs typeface="Arial"/>
                        </a:rPr>
                        <a:t>58).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5817">
                      <a:solidFill>
                        <a:srgbClr val="689CC0"/>
                      </a:solidFill>
                      <a:prstDash val="solid"/>
                    </a:lnB>
                    <a:solidFill>
                      <a:srgbClr val="7AA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2017-07-20T20:10:00Z</dcterms:created>
  <dcterms:modified xsi:type="dcterms:W3CDTF">2017-07-20T20:10:00Z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2017-07-21T00:00:00Z</vt:filetime>
  </property>
</Properties>
</file>